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6"/>
  </p:notesMasterIdLst>
  <p:sldIdLst>
    <p:sldId id="258" r:id="rId5"/>
    <p:sldId id="274" r:id="rId6"/>
    <p:sldId id="276" r:id="rId7"/>
    <p:sldId id="283" r:id="rId8"/>
    <p:sldId id="440" r:id="rId9"/>
    <p:sldId id="327" r:id="rId10"/>
    <p:sldId id="401" r:id="rId11"/>
    <p:sldId id="439" r:id="rId12"/>
    <p:sldId id="403" r:id="rId13"/>
    <p:sldId id="291" r:id="rId14"/>
    <p:sldId id="285" r:id="rId15"/>
    <p:sldId id="286" r:id="rId16"/>
    <p:sldId id="400" r:id="rId17"/>
    <p:sldId id="382" r:id="rId18"/>
    <p:sldId id="417" r:id="rId19"/>
    <p:sldId id="419" r:id="rId20"/>
    <p:sldId id="428" r:id="rId21"/>
    <p:sldId id="407" r:id="rId22"/>
    <p:sldId id="420" r:id="rId23"/>
    <p:sldId id="422" r:id="rId24"/>
    <p:sldId id="426" r:id="rId25"/>
    <p:sldId id="416" r:id="rId26"/>
    <p:sldId id="388" r:id="rId27"/>
    <p:sldId id="404" r:id="rId28"/>
    <p:sldId id="435" r:id="rId29"/>
    <p:sldId id="443" r:id="rId30"/>
    <p:sldId id="438" r:id="rId31"/>
    <p:sldId id="328" r:id="rId32"/>
    <p:sldId id="429" r:id="rId33"/>
    <p:sldId id="431" r:id="rId34"/>
    <p:sldId id="393" r:id="rId35"/>
    <p:sldId id="453" r:id="rId36"/>
    <p:sldId id="452" r:id="rId37"/>
    <p:sldId id="451" r:id="rId38"/>
    <p:sldId id="454" r:id="rId39"/>
    <p:sldId id="455" r:id="rId40"/>
    <p:sldId id="445" r:id="rId41"/>
    <p:sldId id="448" r:id="rId42"/>
    <p:sldId id="449" r:id="rId43"/>
    <p:sldId id="402" r:id="rId44"/>
    <p:sldId id="28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6"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F5BB1D-F84E-5016-AC09-E72EB08D2AFF}" name="Laurie Werner" initials="LW" userId="GE1x0VfI3LAkQuQf2+q6Smuvzrq+gn6WvXBLrJE8eTY=" providerId="None"/>
  <p188:author id="{D8371C33-5CEC-CD30-C7D9-A29C6BB5CE56}" name="Pauline Achoka" initials="PA" userId="S::pachoka@path.org::7b64bfdf-8a68-485e-bbfa-81dae22565ad" providerId="AD"/>
  <p188:author id="{4C86F436-63AB-4332-6DCB-C3FAFA6B5881}" name="Pauline Achoka" initials="PA" userId="axGdfaTqKxzn1fEIbZCYSc6Nm74DZFsac4i+4lp7KGE=" providerId="None"/>
  <p188:author id="{2702A852-DDD8-DD16-1F90-59CD1B6E0225}" name="Hallie Goertz" initials="HG" userId="S::hgoertz@path.org::e48c6724-91ed-4172-b4e5-cd8fc7ede158" providerId="AD"/>
  <p188:author id="{623B9F87-49C8-3576-305A-09767B56D7DB}" name="Celina Kareiva" initials="CK" userId="S::ckareiva@path.org::542a8c32-404d-4e56-971b-789762368b7e" providerId="AD"/>
  <p188:author id="{0839EEBD-D13D-41F3-DAF5-445F290FE87F}" name="Hallie  Goertz" initials="HG" userId="MjWGTuAdma7dtB3okGGb7almyN149vvOYMfZzEcxmf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D41"/>
    <a:srgbClr val="A5DFE5"/>
    <a:srgbClr val="E4E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4"/>
  </p:normalViewPr>
  <p:slideViewPr>
    <p:cSldViewPr snapToGrid="0">
      <p:cViewPr varScale="1">
        <p:scale>
          <a:sx n="117" d="100"/>
          <a:sy n="117" d="100"/>
        </p:scale>
        <p:origin x="264" y="168"/>
      </p:cViewPr>
      <p:guideLst>
        <p:guide orient="horz" pos="177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76881-29EB-4C3B-BBFD-C35AF340BCDC}" type="doc">
      <dgm:prSet loTypeId="urn:microsoft.com/office/officeart/2016/7/layout/VerticalDownArrowProcess" loCatId="process" qsTypeId="urn:microsoft.com/office/officeart/2005/8/quickstyle/simple1" qsCatId="simple" csTypeId="urn:microsoft.com/office/officeart/2005/8/colors/accent1_2" csCatId="accent1"/>
      <dgm:spPr/>
      <dgm:t>
        <a:bodyPr/>
        <a:lstStyle/>
        <a:p>
          <a:endParaRPr lang="en-US"/>
        </a:p>
      </dgm:t>
    </dgm:pt>
    <dgm:pt modelId="{6689B40E-49D7-409D-9AEE-360EAA7B51CD}">
      <dgm:prSet/>
      <dgm:spPr/>
      <dgm:t>
        <a:bodyPr/>
        <a:lstStyle/>
        <a:p>
          <a:r>
            <a:rPr lang="en-US"/>
            <a:t>Step 1</a:t>
          </a:r>
        </a:p>
      </dgm:t>
    </dgm:pt>
    <dgm:pt modelId="{67B34382-FCD9-480A-9C38-DF4DDC394A07}" type="parTrans" cxnId="{54E0F418-38A0-4810-B468-7A0CF2F2CF85}">
      <dgm:prSet/>
      <dgm:spPr/>
      <dgm:t>
        <a:bodyPr/>
        <a:lstStyle/>
        <a:p>
          <a:endParaRPr lang="en-US"/>
        </a:p>
      </dgm:t>
    </dgm:pt>
    <dgm:pt modelId="{CEF82CDF-6CAE-4B08-A920-5B2E0F68FFDC}" type="sibTrans" cxnId="{54E0F418-38A0-4810-B468-7A0CF2F2CF85}">
      <dgm:prSet/>
      <dgm:spPr/>
      <dgm:t>
        <a:bodyPr/>
        <a:lstStyle/>
        <a:p>
          <a:endParaRPr lang="en-US"/>
        </a:p>
      </dgm:t>
    </dgm:pt>
    <dgm:pt modelId="{1CBB22CF-43BF-46B2-AA9C-AAE4686E0C5D}">
      <dgm:prSet custT="1"/>
      <dgm:spPr/>
      <dgm:t>
        <a:bodyPr/>
        <a:lstStyle/>
        <a:p>
          <a:pPr rtl="0"/>
          <a:r>
            <a:rPr lang="en-US" sz="1600"/>
            <a:t>Conducted desk reviews and developed a </a:t>
          </a:r>
          <a:r>
            <a:rPr lang="en-US" sz="1600">
              <a:latin typeface="Calibri Light" panose="020F0302020204030204"/>
            </a:rPr>
            <a:t>research framework &amp; methodology</a:t>
          </a:r>
          <a:r>
            <a:rPr lang="en-US" sz="1600"/>
            <a:t>.</a:t>
          </a:r>
        </a:p>
      </dgm:t>
    </dgm:pt>
    <dgm:pt modelId="{4FAF7B2E-CEF7-4284-B309-624DB6327559}" type="parTrans" cxnId="{51C7D276-8525-4AA6-B7D3-F9F225063DAF}">
      <dgm:prSet/>
      <dgm:spPr/>
      <dgm:t>
        <a:bodyPr/>
        <a:lstStyle/>
        <a:p>
          <a:endParaRPr lang="en-US"/>
        </a:p>
      </dgm:t>
    </dgm:pt>
    <dgm:pt modelId="{54A4542B-CD84-412D-A729-79F55443658B}" type="sibTrans" cxnId="{51C7D276-8525-4AA6-B7D3-F9F225063DAF}">
      <dgm:prSet/>
      <dgm:spPr/>
      <dgm:t>
        <a:bodyPr/>
        <a:lstStyle/>
        <a:p>
          <a:endParaRPr lang="en-US"/>
        </a:p>
      </dgm:t>
    </dgm:pt>
    <dgm:pt modelId="{304728E3-7BFB-4E13-B3C0-95510B408AC5}">
      <dgm:prSet/>
      <dgm:spPr/>
      <dgm:t>
        <a:bodyPr/>
        <a:lstStyle/>
        <a:p>
          <a:r>
            <a:rPr lang="en-US"/>
            <a:t>Step 2</a:t>
          </a:r>
        </a:p>
      </dgm:t>
    </dgm:pt>
    <dgm:pt modelId="{0EB82E8C-7379-4EF9-B157-34D430B24E11}" type="parTrans" cxnId="{E280C439-6773-4BFF-B9E6-82A6A8317510}">
      <dgm:prSet/>
      <dgm:spPr/>
      <dgm:t>
        <a:bodyPr/>
        <a:lstStyle/>
        <a:p>
          <a:endParaRPr lang="en-US"/>
        </a:p>
      </dgm:t>
    </dgm:pt>
    <dgm:pt modelId="{A51ABDD3-5002-46F6-A5ED-3354F174244D}" type="sibTrans" cxnId="{E280C439-6773-4BFF-B9E6-82A6A8317510}">
      <dgm:prSet/>
      <dgm:spPr/>
      <dgm:t>
        <a:bodyPr/>
        <a:lstStyle/>
        <a:p>
          <a:endParaRPr lang="en-US"/>
        </a:p>
      </dgm:t>
    </dgm:pt>
    <dgm:pt modelId="{4670355B-BE1F-493D-B5BE-AEEAA8652A5D}">
      <dgm:prSet custT="1"/>
      <dgm:spPr/>
      <dgm:t>
        <a:bodyPr/>
        <a:lstStyle/>
        <a:p>
          <a:r>
            <a:rPr lang="en-US" sz="1600"/>
            <a:t>Carried out key informant interviews and cross-country conversations.</a:t>
          </a:r>
        </a:p>
      </dgm:t>
    </dgm:pt>
    <dgm:pt modelId="{918B750A-0C51-4273-9932-0C96AB0971D6}" type="parTrans" cxnId="{8400064D-2D58-46D5-8A74-7F6D4A440ABE}">
      <dgm:prSet/>
      <dgm:spPr/>
      <dgm:t>
        <a:bodyPr/>
        <a:lstStyle/>
        <a:p>
          <a:endParaRPr lang="en-US"/>
        </a:p>
      </dgm:t>
    </dgm:pt>
    <dgm:pt modelId="{D9E8038B-7CF0-4035-92B8-FF555CB3C410}" type="sibTrans" cxnId="{8400064D-2D58-46D5-8A74-7F6D4A440ABE}">
      <dgm:prSet/>
      <dgm:spPr/>
      <dgm:t>
        <a:bodyPr/>
        <a:lstStyle/>
        <a:p>
          <a:endParaRPr lang="en-US"/>
        </a:p>
      </dgm:t>
    </dgm:pt>
    <dgm:pt modelId="{511A02FD-6469-47F8-9EA8-9F8E040F9A26}">
      <dgm:prSet/>
      <dgm:spPr/>
      <dgm:t>
        <a:bodyPr/>
        <a:lstStyle/>
        <a:p>
          <a:r>
            <a:rPr lang="en-US"/>
            <a:t>Step 3</a:t>
          </a:r>
        </a:p>
      </dgm:t>
    </dgm:pt>
    <dgm:pt modelId="{E324265E-1066-4142-8A81-5C51455C552A}" type="parTrans" cxnId="{6F89172B-33CC-4164-9818-A4D0EE1A2DFF}">
      <dgm:prSet/>
      <dgm:spPr/>
      <dgm:t>
        <a:bodyPr/>
        <a:lstStyle/>
        <a:p>
          <a:endParaRPr lang="en-US"/>
        </a:p>
      </dgm:t>
    </dgm:pt>
    <dgm:pt modelId="{E314C2BE-A8EA-4422-8687-70BB676CDCC9}" type="sibTrans" cxnId="{6F89172B-33CC-4164-9818-A4D0EE1A2DFF}">
      <dgm:prSet/>
      <dgm:spPr/>
      <dgm:t>
        <a:bodyPr/>
        <a:lstStyle/>
        <a:p>
          <a:endParaRPr lang="en-US"/>
        </a:p>
      </dgm:t>
    </dgm:pt>
    <dgm:pt modelId="{6DF368DA-B15E-44D3-B957-5A6FCD860AA8}">
      <dgm:prSet custT="1"/>
      <dgm:spPr/>
      <dgm:t>
        <a:bodyPr/>
        <a:lstStyle/>
        <a:p>
          <a:r>
            <a:rPr lang="en-US" sz="1600"/>
            <a:t>Held synthesis workshop to validate findings.</a:t>
          </a:r>
        </a:p>
      </dgm:t>
    </dgm:pt>
    <dgm:pt modelId="{C8FC6056-6F39-4003-AF91-974FB9A4D97B}" type="parTrans" cxnId="{33C8E5D5-4FC9-4940-B0F6-37D9CDB62BD4}">
      <dgm:prSet/>
      <dgm:spPr/>
      <dgm:t>
        <a:bodyPr/>
        <a:lstStyle/>
        <a:p>
          <a:endParaRPr lang="en-US"/>
        </a:p>
      </dgm:t>
    </dgm:pt>
    <dgm:pt modelId="{F2D160F1-BE57-4385-B1F4-330E036104F0}" type="sibTrans" cxnId="{33C8E5D5-4FC9-4940-B0F6-37D9CDB62BD4}">
      <dgm:prSet/>
      <dgm:spPr/>
      <dgm:t>
        <a:bodyPr/>
        <a:lstStyle/>
        <a:p>
          <a:endParaRPr lang="en-US"/>
        </a:p>
      </dgm:t>
    </dgm:pt>
    <dgm:pt modelId="{4A8FBCF0-AB51-4853-A97F-27696AA59BA5}">
      <dgm:prSet/>
      <dgm:spPr/>
      <dgm:t>
        <a:bodyPr/>
        <a:lstStyle/>
        <a:p>
          <a:r>
            <a:rPr lang="en-US"/>
            <a:t>Step 4</a:t>
          </a:r>
        </a:p>
      </dgm:t>
    </dgm:pt>
    <dgm:pt modelId="{3CFE9D57-D56C-4FB6-9072-DD34368FA934}" type="parTrans" cxnId="{FD0FDC41-52DE-4E73-B483-32F070D9396F}">
      <dgm:prSet/>
      <dgm:spPr/>
      <dgm:t>
        <a:bodyPr/>
        <a:lstStyle/>
        <a:p>
          <a:endParaRPr lang="en-US"/>
        </a:p>
      </dgm:t>
    </dgm:pt>
    <dgm:pt modelId="{D2E08825-CF13-4D61-BAC7-05F3F8030B33}" type="sibTrans" cxnId="{FD0FDC41-52DE-4E73-B483-32F070D9396F}">
      <dgm:prSet/>
      <dgm:spPr/>
      <dgm:t>
        <a:bodyPr/>
        <a:lstStyle/>
        <a:p>
          <a:endParaRPr lang="en-US"/>
        </a:p>
      </dgm:t>
    </dgm:pt>
    <dgm:pt modelId="{DC1BDCC7-DDA7-4AD6-A145-F0620C4B1774}">
      <dgm:prSet custT="1"/>
      <dgm:spPr/>
      <dgm:t>
        <a:bodyPr/>
        <a:lstStyle/>
        <a:p>
          <a:r>
            <a:rPr lang="en-US" sz="1600"/>
            <a:t>Developed digital transformation model.</a:t>
          </a:r>
        </a:p>
      </dgm:t>
    </dgm:pt>
    <dgm:pt modelId="{2B70113A-E105-4641-ACEC-B376D4E7228E}" type="parTrans" cxnId="{BCF74126-63E2-4038-B9A3-C414422677CD}">
      <dgm:prSet/>
      <dgm:spPr/>
      <dgm:t>
        <a:bodyPr/>
        <a:lstStyle/>
        <a:p>
          <a:endParaRPr lang="en-US"/>
        </a:p>
      </dgm:t>
    </dgm:pt>
    <dgm:pt modelId="{8946C45C-4DC8-4769-9BB1-8F2BFA10DA18}" type="sibTrans" cxnId="{BCF74126-63E2-4038-B9A3-C414422677CD}">
      <dgm:prSet/>
      <dgm:spPr/>
      <dgm:t>
        <a:bodyPr/>
        <a:lstStyle/>
        <a:p>
          <a:endParaRPr lang="en-US"/>
        </a:p>
      </dgm:t>
    </dgm:pt>
    <dgm:pt modelId="{ACC93615-75D5-4860-AE73-EAC52D947E45}">
      <dgm:prSet/>
      <dgm:spPr/>
      <dgm:t>
        <a:bodyPr/>
        <a:lstStyle/>
        <a:p>
          <a:r>
            <a:rPr lang="en-US"/>
            <a:t>Step 5</a:t>
          </a:r>
        </a:p>
      </dgm:t>
    </dgm:pt>
    <dgm:pt modelId="{20C1AC3D-3AAA-44A4-A020-9295774E93D7}" type="parTrans" cxnId="{221FF183-BC50-4185-8A4C-738A2BAD4491}">
      <dgm:prSet/>
      <dgm:spPr/>
      <dgm:t>
        <a:bodyPr/>
        <a:lstStyle/>
        <a:p>
          <a:endParaRPr lang="en-US"/>
        </a:p>
      </dgm:t>
    </dgm:pt>
    <dgm:pt modelId="{C3E97688-3305-4A88-ACF0-C03C35D03E4B}" type="sibTrans" cxnId="{221FF183-BC50-4185-8A4C-738A2BAD4491}">
      <dgm:prSet/>
      <dgm:spPr/>
      <dgm:t>
        <a:bodyPr/>
        <a:lstStyle/>
        <a:p>
          <a:endParaRPr lang="en-US"/>
        </a:p>
      </dgm:t>
    </dgm:pt>
    <dgm:pt modelId="{011E6E32-E733-4BAF-BCD7-BDE911E340F6}">
      <dgm:prSet custT="1"/>
      <dgm:spPr/>
      <dgm:t>
        <a:bodyPr/>
        <a:lstStyle/>
        <a:p>
          <a:r>
            <a:rPr lang="en-US" sz="1600"/>
            <a:t>Sharing country learnings with digital health stakeholders.</a:t>
          </a:r>
        </a:p>
      </dgm:t>
    </dgm:pt>
    <dgm:pt modelId="{40443F9D-CA1F-4B2F-9D53-55093F3A18AE}" type="parTrans" cxnId="{639573DD-164F-40C3-BF1A-818779038265}">
      <dgm:prSet/>
      <dgm:spPr/>
      <dgm:t>
        <a:bodyPr/>
        <a:lstStyle/>
        <a:p>
          <a:endParaRPr lang="en-US"/>
        </a:p>
      </dgm:t>
    </dgm:pt>
    <dgm:pt modelId="{2005EBC5-9E13-4BF3-A451-4276B20117E9}" type="sibTrans" cxnId="{639573DD-164F-40C3-BF1A-818779038265}">
      <dgm:prSet/>
      <dgm:spPr/>
      <dgm:t>
        <a:bodyPr/>
        <a:lstStyle/>
        <a:p>
          <a:endParaRPr lang="en-US"/>
        </a:p>
      </dgm:t>
    </dgm:pt>
    <dgm:pt modelId="{ED17E7EE-C277-44AF-9940-4AECDFF53746}" type="pres">
      <dgm:prSet presAssocID="{68A76881-29EB-4C3B-BBFD-C35AF340BCDC}" presName="Name0" presStyleCnt="0">
        <dgm:presLayoutVars>
          <dgm:dir/>
          <dgm:animLvl val="lvl"/>
          <dgm:resizeHandles val="exact"/>
        </dgm:presLayoutVars>
      </dgm:prSet>
      <dgm:spPr/>
    </dgm:pt>
    <dgm:pt modelId="{69B5E850-3DAF-4400-9239-766BD4CDF458}" type="pres">
      <dgm:prSet presAssocID="{ACC93615-75D5-4860-AE73-EAC52D947E45}" presName="boxAndChildren" presStyleCnt="0"/>
      <dgm:spPr/>
    </dgm:pt>
    <dgm:pt modelId="{C5B86528-2CA6-4406-95A9-2FB3E71F40EF}" type="pres">
      <dgm:prSet presAssocID="{ACC93615-75D5-4860-AE73-EAC52D947E45}" presName="parentTextBox" presStyleLbl="alignNode1" presStyleIdx="0" presStyleCnt="5"/>
      <dgm:spPr/>
    </dgm:pt>
    <dgm:pt modelId="{FB983FA2-5EA7-46B5-A142-C84A5429D32A}" type="pres">
      <dgm:prSet presAssocID="{ACC93615-75D5-4860-AE73-EAC52D947E45}" presName="descendantBox" presStyleLbl="bgAccFollowNode1" presStyleIdx="0" presStyleCnt="5" custLinFactNeighborX="0" custLinFactNeighborY="340"/>
      <dgm:spPr/>
    </dgm:pt>
    <dgm:pt modelId="{0AE0A1B3-59FE-4716-9865-4EEF865A197A}" type="pres">
      <dgm:prSet presAssocID="{D2E08825-CF13-4D61-BAC7-05F3F8030B33}" presName="sp" presStyleCnt="0"/>
      <dgm:spPr/>
    </dgm:pt>
    <dgm:pt modelId="{DE9EF016-6F25-46A8-B673-6F7473F66554}" type="pres">
      <dgm:prSet presAssocID="{4A8FBCF0-AB51-4853-A97F-27696AA59BA5}" presName="arrowAndChildren" presStyleCnt="0"/>
      <dgm:spPr/>
    </dgm:pt>
    <dgm:pt modelId="{369596C0-7B9B-4CDE-AD24-45E4506DB283}" type="pres">
      <dgm:prSet presAssocID="{4A8FBCF0-AB51-4853-A97F-27696AA59BA5}" presName="parentTextArrow" presStyleLbl="node1" presStyleIdx="0" presStyleCnt="0"/>
      <dgm:spPr/>
    </dgm:pt>
    <dgm:pt modelId="{9179AA7A-482D-40D1-905E-3D9952AA8CF0}" type="pres">
      <dgm:prSet presAssocID="{4A8FBCF0-AB51-4853-A97F-27696AA59BA5}" presName="arrow" presStyleLbl="alignNode1" presStyleIdx="1" presStyleCnt="5"/>
      <dgm:spPr/>
    </dgm:pt>
    <dgm:pt modelId="{9F4D6D3B-46DA-4510-85C0-DF7A5CDA2C84}" type="pres">
      <dgm:prSet presAssocID="{4A8FBCF0-AB51-4853-A97F-27696AA59BA5}" presName="descendantArrow" presStyleLbl="bgAccFollowNode1" presStyleIdx="1" presStyleCnt="5"/>
      <dgm:spPr/>
    </dgm:pt>
    <dgm:pt modelId="{01F50393-EE50-4E68-BFBD-F4B2DE0E8CB1}" type="pres">
      <dgm:prSet presAssocID="{E314C2BE-A8EA-4422-8687-70BB676CDCC9}" presName="sp" presStyleCnt="0"/>
      <dgm:spPr/>
    </dgm:pt>
    <dgm:pt modelId="{1EC1D09E-5E4D-4C52-97B0-F371D480DBCD}" type="pres">
      <dgm:prSet presAssocID="{511A02FD-6469-47F8-9EA8-9F8E040F9A26}" presName="arrowAndChildren" presStyleCnt="0"/>
      <dgm:spPr/>
    </dgm:pt>
    <dgm:pt modelId="{A13E5A94-5E4F-4F5A-82B6-CDB243D45F1A}" type="pres">
      <dgm:prSet presAssocID="{511A02FD-6469-47F8-9EA8-9F8E040F9A26}" presName="parentTextArrow" presStyleLbl="node1" presStyleIdx="0" presStyleCnt="0"/>
      <dgm:spPr/>
    </dgm:pt>
    <dgm:pt modelId="{49FDA43A-4FFC-4AED-8779-D1598BC8A047}" type="pres">
      <dgm:prSet presAssocID="{511A02FD-6469-47F8-9EA8-9F8E040F9A26}" presName="arrow" presStyleLbl="alignNode1" presStyleIdx="2" presStyleCnt="5"/>
      <dgm:spPr/>
    </dgm:pt>
    <dgm:pt modelId="{8234BA5B-8B56-44FF-A27F-553BE14FEF08}" type="pres">
      <dgm:prSet presAssocID="{511A02FD-6469-47F8-9EA8-9F8E040F9A26}" presName="descendantArrow" presStyleLbl="bgAccFollowNode1" presStyleIdx="2" presStyleCnt="5"/>
      <dgm:spPr/>
    </dgm:pt>
    <dgm:pt modelId="{13F3E1FB-6749-4B8E-A9CA-2288A6D08CB4}" type="pres">
      <dgm:prSet presAssocID="{A51ABDD3-5002-46F6-A5ED-3354F174244D}" presName="sp" presStyleCnt="0"/>
      <dgm:spPr/>
    </dgm:pt>
    <dgm:pt modelId="{5FFC49D2-6F97-497E-A120-9E4FFC0ED6AC}" type="pres">
      <dgm:prSet presAssocID="{304728E3-7BFB-4E13-B3C0-95510B408AC5}" presName="arrowAndChildren" presStyleCnt="0"/>
      <dgm:spPr/>
    </dgm:pt>
    <dgm:pt modelId="{2AA498D1-3F2A-4A45-B8D7-996809F0C8B8}" type="pres">
      <dgm:prSet presAssocID="{304728E3-7BFB-4E13-B3C0-95510B408AC5}" presName="parentTextArrow" presStyleLbl="node1" presStyleIdx="0" presStyleCnt="0"/>
      <dgm:spPr/>
    </dgm:pt>
    <dgm:pt modelId="{2AC37BF8-BE15-4876-B5E3-F957EA00D54F}" type="pres">
      <dgm:prSet presAssocID="{304728E3-7BFB-4E13-B3C0-95510B408AC5}" presName="arrow" presStyleLbl="alignNode1" presStyleIdx="3" presStyleCnt="5"/>
      <dgm:spPr/>
    </dgm:pt>
    <dgm:pt modelId="{61C980E3-CE0C-4A72-BDD6-219061653E22}" type="pres">
      <dgm:prSet presAssocID="{304728E3-7BFB-4E13-B3C0-95510B408AC5}" presName="descendantArrow" presStyleLbl="bgAccFollowNode1" presStyleIdx="3" presStyleCnt="5"/>
      <dgm:spPr/>
    </dgm:pt>
    <dgm:pt modelId="{31A8668B-F61A-40C1-95D7-5D3CE33222AC}" type="pres">
      <dgm:prSet presAssocID="{CEF82CDF-6CAE-4B08-A920-5B2E0F68FFDC}" presName="sp" presStyleCnt="0"/>
      <dgm:spPr/>
    </dgm:pt>
    <dgm:pt modelId="{2CBC1D62-2F08-4A59-BE67-E56A9803898F}" type="pres">
      <dgm:prSet presAssocID="{6689B40E-49D7-409D-9AEE-360EAA7B51CD}" presName="arrowAndChildren" presStyleCnt="0"/>
      <dgm:spPr/>
    </dgm:pt>
    <dgm:pt modelId="{B732D72E-CE7F-4F57-A51E-05052A2104EA}" type="pres">
      <dgm:prSet presAssocID="{6689B40E-49D7-409D-9AEE-360EAA7B51CD}" presName="parentTextArrow" presStyleLbl="node1" presStyleIdx="0" presStyleCnt="0"/>
      <dgm:spPr/>
    </dgm:pt>
    <dgm:pt modelId="{75796A33-C3C2-4FDB-8E88-4DC17B0191E1}" type="pres">
      <dgm:prSet presAssocID="{6689B40E-49D7-409D-9AEE-360EAA7B51CD}" presName="arrow" presStyleLbl="alignNode1" presStyleIdx="4" presStyleCnt="5"/>
      <dgm:spPr/>
    </dgm:pt>
    <dgm:pt modelId="{DACC30C2-5B78-44E9-9A25-E37CE33107E0}" type="pres">
      <dgm:prSet presAssocID="{6689B40E-49D7-409D-9AEE-360EAA7B51CD}" presName="descendantArrow" presStyleLbl="bgAccFollowNode1" presStyleIdx="4" presStyleCnt="5"/>
      <dgm:spPr/>
    </dgm:pt>
  </dgm:ptLst>
  <dgm:cxnLst>
    <dgm:cxn modelId="{EE076200-FD08-42A3-8BE8-A7C5E935F084}" type="presOf" srcId="{511A02FD-6469-47F8-9EA8-9F8E040F9A26}" destId="{A13E5A94-5E4F-4F5A-82B6-CDB243D45F1A}" srcOrd="0" destOrd="0" presId="urn:microsoft.com/office/officeart/2016/7/layout/VerticalDownArrowProcess"/>
    <dgm:cxn modelId="{3CA5BF11-D099-4603-9215-BB40EAE75E29}" type="presOf" srcId="{68A76881-29EB-4C3B-BBFD-C35AF340BCDC}" destId="{ED17E7EE-C277-44AF-9940-4AECDFF53746}" srcOrd="0" destOrd="0" presId="urn:microsoft.com/office/officeart/2016/7/layout/VerticalDownArrowProcess"/>
    <dgm:cxn modelId="{54E0F418-38A0-4810-B468-7A0CF2F2CF85}" srcId="{68A76881-29EB-4C3B-BBFD-C35AF340BCDC}" destId="{6689B40E-49D7-409D-9AEE-360EAA7B51CD}" srcOrd="0" destOrd="0" parTransId="{67B34382-FCD9-480A-9C38-DF4DDC394A07}" sibTransId="{CEF82CDF-6CAE-4B08-A920-5B2E0F68FFDC}"/>
    <dgm:cxn modelId="{FF36D51C-1D96-4298-B81B-A42F9B94EC3E}" type="presOf" srcId="{304728E3-7BFB-4E13-B3C0-95510B408AC5}" destId="{2AA498D1-3F2A-4A45-B8D7-996809F0C8B8}" srcOrd="0" destOrd="0" presId="urn:microsoft.com/office/officeart/2016/7/layout/VerticalDownArrowProcess"/>
    <dgm:cxn modelId="{BB2E6722-F6CB-4D05-BFFF-4233CBE9D831}" type="presOf" srcId="{1CBB22CF-43BF-46B2-AA9C-AAE4686E0C5D}" destId="{DACC30C2-5B78-44E9-9A25-E37CE33107E0}" srcOrd="0" destOrd="0" presId="urn:microsoft.com/office/officeart/2016/7/layout/VerticalDownArrowProcess"/>
    <dgm:cxn modelId="{BCF74126-63E2-4038-B9A3-C414422677CD}" srcId="{4A8FBCF0-AB51-4853-A97F-27696AA59BA5}" destId="{DC1BDCC7-DDA7-4AD6-A145-F0620C4B1774}" srcOrd="0" destOrd="0" parTransId="{2B70113A-E105-4641-ACEC-B376D4E7228E}" sibTransId="{8946C45C-4DC8-4769-9BB1-8F2BFA10DA18}"/>
    <dgm:cxn modelId="{6F89172B-33CC-4164-9818-A4D0EE1A2DFF}" srcId="{68A76881-29EB-4C3B-BBFD-C35AF340BCDC}" destId="{511A02FD-6469-47F8-9EA8-9F8E040F9A26}" srcOrd="2" destOrd="0" parTransId="{E324265E-1066-4142-8A81-5C51455C552A}" sibTransId="{E314C2BE-A8EA-4422-8687-70BB676CDCC9}"/>
    <dgm:cxn modelId="{E280C439-6773-4BFF-B9E6-82A6A8317510}" srcId="{68A76881-29EB-4C3B-BBFD-C35AF340BCDC}" destId="{304728E3-7BFB-4E13-B3C0-95510B408AC5}" srcOrd="1" destOrd="0" parTransId="{0EB82E8C-7379-4EF9-B157-34D430B24E11}" sibTransId="{A51ABDD3-5002-46F6-A5ED-3354F174244D}"/>
    <dgm:cxn modelId="{FD0FDC41-52DE-4E73-B483-32F070D9396F}" srcId="{68A76881-29EB-4C3B-BBFD-C35AF340BCDC}" destId="{4A8FBCF0-AB51-4853-A97F-27696AA59BA5}" srcOrd="3" destOrd="0" parTransId="{3CFE9D57-D56C-4FB6-9072-DD34368FA934}" sibTransId="{D2E08825-CF13-4D61-BAC7-05F3F8030B33}"/>
    <dgm:cxn modelId="{8400064D-2D58-46D5-8A74-7F6D4A440ABE}" srcId="{304728E3-7BFB-4E13-B3C0-95510B408AC5}" destId="{4670355B-BE1F-493D-B5BE-AEEAA8652A5D}" srcOrd="0" destOrd="0" parTransId="{918B750A-0C51-4273-9932-0C96AB0971D6}" sibTransId="{D9E8038B-7CF0-4035-92B8-FF555CB3C410}"/>
    <dgm:cxn modelId="{20178E56-EBCA-4902-B2D2-2B23C45E9FAD}" type="presOf" srcId="{304728E3-7BFB-4E13-B3C0-95510B408AC5}" destId="{2AC37BF8-BE15-4876-B5E3-F957EA00D54F}" srcOrd="1" destOrd="0" presId="urn:microsoft.com/office/officeart/2016/7/layout/VerticalDownArrowProcess"/>
    <dgm:cxn modelId="{8FE1C466-EC20-4297-A9B7-58C104DC14A8}" type="presOf" srcId="{4670355B-BE1F-493D-B5BE-AEEAA8652A5D}" destId="{61C980E3-CE0C-4A72-BDD6-219061653E22}" srcOrd="0" destOrd="0" presId="urn:microsoft.com/office/officeart/2016/7/layout/VerticalDownArrowProcess"/>
    <dgm:cxn modelId="{42E6276F-BA83-4D26-A164-012BAA2EDF74}" type="presOf" srcId="{6689B40E-49D7-409D-9AEE-360EAA7B51CD}" destId="{B732D72E-CE7F-4F57-A51E-05052A2104EA}" srcOrd="0" destOrd="0" presId="urn:microsoft.com/office/officeart/2016/7/layout/VerticalDownArrowProcess"/>
    <dgm:cxn modelId="{51C7D276-8525-4AA6-B7D3-F9F225063DAF}" srcId="{6689B40E-49D7-409D-9AEE-360EAA7B51CD}" destId="{1CBB22CF-43BF-46B2-AA9C-AAE4686E0C5D}" srcOrd="0" destOrd="0" parTransId="{4FAF7B2E-CEF7-4284-B309-624DB6327559}" sibTransId="{54A4542B-CD84-412D-A729-79F55443658B}"/>
    <dgm:cxn modelId="{5ACE1679-6FEF-41AA-AED8-705057E410A8}" type="presOf" srcId="{6DF368DA-B15E-44D3-B957-5A6FCD860AA8}" destId="{8234BA5B-8B56-44FF-A27F-553BE14FEF08}" srcOrd="0" destOrd="0" presId="urn:microsoft.com/office/officeart/2016/7/layout/VerticalDownArrowProcess"/>
    <dgm:cxn modelId="{3C5E267F-AD89-4DBD-A76E-5DCC8DBE23BA}" type="presOf" srcId="{DC1BDCC7-DDA7-4AD6-A145-F0620C4B1774}" destId="{9F4D6D3B-46DA-4510-85C0-DF7A5CDA2C84}" srcOrd="0" destOrd="0" presId="urn:microsoft.com/office/officeart/2016/7/layout/VerticalDownArrowProcess"/>
    <dgm:cxn modelId="{221FF183-BC50-4185-8A4C-738A2BAD4491}" srcId="{68A76881-29EB-4C3B-BBFD-C35AF340BCDC}" destId="{ACC93615-75D5-4860-AE73-EAC52D947E45}" srcOrd="4" destOrd="0" parTransId="{20C1AC3D-3AAA-44A4-A020-9295774E93D7}" sibTransId="{C3E97688-3305-4A88-ACF0-C03C35D03E4B}"/>
    <dgm:cxn modelId="{264C1996-C1F1-471E-882B-B272ADFA6ACD}" type="presOf" srcId="{6689B40E-49D7-409D-9AEE-360EAA7B51CD}" destId="{75796A33-C3C2-4FDB-8E88-4DC17B0191E1}" srcOrd="1" destOrd="0" presId="urn:microsoft.com/office/officeart/2016/7/layout/VerticalDownArrowProcess"/>
    <dgm:cxn modelId="{FFE904CD-3EB3-4AAE-98A8-9741B22BC971}" type="presOf" srcId="{011E6E32-E733-4BAF-BCD7-BDE911E340F6}" destId="{FB983FA2-5EA7-46B5-A142-C84A5429D32A}" srcOrd="0" destOrd="0" presId="urn:microsoft.com/office/officeart/2016/7/layout/VerticalDownArrowProcess"/>
    <dgm:cxn modelId="{33C8E5D5-4FC9-4940-B0F6-37D9CDB62BD4}" srcId="{511A02FD-6469-47F8-9EA8-9F8E040F9A26}" destId="{6DF368DA-B15E-44D3-B957-5A6FCD860AA8}" srcOrd="0" destOrd="0" parTransId="{C8FC6056-6F39-4003-AF91-974FB9A4D97B}" sibTransId="{F2D160F1-BE57-4385-B1F4-330E036104F0}"/>
    <dgm:cxn modelId="{8DE53FDC-BDBD-4AD9-AD82-D80EA51EC97B}" type="presOf" srcId="{ACC93615-75D5-4860-AE73-EAC52D947E45}" destId="{C5B86528-2CA6-4406-95A9-2FB3E71F40EF}" srcOrd="0" destOrd="0" presId="urn:microsoft.com/office/officeart/2016/7/layout/VerticalDownArrowProcess"/>
    <dgm:cxn modelId="{639573DD-164F-40C3-BF1A-818779038265}" srcId="{ACC93615-75D5-4860-AE73-EAC52D947E45}" destId="{011E6E32-E733-4BAF-BCD7-BDE911E340F6}" srcOrd="0" destOrd="0" parTransId="{40443F9D-CA1F-4B2F-9D53-55093F3A18AE}" sibTransId="{2005EBC5-9E13-4BF3-A451-4276B20117E9}"/>
    <dgm:cxn modelId="{0322FDDD-4E6B-4E84-AA1C-712C6D1AD4AF}" type="presOf" srcId="{4A8FBCF0-AB51-4853-A97F-27696AA59BA5}" destId="{369596C0-7B9B-4CDE-AD24-45E4506DB283}" srcOrd="0" destOrd="0" presId="urn:microsoft.com/office/officeart/2016/7/layout/VerticalDownArrowProcess"/>
    <dgm:cxn modelId="{E7DF68EA-B19D-449E-A1F6-9D00E4DB0B5A}" type="presOf" srcId="{511A02FD-6469-47F8-9EA8-9F8E040F9A26}" destId="{49FDA43A-4FFC-4AED-8779-D1598BC8A047}" srcOrd="1" destOrd="0" presId="urn:microsoft.com/office/officeart/2016/7/layout/VerticalDownArrowProcess"/>
    <dgm:cxn modelId="{9B6842F5-E4B3-4A5C-8D91-AF0B4CB6132D}" type="presOf" srcId="{4A8FBCF0-AB51-4853-A97F-27696AA59BA5}" destId="{9179AA7A-482D-40D1-905E-3D9952AA8CF0}" srcOrd="1" destOrd="0" presId="urn:microsoft.com/office/officeart/2016/7/layout/VerticalDownArrowProcess"/>
    <dgm:cxn modelId="{F7FFB6DB-0821-4044-A17D-807D75A9E196}" type="presParOf" srcId="{ED17E7EE-C277-44AF-9940-4AECDFF53746}" destId="{69B5E850-3DAF-4400-9239-766BD4CDF458}" srcOrd="0" destOrd="0" presId="urn:microsoft.com/office/officeart/2016/7/layout/VerticalDownArrowProcess"/>
    <dgm:cxn modelId="{5272E088-C50F-4891-946B-85525EC53D27}" type="presParOf" srcId="{69B5E850-3DAF-4400-9239-766BD4CDF458}" destId="{C5B86528-2CA6-4406-95A9-2FB3E71F40EF}" srcOrd="0" destOrd="0" presId="urn:microsoft.com/office/officeart/2016/7/layout/VerticalDownArrowProcess"/>
    <dgm:cxn modelId="{B0B5C5CC-5390-465D-80BE-E6483119DDA7}" type="presParOf" srcId="{69B5E850-3DAF-4400-9239-766BD4CDF458}" destId="{FB983FA2-5EA7-46B5-A142-C84A5429D32A}" srcOrd="1" destOrd="0" presId="urn:microsoft.com/office/officeart/2016/7/layout/VerticalDownArrowProcess"/>
    <dgm:cxn modelId="{3E2EE667-95F0-49E7-B1E7-82CE73C98188}" type="presParOf" srcId="{ED17E7EE-C277-44AF-9940-4AECDFF53746}" destId="{0AE0A1B3-59FE-4716-9865-4EEF865A197A}" srcOrd="1" destOrd="0" presId="urn:microsoft.com/office/officeart/2016/7/layout/VerticalDownArrowProcess"/>
    <dgm:cxn modelId="{C23C0DA7-F123-43A8-AE05-A52394FBABEA}" type="presParOf" srcId="{ED17E7EE-C277-44AF-9940-4AECDFF53746}" destId="{DE9EF016-6F25-46A8-B673-6F7473F66554}" srcOrd="2" destOrd="0" presId="urn:microsoft.com/office/officeart/2016/7/layout/VerticalDownArrowProcess"/>
    <dgm:cxn modelId="{063248EB-08B5-41EA-93AA-0BF83D3E2BBA}" type="presParOf" srcId="{DE9EF016-6F25-46A8-B673-6F7473F66554}" destId="{369596C0-7B9B-4CDE-AD24-45E4506DB283}" srcOrd="0" destOrd="0" presId="urn:microsoft.com/office/officeart/2016/7/layout/VerticalDownArrowProcess"/>
    <dgm:cxn modelId="{300B8E5F-96D3-4FEE-ADDB-8DCA5A8AA2C5}" type="presParOf" srcId="{DE9EF016-6F25-46A8-B673-6F7473F66554}" destId="{9179AA7A-482D-40D1-905E-3D9952AA8CF0}" srcOrd="1" destOrd="0" presId="urn:microsoft.com/office/officeart/2016/7/layout/VerticalDownArrowProcess"/>
    <dgm:cxn modelId="{DAA0CFF4-B574-4114-941A-59434140115D}" type="presParOf" srcId="{DE9EF016-6F25-46A8-B673-6F7473F66554}" destId="{9F4D6D3B-46DA-4510-85C0-DF7A5CDA2C84}" srcOrd="2" destOrd="0" presId="urn:microsoft.com/office/officeart/2016/7/layout/VerticalDownArrowProcess"/>
    <dgm:cxn modelId="{5F65FF26-111A-4F50-8B5F-4D67340BEB3B}" type="presParOf" srcId="{ED17E7EE-C277-44AF-9940-4AECDFF53746}" destId="{01F50393-EE50-4E68-BFBD-F4B2DE0E8CB1}" srcOrd="3" destOrd="0" presId="urn:microsoft.com/office/officeart/2016/7/layout/VerticalDownArrowProcess"/>
    <dgm:cxn modelId="{A4D15779-B833-4590-B732-C94DEA2D2506}" type="presParOf" srcId="{ED17E7EE-C277-44AF-9940-4AECDFF53746}" destId="{1EC1D09E-5E4D-4C52-97B0-F371D480DBCD}" srcOrd="4" destOrd="0" presId="urn:microsoft.com/office/officeart/2016/7/layout/VerticalDownArrowProcess"/>
    <dgm:cxn modelId="{295A7A51-79E4-4E02-B437-07F3B5FEB82C}" type="presParOf" srcId="{1EC1D09E-5E4D-4C52-97B0-F371D480DBCD}" destId="{A13E5A94-5E4F-4F5A-82B6-CDB243D45F1A}" srcOrd="0" destOrd="0" presId="urn:microsoft.com/office/officeart/2016/7/layout/VerticalDownArrowProcess"/>
    <dgm:cxn modelId="{8B7C2A84-67BD-4441-843F-B313BBFEB6D5}" type="presParOf" srcId="{1EC1D09E-5E4D-4C52-97B0-F371D480DBCD}" destId="{49FDA43A-4FFC-4AED-8779-D1598BC8A047}" srcOrd="1" destOrd="0" presId="urn:microsoft.com/office/officeart/2016/7/layout/VerticalDownArrowProcess"/>
    <dgm:cxn modelId="{74C243A6-BC44-4934-A40D-A250A93440BB}" type="presParOf" srcId="{1EC1D09E-5E4D-4C52-97B0-F371D480DBCD}" destId="{8234BA5B-8B56-44FF-A27F-553BE14FEF08}" srcOrd="2" destOrd="0" presId="urn:microsoft.com/office/officeart/2016/7/layout/VerticalDownArrowProcess"/>
    <dgm:cxn modelId="{A1940BB5-0436-4E20-80E6-0E826B28973A}" type="presParOf" srcId="{ED17E7EE-C277-44AF-9940-4AECDFF53746}" destId="{13F3E1FB-6749-4B8E-A9CA-2288A6D08CB4}" srcOrd="5" destOrd="0" presId="urn:microsoft.com/office/officeart/2016/7/layout/VerticalDownArrowProcess"/>
    <dgm:cxn modelId="{90FF3B8A-B69C-4EAC-98A3-834008744029}" type="presParOf" srcId="{ED17E7EE-C277-44AF-9940-4AECDFF53746}" destId="{5FFC49D2-6F97-497E-A120-9E4FFC0ED6AC}" srcOrd="6" destOrd="0" presId="urn:microsoft.com/office/officeart/2016/7/layout/VerticalDownArrowProcess"/>
    <dgm:cxn modelId="{0E61C1F3-E65D-418C-AB29-E28015892A4D}" type="presParOf" srcId="{5FFC49D2-6F97-497E-A120-9E4FFC0ED6AC}" destId="{2AA498D1-3F2A-4A45-B8D7-996809F0C8B8}" srcOrd="0" destOrd="0" presId="urn:microsoft.com/office/officeart/2016/7/layout/VerticalDownArrowProcess"/>
    <dgm:cxn modelId="{E727E1D4-C138-402E-A133-38A00DE261E6}" type="presParOf" srcId="{5FFC49D2-6F97-497E-A120-9E4FFC0ED6AC}" destId="{2AC37BF8-BE15-4876-B5E3-F957EA00D54F}" srcOrd="1" destOrd="0" presId="urn:microsoft.com/office/officeart/2016/7/layout/VerticalDownArrowProcess"/>
    <dgm:cxn modelId="{2B2CFBD3-829D-40FC-B31A-AC1F17E9FB9D}" type="presParOf" srcId="{5FFC49D2-6F97-497E-A120-9E4FFC0ED6AC}" destId="{61C980E3-CE0C-4A72-BDD6-219061653E22}" srcOrd="2" destOrd="0" presId="urn:microsoft.com/office/officeart/2016/7/layout/VerticalDownArrowProcess"/>
    <dgm:cxn modelId="{FF6ED7F5-8928-4E37-AC7D-9A98CBD9BD91}" type="presParOf" srcId="{ED17E7EE-C277-44AF-9940-4AECDFF53746}" destId="{31A8668B-F61A-40C1-95D7-5D3CE33222AC}" srcOrd="7" destOrd="0" presId="urn:microsoft.com/office/officeart/2016/7/layout/VerticalDownArrowProcess"/>
    <dgm:cxn modelId="{75D31547-7B12-49AA-B790-76DB5862161C}" type="presParOf" srcId="{ED17E7EE-C277-44AF-9940-4AECDFF53746}" destId="{2CBC1D62-2F08-4A59-BE67-E56A9803898F}" srcOrd="8" destOrd="0" presId="urn:microsoft.com/office/officeart/2016/7/layout/VerticalDownArrowProcess"/>
    <dgm:cxn modelId="{B6EA7E62-0952-4BE6-8FF6-9B6B8271C88E}" type="presParOf" srcId="{2CBC1D62-2F08-4A59-BE67-E56A9803898F}" destId="{B732D72E-CE7F-4F57-A51E-05052A2104EA}" srcOrd="0" destOrd="0" presId="urn:microsoft.com/office/officeart/2016/7/layout/VerticalDownArrowProcess"/>
    <dgm:cxn modelId="{89DB06D2-49B2-4BD6-A536-266C7F759BBF}" type="presParOf" srcId="{2CBC1D62-2F08-4A59-BE67-E56A9803898F}" destId="{75796A33-C3C2-4FDB-8E88-4DC17B0191E1}" srcOrd="1" destOrd="0" presId="urn:microsoft.com/office/officeart/2016/7/layout/VerticalDownArrowProcess"/>
    <dgm:cxn modelId="{76011DA2-92EE-421B-9191-634322D81C85}" type="presParOf" srcId="{2CBC1D62-2F08-4A59-BE67-E56A9803898F}" destId="{DACC30C2-5B78-44E9-9A25-E37CE33107E0}"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DBEB9C-BB2E-44B3-957B-5282A9A667B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49C4E38-25DA-4FF1-A46E-545C3E7B9E8D}">
      <dgm:prSet/>
      <dgm:spPr/>
      <dgm:t>
        <a:bodyPr/>
        <a:lstStyle/>
        <a:p>
          <a:r>
            <a:rPr lang="en-US"/>
            <a:t>72 documents reviewed.</a:t>
          </a:r>
        </a:p>
      </dgm:t>
    </dgm:pt>
    <dgm:pt modelId="{6AA3C80E-80FB-4D4B-B414-06F90B5169C1}" type="parTrans" cxnId="{0CE05640-A09A-4640-81D0-71F2DCEF3417}">
      <dgm:prSet/>
      <dgm:spPr/>
      <dgm:t>
        <a:bodyPr/>
        <a:lstStyle/>
        <a:p>
          <a:endParaRPr lang="en-US"/>
        </a:p>
      </dgm:t>
    </dgm:pt>
    <dgm:pt modelId="{A67BD097-5405-432D-89C8-29B1637ECB17}" type="sibTrans" cxnId="{0CE05640-A09A-4640-81D0-71F2DCEF3417}">
      <dgm:prSet/>
      <dgm:spPr/>
      <dgm:t>
        <a:bodyPr/>
        <a:lstStyle/>
        <a:p>
          <a:endParaRPr lang="en-US"/>
        </a:p>
      </dgm:t>
    </dgm:pt>
    <dgm:pt modelId="{F80A6B19-C3D0-4485-9B82-D0ACE03AD648}">
      <dgm:prSet/>
      <dgm:spPr/>
      <dgm:t>
        <a:bodyPr/>
        <a:lstStyle/>
        <a:p>
          <a:r>
            <a:rPr lang="en-US"/>
            <a:t>33 key informant interviews.</a:t>
          </a:r>
        </a:p>
      </dgm:t>
    </dgm:pt>
    <dgm:pt modelId="{0DF4AC38-89FA-46BF-B795-3F79A292FE53}" type="parTrans" cxnId="{63D59737-2ABC-42DE-8331-F9544B86A634}">
      <dgm:prSet/>
      <dgm:spPr/>
      <dgm:t>
        <a:bodyPr/>
        <a:lstStyle/>
        <a:p>
          <a:endParaRPr lang="en-US"/>
        </a:p>
      </dgm:t>
    </dgm:pt>
    <dgm:pt modelId="{A60B372B-BB5A-4EF2-8A87-171817333953}" type="sibTrans" cxnId="{63D59737-2ABC-42DE-8331-F9544B86A634}">
      <dgm:prSet/>
      <dgm:spPr/>
      <dgm:t>
        <a:bodyPr/>
        <a:lstStyle/>
        <a:p>
          <a:endParaRPr lang="en-US"/>
        </a:p>
      </dgm:t>
    </dgm:pt>
    <dgm:pt modelId="{1304DE13-BB23-464C-B0B5-70E61838F5FD}">
      <dgm:prSet/>
      <dgm:spPr/>
      <dgm:t>
        <a:bodyPr/>
        <a:lstStyle/>
        <a:p>
          <a:r>
            <a:rPr lang="en-US"/>
            <a:t>4 in-country conversations, 21 countries engaged across Africa, South America and Asia</a:t>
          </a:r>
        </a:p>
      </dgm:t>
    </dgm:pt>
    <dgm:pt modelId="{76E394D7-FE20-40A1-B2D6-B4D3800884D6}" type="parTrans" cxnId="{5CB7D710-1615-4202-A0E3-203A011E5DCE}">
      <dgm:prSet/>
      <dgm:spPr/>
      <dgm:t>
        <a:bodyPr/>
        <a:lstStyle/>
        <a:p>
          <a:endParaRPr lang="en-US"/>
        </a:p>
      </dgm:t>
    </dgm:pt>
    <dgm:pt modelId="{98C24046-C115-4C4F-BE86-590ECA1BF91D}" type="sibTrans" cxnId="{5CB7D710-1615-4202-A0E3-203A011E5DCE}">
      <dgm:prSet/>
      <dgm:spPr/>
      <dgm:t>
        <a:bodyPr/>
        <a:lstStyle/>
        <a:p>
          <a:endParaRPr lang="en-US"/>
        </a:p>
      </dgm:t>
    </dgm:pt>
    <dgm:pt modelId="{9CD79123-00DA-47E6-9E92-8223A9BA083B}">
      <dgm:prSet/>
      <dgm:spPr/>
      <dgm:t>
        <a:bodyPr/>
        <a:lstStyle/>
        <a:p>
          <a:r>
            <a:rPr lang="en-US"/>
            <a:t>1 synthesis workshop.</a:t>
          </a:r>
        </a:p>
      </dgm:t>
    </dgm:pt>
    <dgm:pt modelId="{E75D70CB-CF47-42D7-B999-8EDDF031851B}" type="parTrans" cxnId="{43CFCE1C-6E22-4591-A634-BCCD5ACC24B2}">
      <dgm:prSet/>
      <dgm:spPr/>
      <dgm:t>
        <a:bodyPr/>
        <a:lstStyle/>
        <a:p>
          <a:endParaRPr lang="en-US"/>
        </a:p>
      </dgm:t>
    </dgm:pt>
    <dgm:pt modelId="{02585CDF-D28E-4353-9C68-9AB35B64B7B0}" type="sibTrans" cxnId="{43CFCE1C-6E22-4591-A634-BCCD5ACC24B2}">
      <dgm:prSet/>
      <dgm:spPr/>
      <dgm:t>
        <a:bodyPr/>
        <a:lstStyle/>
        <a:p>
          <a:endParaRPr lang="en-US"/>
        </a:p>
      </dgm:t>
    </dgm:pt>
    <dgm:pt modelId="{BE1F9100-73EB-414F-9D90-061A053B1E9D}">
      <dgm:prSet/>
      <dgm:spPr/>
      <dgm:t>
        <a:bodyPr/>
        <a:lstStyle/>
        <a:p>
          <a:r>
            <a:rPr lang="en-US"/>
            <a:t>1 digital transformation model, 10 critical elements,  2 new elements </a:t>
          </a:r>
        </a:p>
      </dgm:t>
    </dgm:pt>
    <dgm:pt modelId="{F2385801-3266-4BD2-8997-730CA0F6DE63}" type="parTrans" cxnId="{2A3EF50D-DE38-47DC-9859-317EDF4B4E20}">
      <dgm:prSet/>
      <dgm:spPr/>
      <dgm:t>
        <a:bodyPr/>
        <a:lstStyle/>
        <a:p>
          <a:endParaRPr lang="en-US"/>
        </a:p>
      </dgm:t>
    </dgm:pt>
    <dgm:pt modelId="{7E782DF9-1EE0-41F2-89F6-0A3E42CDEE1C}" type="sibTrans" cxnId="{2A3EF50D-DE38-47DC-9859-317EDF4B4E20}">
      <dgm:prSet/>
      <dgm:spPr/>
      <dgm:t>
        <a:bodyPr/>
        <a:lstStyle/>
        <a:p>
          <a:endParaRPr lang="en-US"/>
        </a:p>
      </dgm:t>
    </dgm:pt>
    <dgm:pt modelId="{9BEA8A20-C304-4108-B374-9BCC0BD98637}" type="pres">
      <dgm:prSet presAssocID="{68DBEB9C-BB2E-44B3-957B-5282A9A667B5}" presName="linear" presStyleCnt="0">
        <dgm:presLayoutVars>
          <dgm:animLvl val="lvl"/>
          <dgm:resizeHandles val="exact"/>
        </dgm:presLayoutVars>
      </dgm:prSet>
      <dgm:spPr/>
    </dgm:pt>
    <dgm:pt modelId="{FBAF719A-3AC1-410C-A212-88F3D60B97F0}" type="pres">
      <dgm:prSet presAssocID="{549C4E38-25DA-4FF1-A46E-545C3E7B9E8D}" presName="parentText" presStyleLbl="node1" presStyleIdx="0" presStyleCnt="5">
        <dgm:presLayoutVars>
          <dgm:chMax val="0"/>
          <dgm:bulletEnabled val="1"/>
        </dgm:presLayoutVars>
      </dgm:prSet>
      <dgm:spPr/>
    </dgm:pt>
    <dgm:pt modelId="{D098B263-7BDD-4D90-B399-412982D67FD0}" type="pres">
      <dgm:prSet presAssocID="{A67BD097-5405-432D-89C8-29B1637ECB17}" presName="spacer" presStyleCnt="0"/>
      <dgm:spPr/>
    </dgm:pt>
    <dgm:pt modelId="{5BA1DA41-EA7F-4DA8-B0C1-F9A160F00944}" type="pres">
      <dgm:prSet presAssocID="{F80A6B19-C3D0-4485-9B82-D0ACE03AD648}" presName="parentText" presStyleLbl="node1" presStyleIdx="1" presStyleCnt="5">
        <dgm:presLayoutVars>
          <dgm:chMax val="0"/>
          <dgm:bulletEnabled val="1"/>
        </dgm:presLayoutVars>
      </dgm:prSet>
      <dgm:spPr/>
    </dgm:pt>
    <dgm:pt modelId="{ED756957-091C-42AC-8C5F-0E5EFD21A1EE}" type="pres">
      <dgm:prSet presAssocID="{A60B372B-BB5A-4EF2-8A87-171817333953}" presName="spacer" presStyleCnt="0"/>
      <dgm:spPr/>
    </dgm:pt>
    <dgm:pt modelId="{49AB7E5C-43EE-47AD-8D9C-A3A571B818E8}" type="pres">
      <dgm:prSet presAssocID="{1304DE13-BB23-464C-B0B5-70E61838F5FD}" presName="parentText" presStyleLbl="node1" presStyleIdx="2" presStyleCnt="5">
        <dgm:presLayoutVars>
          <dgm:chMax val="0"/>
          <dgm:bulletEnabled val="1"/>
        </dgm:presLayoutVars>
      </dgm:prSet>
      <dgm:spPr/>
    </dgm:pt>
    <dgm:pt modelId="{81B2C002-AF8F-4896-A6EF-8ED8A15C2BE1}" type="pres">
      <dgm:prSet presAssocID="{98C24046-C115-4C4F-BE86-590ECA1BF91D}" presName="spacer" presStyleCnt="0"/>
      <dgm:spPr/>
    </dgm:pt>
    <dgm:pt modelId="{3732D4FD-94AE-414B-A461-581044F80966}" type="pres">
      <dgm:prSet presAssocID="{9CD79123-00DA-47E6-9E92-8223A9BA083B}" presName="parentText" presStyleLbl="node1" presStyleIdx="3" presStyleCnt="5">
        <dgm:presLayoutVars>
          <dgm:chMax val="0"/>
          <dgm:bulletEnabled val="1"/>
        </dgm:presLayoutVars>
      </dgm:prSet>
      <dgm:spPr/>
    </dgm:pt>
    <dgm:pt modelId="{24AD20B5-43DD-45B2-BE9E-6E8B48ACF78C}" type="pres">
      <dgm:prSet presAssocID="{02585CDF-D28E-4353-9C68-9AB35B64B7B0}" presName="spacer" presStyleCnt="0"/>
      <dgm:spPr/>
    </dgm:pt>
    <dgm:pt modelId="{B2466C60-AF00-4C28-A633-5F5B5DDCFE97}" type="pres">
      <dgm:prSet presAssocID="{BE1F9100-73EB-414F-9D90-061A053B1E9D}" presName="parentText" presStyleLbl="node1" presStyleIdx="4" presStyleCnt="5">
        <dgm:presLayoutVars>
          <dgm:chMax val="0"/>
          <dgm:bulletEnabled val="1"/>
        </dgm:presLayoutVars>
      </dgm:prSet>
      <dgm:spPr/>
    </dgm:pt>
  </dgm:ptLst>
  <dgm:cxnLst>
    <dgm:cxn modelId="{2A3EF50D-DE38-47DC-9859-317EDF4B4E20}" srcId="{68DBEB9C-BB2E-44B3-957B-5282A9A667B5}" destId="{BE1F9100-73EB-414F-9D90-061A053B1E9D}" srcOrd="4" destOrd="0" parTransId="{F2385801-3266-4BD2-8997-730CA0F6DE63}" sibTransId="{7E782DF9-1EE0-41F2-89F6-0A3E42CDEE1C}"/>
    <dgm:cxn modelId="{5CB7D710-1615-4202-A0E3-203A011E5DCE}" srcId="{68DBEB9C-BB2E-44B3-957B-5282A9A667B5}" destId="{1304DE13-BB23-464C-B0B5-70E61838F5FD}" srcOrd="2" destOrd="0" parTransId="{76E394D7-FE20-40A1-B2D6-B4D3800884D6}" sibTransId="{98C24046-C115-4C4F-BE86-590ECA1BF91D}"/>
    <dgm:cxn modelId="{43CFCE1C-6E22-4591-A634-BCCD5ACC24B2}" srcId="{68DBEB9C-BB2E-44B3-957B-5282A9A667B5}" destId="{9CD79123-00DA-47E6-9E92-8223A9BA083B}" srcOrd="3" destOrd="0" parTransId="{E75D70CB-CF47-42D7-B999-8EDDF031851B}" sibTransId="{02585CDF-D28E-4353-9C68-9AB35B64B7B0}"/>
    <dgm:cxn modelId="{63D59737-2ABC-42DE-8331-F9544B86A634}" srcId="{68DBEB9C-BB2E-44B3-957B-5282A9A667B5}" destId="{F80A6B19-C3D0-4485-9B82-D0ACE03AD648}" srcOrd="1" destOrd="0" parTransId="{0DF4AC38-89FA-46BF-B795-3F79A292FE53}" sibTransId="{A60B372B-BB5A-4EF2-8A87-171817333953}"/>
    <dgm:cxn modelId="{0CE05640-A09A-4640-81D0-71F2DCEF3417}" srcId="{68DBEB9C-BB2E-44B3-957B-5282A9A667B5}" destId="{549C4E38-25DA-4FF1-A46E-545C3E7B9E8D}" srcOrd="0" destOrd="0" parTransId="{6AA3C80E-80FB-4D4B-B414-06F90B5169C1}" sibTransId="{A67BD097-5405-432D-89C8-29B1637ECB17}"/>
    <dgm:cxn modelId="{87F6D140-72D0-47F5-99A5-0A31EC752525}" type="presOf" srcId="{1304DE13-BB23-464C-B0B5-70E61838F5FD}" destId="{49AB7E5C-43EE-47AD-8D9C-A3A571B818E8}" srcOrd="0" destOrd="0" presId="urn:microsoft.com/office/officeart/2005/8/layout/vList2"/>
    <dgm:cxn modelId="{CD6B8380-6581-485C-8E14-833AF1B42F17}" type="presOf" srcId="{BE1F9100-73EB-414F-9D90-061A053B1E9D}" destId="{B2466C60-AF00-4C28-A633-5F5B5DDCFE97}" srcOrd="0" destOrd="0" presId="urn:microsoft.com/office/officeart/2005/8/layout/vList2"/>
    <dgm:cxn modelId="{331E0586-C85C-479C-ABBA-F80EE91FE98B}" type="presOf" srcId="{549C4E38-25DA-4FF1-A46E-545C3E7B9E8D}" destId="{FBAF719A-3AC1-410C-A212-88F3D60B97F0}" srcOrd="0" destOrd="0" presId="urn:microsoft.com/office/officeart/2005/8/layout/vList2"/>
    <dgm:cxn modelId="{C54E5CAD-2F06-4B9D-BA8D-77C24EB7AFE7}" type="presOf" srcId="{F80A6B19-C3D0-4485-9B82-D0ACE03AD648}" destId="{5BA1DA41-EA7F-4DA8-B0C1-F9A160F00944}" srcOrd="0" destOrd="0" presId="urn:microsoft.com/office/officeart/2005/8/layout/vList2"/>
    <dgm:cxn modelId="{04F0AAFB-7167-46B4-A56E-3CED038F6AB9}" type="presOf" srcId="{68DBEB9C-BB2E-44B3-957B-5282A9A667B5}" destId="{9BEA8A20-C304-4108-B374-9BCC0BD98637}" srcOrd="0" destOrd="0" presId="urn:microsoft.com/office/officeart/2005/8/layout/vList2"/>
    <dgm:cxn modelId="{11CBA7FF-3E7C-42B8-AE5D-07CAD053A244}" type="presOf" srcId="{9CD79123-00DA-47E6-9E92-8223A9BA083B}" destId="{3732D4FD-94AE-414B-A461-581044F80966}" srcOrd="0" destOrd="0" presId="urn:microsoft.com/office/officeart/2005/8/layout/vList2"/>
    <dgm:cxn modelId="{5DFB7439-79FB-41B8-95A1-B10159C765D3}" type="presParOf" srcId="{9BEA8A20-C304-4108-B374-9BCC0BD98637}" destId="{FBAF719A-3AC1-410C-A212-88F3D60B97F0}" srcOrd="0" destOrd="0" presId="urn:microsoft.com/office/officeart/2005/8/layout/vList2"/>
    <dgm:cxn modelId="{025CABD4-5D28-41C9-9E67-5E6AD25C9451}" type="presParOf" srcId="{9BEA8A20-C304-4108-B374-9BCC0BD98637}" destId="{D098B263-7BDD-4D90-B399-412982D67FD0}" srcOrd="1" destOrd="0" presId="urn:microsoft.com/office/officeart/2005/8/layout/vList2"/>
    <dgm:cxn modelId="{C102CF2C-04F5-47DE-A761-5837F31199C7}" type="presParOf" srcId="{9BEA8A20-C304-4108-B374-9BCC0BD98637}" destId="{5BA1DA41-EA7F-4DA8-B0C1-F9A160F00944}" srcOrd="2" destOrd="0" presId="urn:microsoft.com/office/officeart/2005/8/layout/vList2"/>
    <dgm:cxn modelId="{8D6D224C-BDB5-414E-A5CB-81253AE81A96}" type="presParOf" srcId="{9BEA8A20-C304-4108-B374-9BCC0BD98637}" destId="{ED756957-091C-42AC-8C5F-0E5EFD21A1EE}" srcOrd="3" destOrd="0" presId="urn:microsoft.com/office/officeart/2005/8/layout/vList2"/>
    <dgm:cxn modelId="{8A0FB2C6-8B9C-4A8F-AC99-B0348DED36BE}" type="presParOf" srcId="{9BEA8A20-C304-4108-B374-9BCC0BD98637}" destId="{49AB7E5C-43EE-47AD-8D9C-A3A571B818E8}" srcOrd="4" destOrd="0" presId="urn:microsoft.com/office/officeart/2005/8/layout/vList2"/>
    <dgm:cxn modelId="{87E3BD2A-A45C-465D-B767-71A2C87ACE0B}" type="presParOf" srcId="{9BEA8A20-C304-4108-B374-9BCC0BD98637}" destId="{81B2C002-AF8F-4896-A6EF-8ED8A15C2BE1}" srcOrd="5" destOrd="0" presId="urn:microsoft.com/office/officeart/2005/8/layout/vList2"/>
    <dgm:cxn modelId="{1A45540E-A9BD-4A83-BEEC-1D6C0E6AC9A1}" type="presParOf" srcId="{9BEA8A20-C304-4108-B374-9BCC0BD98637}" destId="{3732D4FD-94AE-414B-A461-581044F80966}" srcOrd="6" destOrd="0" presId="urn:microsoft.com/office/officeart/2005/8/layout/vList2"/>
    <dgm:cxn modelId="{A07EF0D1-EFAE-49EF-9399-718663F6525B}" type="presParOf" srcId="{9BEA8A20-C304-4108-B374-9BCC0BD98637}" destId="{24AD20B5-43DD-45B2-BE9E-6E8B48ACF78C}" srcOrd="7" destOrd="0" presId="urn:microsoft.com/office/officeart/2005/8/layout/vList2"/>
    <dgm:cxn modelId="{3F525706-F159-4851-BC75-4441A7A22C9F}" type="presParOf" srcId="{9BEA8A20-C304-4108-B374-9BCC0BD98637}" destId="{B2466C60-AF00-4C28-A633-5F5B5DDCFE9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378920-1AD0-41C6-8AED-27DE66433AB0}"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58936D55-88F5-4907-9E6B-E1C84599DE41}">
      <dgm:prSet/>
      <dgm:spPr/>
      <dgm:t>
        <a:bodyPr/>
        <a:lstStyle/>
        <a:p>
          <a:r>
            <a:rPr lang="en-US" b="1"/>
            <a:t>To e</a:t>
          </a:r>
          <a:r>
            <a:rPr lang="en-US" b="1" i="0" baseline="0"/>
            <a:t>ngage stakeholders and improve leadership:</a:t>
          </a:r>
          <a:endParaRPr lang="en-US"/>
        </a:p>
      </dgm:t>
    </dgm:pt>
    <dgm:pt modelId="{C3D8D363-C3FE-4CC8-AD02-5CE2B90BA05D}" type="parTrans" cxnId="{67AEB69F-034C-4D1C-BAC7-EC3138220F54}">
      <dgm:prSet/>
      <dgm:spPr/>
      <dgm:t>
        <a:bodyPr/>
        <a:lstStyle/>
        <a:p>
          <a:endParaRPr lang="en-US"/>
        </a:p>
      </dgm:t>
    </dgm:pt>
    <dgm:pt modelId="{CF610D1E-C290-4F58-B327-090A4887C28A}" type="sibTrans" cxnId="{67AEB69F-034C-4D1C-BAC7-EC3138220F54}">
      <dgm:prSet/>
      <dgm:spPr/>
      <dgm:t>
        <a:bodyPr/>
        <a:lstStyle/>
        <a:p>
          <a:endParaRPr lang="en-US"/>
        </a:p>
      </dgm:t>
    </dgm:pt>
    <dgm:pt modelId="{9C6AA242-4195-4398-A1C6-CC82EBCA41D0}">
      <dgm:prSet/>
      <dgm:spPr/>
      <dgm:t>
        <a:bodyPr/>
        <a:lstStyle/>
        <a:p>
          <a:r>
            <a:rPr lang="en-US" b="0" i="0" baseline="0">
              <a:latin typeface="Calibri Light" panose="020F0302020204030204"/>
            </a:rPr>
            <a:t>Country</a:t>
          </a:r>
          <a:r>
            <a:rPr lang="en-US" b="0" i="0" baseline="0"/>
            <a:t> governments can form technical working groups across sectors; and</a:t>
          </a:r>
          <a:endParaRPr lang="en-US"/>
        </a:p>
      </dgm:t>
    </dgm:pt>
    <dgm:pt modelId="{85A379FF-8D01-49BC-A821-050448F15B49}" type="parTrans" cxnId="{388EF67E-24D5-470C-87F2-6344763E7D5E}">
      <dgm:prSet/>
      <dgm:spPr/>
      <dgm:t>
        <a:bodyPr/>
        <a:lstStyle/>
        <a:p>
          <a:endParaRPr lang="en-US"/>
        </a:p>
      </dgm:t>
    </dgm:pt>
    <dgm:pt modelId="{8433B4B7-CF7F-44BA-8087-0246D22FB0B3}" type="sibTrans" cxnId="{388EF67E-24D5-470C-87F2-6344763E7D5E}">
      <dgm:prSet/>
      <dgm:spPr/>
      <dgm:t>
        <a:bodyPr/>
        <a:lstStyle/>
        <a:p>
          <a:endParaRPr lang="en-US"/>
        </a:p>
      </dgm:t>
    </dgm:pt>
    <dgm:pt modelId="{3BB81375-378C-4BAE-B007-DA436A3DC042}">
      <dgm:prSet/>
      <dgm:spPr/>
      <dgm:t>
        <a:bodyPr/>
        <a:lstStyle/>
        <a:p>
          <a:r>
            <a:rPr lang="en-US" b="0" i="0" baseline="0">
              <a:latin typeface="Calibri Light" panose="020F0302020204030204"/>
            </a:rPr>
            <a:t>Country</a:t>
          </a:r>
          <a:r>
            <a:rPr lang="en-US" b="0" i="0" baseline="0"/>
            <a:t> governments can cultivate digital health champions at all levels of the health system.</a:t>
          </a:r>
          <a:endParaRPr lang="en-US"/>
        </a:p>
      </dgm:t>
    </dgm:pt>
    <dgm:pt modelId="{1B305CD5-176C-4F2B-9DD4-DF3074389328}" type="parTrans" cxnId="{E38E7A4B-DDC6-4A58-8B14-263CDD3F01CA}">
      <dgm:prSet/>
      <dgm:spPr/>
      <dgm:t>
        <a:bodyPr/>
        <a:lstStyle/>
        <a:p>
          <a:endParaRPr lang="en-US"/>
        </a:p>
      </dgm:t>
    </dgm:pt>
    <dgm:pt modelId="{BFA72195-487D-47C7-A5D4-025F04F1B4C2}" type="sibTrans" cxnId="{E38E7A4B-DDC6-4A58-8B14-263CDD3F01CA}">
      <dgm:prSet/>
      <dgm:spPr/>
      <dgm:t>
        <a:bodyPr/>
        <a:lstStyle/>
        <a:p>
          <a:endParaRPr lang="en-US"/>
        </a:p>
      </dgm:t>
    </dgm:pt>
    <dgm:pt modelId="{D8F33355-75C8-444D-AE20-CD1F1F2CC81A}">
      <dgm:prSet/>
      <dgm:spPr/>
      <dgm:t>
        <a:bodyPr/>
        <a:lstStyle/>
        <a:p>
          <a:r>
            <a:rPr lang="en-US" b="1" i="0" baseline="0"/>
            <a:t>To improve design of health systems:</a:t>
          </a:r>
          <a:endParaRPr lang="en-US"/>
        </a:p>
      </dgm:t>
    </dgm:pt>
    <dgm:pt modelId="{598AA877-A3B9-4B85-8F1F-6F118AB9A77A}" type="parTrans" cxnId="{966CC97E-511B-48F1-8A2A-24ED81503560}">
      <dgm:prSet/>
      <dgm:spPr/>
      <dgm:t>
        <a:bodyPr/>
        <a:lstStyle/>
        <a:p>
          <a:endParaRPr lang="en-US"/>
        </a:p>
      </dgm:t>
    </dgm:pt>
    <dgm:pt modelId="{30C6AF56-975D-4BC5-864C-F31B00AA4A9C}" type="sibTrans" cxnId="{966CC97E-511B-48F1-8A2A-24ED81503560}">
      <dgm:prSet/>
      <dgm:spPr/>
      <dgm:t>
        <a:bodyPr/>
        <a:lstStyle/>
        <a:p>
          <a:endParaRPr lang="en-US"/>
        </a:p>
      </dgm:t>
    </dgm:pt>
    <dgm:pt modelId="{47395BBF-54B6-47E8-89AC-26C1FEAE013E}">
      <dgm:prSet/>
      <dgm:spPr/>
      <dgm:t>
        <a:bodyPr/>
        <a:lstStyle/>
        <a:p>
          <a:r>
            <a:rPr lang="en-US" b="0" i="0" baseline="0">
              <a:latin typeface="Calibri Light" panose="020F0302020204030204"/>
            </a:rPr>
            <a:t>Country</a:t>
          </a:r>
          <a:r>
            <a:rPr lang="en-US" b="0" i="0" baseline="0"/>
            <a:t> governments can advocate for building systems and tools that are responsive to infrastructure limitations and challenges;</a:t>
          </a:r>
          <a:endParaRPr lang="en-US"/>
        </a:p>
      </dgm:t>
    </dgm:pt>
    <dgm:pt modelId="{A3196CEF-67FD-48E1-AFAC-5ED4764833D7}" type="parTrans" cxnId="{9169C287-22B4-492A-9897-7162F3234123}">
      <dgm:prSet/>
      <dgm:spPr/>
      <dgm:t>
        <a:bodyPr/>
        <a:lstStyle/>
        <a:p>
          <a:endParaRPr lang="en-US"/>
        </a:p>
      </dgm:t>
    </dgm:pt>
    <dgm:pt modelId="{7D8413A6-4A7B-468A-B305-5AA086C7DD61}" type="sibTrans" cxnId="{9169C287-22B4-492A-9897-7162F3234123}">
      <dgm:prSet/>
      <dgm:spPr/>
      <dgm:t>
        <a:bodyPr/>
        <a:lstStyle/>
        <a:p>
          <a:endParaRPr lang="en-US"/>
        </a:p>
      </dgm:t>
    </dgm:pt>
    <dgm:pt modelId="{6CCA0F41-8BCE-488F-BE80-45C5DE5A941A}">
      <dgm:prSet/>
      <dgm:spPr/>
      <dgm:t>
        <a:bodyPr/>
        <a:lstStyle/>
        <a:p>
          <a:pPr rtl="0"/>
          <a:r>
            <a:rPr lang="en-US" b="0" i="0" baseline="0">
              <a:latin typeface="Calibri Light" panose="020F0302020204030204"/>
            </a:rPr>
            <a:t>Implementers </a:t>
          </a:r>
          <a:r>
            <a:rPr lang="en-US" b="0" i="0" baseline="0"/>
            <a:t>can apply user-centered design approaches when developing digital health systems;</a:t>
          </a:r>
          <a:r>
            <a:rPr lang="en-US" b="0" i="0" baseline="0">
              <a:latin typeface="Calibri Light" panose="020F0302020204030204"/>
            </a:rPr>
            <a:t> </a:t>
          </a:r>
          <a:endParaRPr lang="en-US"/>
        </a:p>
      </dgm:t>
    </dgm:pt>
    <dgm:pt modelId="{061F169A-FB22-4BD6-9E70-1CF9A1518B9E}" type="parTrans" cxnId="{5344B7D7-5014-4EED-89D0-7161EA720231}">
      <dgm:prSet/>
      <dgm:spPr/>
      <dgm:t>
        <a:bodyPr/>
        <a:lstStyle/>
        <a:p>
          <a:endParaRPr lang="en-US"/>
        </a:p>
      </dgm:t>
    </dgm:pt>
    <dgm:pt modelId="{98044BB7-159D-4E76-A215-DF3CE7F22663}" type="sibTrans" cxnId="{5344B7D7-5014-4EED-89D0-7161EA720231}">
      <dgm:prSet/>
      <dgm:spPr/>
      <dgm:t>
        <a:bodyPr/>
        <a:lstStyle/>
        <a:p>
          <a:endParaRPr lang="en-US"/>
        </a:p>
      </dgm:t>
    </dgm:pt>
    <dgm:pt modelId="{D8BA012D-4901-4058-ABB2-0CFA549A6058}">
      <dgm:prSet/>
      <dgm:spPr/>
      <dgm:t>
        <a:bodyPr/>
        <a:lstStyle/>
        <a:p>
          <a:pPr rtl="0"/>
          <a:r>
            <a:rPr lang="en-US" b="0" i="0" baseline="0">
              <a:latin typeface="Calibri Light" panose="020F0302020204030204"/>
            </a:rPr>
            <a:t>Implementers </a:t>
          </a:r>
          <a:r>
            <a:rPr lang="en-US" b="0" i="0" baseline="0"/>
            <a:t>can build multiuse systems rather than designing separate systems for each use case; and</a:t>
          </a:r>
          <a:r>
            <a:rPr lang="en-US" b="0" i="0" baseline="0">
              <a:latin typeface="Calibri Light" panose="020F0302020204030204"/>
            </a:rPr>
            <a:t> </a:t>
          </a:r>
          <a:endParaRPr lang="en-US"/>
        </a:p>
      </dgm:t>
    </dgm:pt>
    <dgm:pt modelId="{E5103766-1AD6-4ABE-9ABF-4FF60E44931D}" type="parTrans" cxnId="{11DEBFA8-7488-4202-A1AC-EB284FEB7ADF}">
      <dgm:prSet/>
      <dgm:spPr/>
      <dgm:t>
        <a:bodyPr/>
        <a:lstStyle/>
        <a:p>
          <a:endParaRPr lang="en-US"/>
        </a:p>
      </dgm:t>
    </dgm:pt>
    <dgm:pt modelId="{E5B5597B-91D0-45B0-918D-FD96B87C20B2}" type="sibTrans" cxnId="{11DEBFA8-7488-4202-A1AC-EB284FEB7ADF}">
      <dgm:prSet/>
      <dgm:spPr/>
      <dgm:t>
        <a:bodyPr/>
        <a:lstStyle/>
        <a:p>
          <a:endParaRPr lang="en-US"/>
        </a:p>
      </dgm:t>
    </dgm:pt>
    <dgm:pt modelId="{E4927DC2-3833-471C-AB64-49A7E18B340D}">
      <dgm:prSet/>
      <dgm:spPr/>
      <dgm:t>
        <a:bodyPr/>
        <a:lstStyle/>
        <a:p>
          <a:r>
            <a:rPr lang="en-US" b="0" i="0" baseline="0">
              <a:latin typeface="Calibri Light" panose="020F0302020204030204"/>
            </a:rPr>
            <a:t>Funders</a:t>
          </a:r>
          <a:r>
            <a:rPr lang="en-US" b="0" i="0" baseline="0"/>
            <a:t> can invest in global goods, standards, and interoperable systems instead of standalone systems.</a:t>
          </a:r>
          <a:endParaRPr lang="en-US"/>
        </a:p>
      </dgm:t>
    </dgm:pt>
    <dgm:pt modelId="{D9F35572-8FE9-4134-9F22-8CF6A3C45FE8}" type="parTrans" cxnId="{9F05B6FB-D769-41BB-8037-A13B3098B46F}">
      <dgm:prSet/>
      <dgm:spPr/>
      <dgm:t>
        <a:bodyPr/>
        <a:lstStyle/>
        <a:p>
          <a:endParaRPr lang="en-US"/>
        </a:p>
      </dgm:t>
    </dgm:pt>
    <dgm:pt modelId="{D3AB0F39-1630-4C45-AA6F-444CDD13DF87}" type="sibTrans" cxnId="{9F05B6FB-D769-41BB-8037-A13B3098B46F}">
      <dgm:prSet/>
      <dgm:spPr/>
      <dgm:t>
        <a:bodyPr/>
        <a:lstStyle/>
        <a:p>
          <a:endParaRPr lang="en-US"/>
        </a:p>
      </dgm:t>
    </dgm:pt>
    <dgm:pt modelId="{808C37B1-048B-42C5-B066-E3C4F7E85181}" type="pres">
      <dgm:prSet presAssocID="{C9378920-1AD0-41C6-8AED-27DE66433AB0}" presName="linear" presStyleCnt="0">
        <dgm:presLayoutVars>
          <dgm:dir/>
          <dgm:animLvl val="lvl"/>
          <dgm:resizeHandles val="exact"/>
        </dgm:presLayoutVars>
      </dgm:prSet>
      <dgm:spPr/>
    </dgm:pt>
    <dgm:pt modelId="{8DCA822A-DECE-40F6-BD51-4D7332BABB25}" type="pres">
      <dgm:prSet presAssocID="{58936D55-88F5-4907-9E6B-E1C84599DE41}" presName="parentLin" presStyleCnt="0"/>
      <dgm:spPr/>
    </dgm:pt>
    <dgm:pt modelId="{B60D4BDA-C47D-458A-9330-8CB581959EB8}" type="pres">
      <dgm:prSet presAssocID="{58936D55-88F5-4907-9E6B-E1C84599DE41}" presName="parentLeftMargin" presStyleLbl="node1" presStyleIdx="0" presStyleCnt="2"/>
      <dgm:spPr/>
    </dgm:pt>
    <dgm:pt modelId="{1FD19CB7-3A01-4FB0-A467-7AC50A8AF58E}" type="pres">
      <dgm:prSet presAssocID="{58936D55-88F5-4907-9E6B-E1C84599DE41}" presName="parentText" presStyleLbl="node1" presStyleIdx="0" presStyleCnt="2">
        <dgm:presLayoutVars>
          <dgm:chMax val="0"/>
          <dgm:bulletEnabled val="1"/>
        </dgm:presLayoutVars>
      </dgm:prSet>
      <dgm:spPr/>
    </dgm:pt>
    <dgm:pt modelId="{39578F1C-D66E-4209-9750-4F682C98BECF}" type="pres">
      <dgm:prSet presAssocID="{58936D55-88F5-4907-9E6B-E1C84599DE41}" presName="negativeSpace" presStyleCnt="0"/>
      <dgm:spPr/>
    </dgm:pt>
    <dgm:pt modelId="{76FD871A-41B3-41BE-8AA6-D6AF058317B9}" type="pres">
      <dgm:prSet presAssocID="{58936D55-88F5-4907-9E6B-E1C84599DE41}" presName="childText" presStyleLbl="conFgAcc1" presStyleIdx="0" presStyleCnt="2">
        <dgm:presLayoutVars>
          <dgm:bulletEnabled val="1"/>
        </dgm:presLayoutVars>
      </dgm:prSet>
      <dgm:spPr/>
    </dgm:pt>
    <dgm:pt modelId="{9CB76B7D-CD59-4275-9F8A-53AFFCF312E8}" type="pres">
      <dgm:prSet presAssocID="{CF610D1E-C290-4F58-B327-090A4887C28A}" presName="spaceBetweenRectangles" presStyleCnt="0"/>
      <dgm:spPr/>
    </dgm:pt>
    <dgm:pt modelId="{E0918FF0-14F5-4ABA-8298-867F09D524F4}" type="pres">
      <dgm:prSet presAssocID="{D8F33355-75C8-444D-AE20-CD1F1F2CC81A}" presName="parentLin" presStyleCnt="0"/>
      <dgm:spPr/>
    </dgm:pt>
    <dgm:pt modelId="{50A2E6A9-71F0-4E4D-9B0A-37DDFC6F7018}" type="pres">
      <dgm:prSet presAssocID="{D8F33355-75C8-444D-AE20-CD1F1F2CC81A}" presName="parentLeftMargin" presStyleLbl="node1" presStyleIdx="0" presStyleCnt="2"/>
      <dgm:spPr/>
    </dgm:pt>
    <dgm:pt modelId="{6A862CA4-FBF9-4FC3-AE1A-94D684275278}" type="pres">
      <dgm:prSet presAssocID="{D8F33355-75C8-444D-AE20-CD1F1F2CC81A}" presName="parentText" presStyleLbl="node1" presStyleIdx="1" presStyleCnt="2">
        <dgm:presLayoutVars>
          <dgm:chMax val="0"/>
          <dgm:bulletEnabled val="1"/>
        </dgm:presLayoutVars>
      </dgm:prSet>
      <dgm:spPr/>
    </dgm:pt>
    <dgm:pt modelId="{272CC107-A7D7-4D71-B564-9F86C968BC63}" type="pres">
      <dgm:prSet presAssocID="{D8F33355-75C8-444D-AE20-CD1F1F2CC81A}" presName="negativeSpace" presStyleCnt="0"/>
      <dgm:spPr/>
    </dgm:pt>
    <dgm:pt modelId="{4752D8B8-E0C5-48F6-97D6-82006F64EE7A}" type="pres">
      <dgm:prSet presAssocID="{D8F33355-75C8-444D-AE20-CD1F1F2CC81A}" presName="childText" presStyleLbl="conFgAcc1" presStyleIdx="1" presStyleCnt="2">
        <dgm:presLayoutVars>
          <dgm:bulletEnabled val="1"/>
        </dgm:presLayoutVars>
      </dgm:prSet>
      <dgm:spPr/>
    </dgm:pt>
  </dgm:ptLst>
  <dgm:cxnLst>
    <dgm:cxn modelId="{90B8C71C-50AD-45C4-8877-2925C291A8AD}" type="presOf" srcId="{D8BA012D-4901-4058-ABB2-0CFA549A6058}" destId="{4752D8B8-E0C5-48F6-97D6-82006F64EE7A}" srcOrd="0" destOrd="2" presId="urn:microsoft.com/office/officeart/2005/8/layout/list1"/>
    <dgm:cxn modelId="{A339A440-CC6E-4407-BE3A-FACC4EB6BD80}" type="presOf" srcId="{3BB81375-378C-4BAE-B007-DA436A3DC042}" destId="{76FD871A-41B3-41BE-8AA6-D6AF058317B9}" srcOrd="0" destOrd="1" presId="urn:microsoft.com/office/officeart/2005/8/layout/list1"/>
    <dgm:cxn modelId="{5D625849-AE8B-46B3-8D5D-5D1796AA4D28}" type="presOf" srcId="{E4927DC2-3833-471C-AB64-49A7E18B340D}" destId="{4752D8B8-E0C5-48F6-97D6-82006F64EE7A}" srcOrd="0" destOrd="3" presId="urn:microsoft.com/office/officeart/2005/8/layout/list1"/>
    <dgm:cxn modelId="{E38E7A4B-DDC6-4A58-8B14-263CDD3F01CA}" srcId="{58936D55-88F5-4907-9E6B-E1C84599DE41}" destId="{3BB81375-378C-4BAE-B007-DA436A3DC042}" srcOrd="1" destOrd="0" parTransId="{1B305CD5-176C-4F2B-9DD4-DF3074389328}" sibTransId="{BFA72195-487D-47C7-A5D4-025F04F1B4C2}"/>
    <dgm:cxn modelId="{FF328A5B-6CBC-4B4D-A33F-4BDF3FE55D94}" type="presOf" srcId="{47395BBF-54B6-47E8-89AC-26C1FEAE013E}" destId="{4752D8B8-E0C5-48F6-97D6-82006F64EE7A}" srcOrd="0" destOrd="0" presId="urn:microsoft.com/office/officeart/2005/8/layout/list1"/>
    <dgm:cxn modelId="{966CC97E-511B-48F1-8A2A-24ED81503560}" srcId="{C9378920-1AD0-41C6-8AED-27DE66433AB0}" destId="{D8F33355-75C8-444D-AE20-CD1F1F2CC81A}" srcOrd="1" destOrd="0" parTransId="{598AA877-A3B9-4B85-8F1F-6F118AB9A77A}" sibTransId="{30C6AF56-975D-4BC5-864C-F31B00AA4A9C}"/>
    <dgm:cxn modelId="{388EF67E-24D5-470C-87F2-6344763E7D5E}" srcId="{58936D55-88F5-4907-9E6B-E1C84599DE41}" destId="{9C6AA242-4195-4398-A1C6-CC82EBCA41D0}" srcOrd="0" destOrd="0" parTransId="{85A379FF-8D01-49BC-A821-050448F15B49}" sibTransId="{8433B4B7-CF7F-44BA-8087-0246D22FB0B3}"/>
    <dgm:cxn modelId="{9169C287-22B4-492A-9897-7162F3234123}" srcId="{D8F33355-75C8-444D-AE20-CD1F1F2CC81A}" destId="{47395BBF-54B6-47E8-89AC-26C1FEAE013E}" srcOrd="0" destOrd="0" parTransId="{A3196CEF-67FD-48E1-AFAC-5ED4764833D7}" sibTransId="{7D8413A6-4A7B-468A-B305-5AA086C7DD61}"/>
    <dgm:cxn modelId="{670A2B8E-5263-4F95-8059-E9D99556A14F}" type="presOf" srcId="{58936D55-88F5-4907-9E6B-E1C84599DE41}" destId="{1FD19CB7-3A01-4FB0-A467-7AC50A8AF58E}" srcOrd="1" destOrd="0" presId="urn:microsoft.com/office/officeart/2005/8/layout/list1"/>
    <dgm:cxn modelId="{E071C997-206D-49D4-BDCF-C81655748D2E}" type="presOf" srcId="{9C6AA242-4195-4398-A1C6-CC82EBCA41D0}" destId="{76FD871A-41B3-41BE-8AA6-D6AF058317B9}" srcOrd="0" destOrd="0" presId="urn:microsoft.com/office/officeart/2005/8/layout/list1"/>
    <dgm:cxn modelId="{67AEB69F-034C-4D1C-BAC7-EC3138220F54}" srcId="{C9378920-1AD0-41C6-8AED-27DE66433AB0}" destId="{58936D55-88F5-4907-9E6B-E1C84599DE41}" srcOrd="0" destOrd="0" parTransId="{C3D8D363-C3FE-4CC8-AD02-5CE2B90BA05D}" sibTransId="{CF610D1E-C290-4F58-B327-090A4887C28A}"/>
    <dgm:cxn modelId="{11DEBFA8-7488-4202-A1AC-EB284FEB7ADF}" srcId="{D8F33355-75C8-444D-AE20-CD1F1F2CC81A}" destId="{D8BA012D-4901-4058-ABB2-0CFA549A6058}" srcOrd="2" destOrd="0" parTransId="{E5103766-1AD6-4ABE-9ABF-4FF60E44931D}" sibTransId="{E5B5597B-91D0-45B0-918D-FD96B87C20B2}"/>
    <dgm:cxn modelId="{E218A8BD-1309-4A44-A921-E5312A1FE94D}" type="presOf" srcId="{58936D55-88F5-4907-9E6B-E1C84599DE41}" destId="{B60D4BDA-C47D-458A-9330-8CB581959EB8}" srcOrd="0" destOrd="0" presId="urn:microsoft.com/office/officeart/2005/8/layout/list1"/>
    <dgm:cxn modelId="{519156CC-83FE-4308-861D-287A11805FA9}" type="presOf" srcId="{D8F33355-75C8-444D-AE20-CD1F1F2CC81A}" destId="{6A862CA4-FBF9-4FC3-AE1A-94D684275278}" srcOrd="1" destOrd="0" presId="urn:microsoft.com/office/officeart/2005/8/layout/list1"/>
    <dgm:cxn modelId="{5344B7D7-5014-4EED-89D0-7161EA720231}" srcId="{D8F33355-75C8-444D-AE20-CD1F1F2CC81A}" destId="{6CCA0F41-8BCE-488F-BE80-45C5DE5A941A}" srcOrd="1" destOrd="0" parTransId="{061F169A-FB22-4BD6-9E70-1CF9A1518B9E}" sibTransId="{98044BB7-159D-4E76-A215-DF3CE7F22663}"/>
    <dgm:cxn modelId="{C04D6BDE-11E4-4FAA-AB6C-DC771F014699}" type="presOf" srcId="{D8F33355-75C8-444D-AE20-CD1F1F2CC81A}" destId="{50A2E6A9-71F0-4E4D-9B0A-37DDFC6F7018}" srcOrd="0" destOrd="0" presId="urn:microsoft.com/office/officeart/2005/8/layout/list1"/>
    <dgm:cxn modelId="{52E65CE9-5275-40A6-99A4-0EC123CCAC23}" type="presOf" srcId="{C9378920-1AD0-41C6-8AED-27DE66433AB0}" destId="{808C37B1-048B-42C5-B066-E3C4F7E85181}" srcOrd="0" destOrd="0" presId="urn:microsoft.com/office/officeart/2005/8/layout/list1"/>
    <dgm:cxn modelId="{C1FEDCF1-C742-4C8E-BD00-064F49966BDF}" type="presOf" srcId="{6CCA0F41-8BCE-488F-BE80-45C5DE5A941A}" destId="{4752D8B8-E0C5-48F6-97D6-82006F64EE7A}" srcOrd="0" destOrd="1" presId="urn:microsoft.com/office/officeart/2005/8/layout/list1"/>
    <dgm:cxn modelId="{9F05B6FB-D769-41BB-8037-A13B3098B46F}" srcId="{D8F33355-75C8-444D-AE20-CD1F1F2CC81A}" destId="{E4927DC2-3833-471C-AB64-49A7E18B340D}" srcOrd="3" destOrd="0" parTransId="{D9F35572-8FE9-4134-9F22-8CF6A3C45FE8}" sibTransId="{D3AB0F39-1630-4C45-AA6F-444CDD13DF87}"/>
    <dgm:cxn modelId="{ED081563-898C-45D4-9999-A41E8ECF7F94}" type="presParOf" srcId="{808C37B1-048B-42C5-B066-E3C4F7E85181}" destId="{8DCA822A-DECE-40F6-BD51-4D7332BABB25}" srcOrd="0" destOrd="0" presId="urn:microsoft.com/office/officeart/2005/8/layout/list1"/>
    <dgm:cxn modelId="{3A2013FF-50DA-4F72-985B-A1A7DE606D5A}" type="presParOf" srcId="{8DCA822A-DECE-40F6-BD51-4D7332BABB25}" destId="{B60D4BDA-C47D-458A-9330-8CB581959EB8}" srcOrd="0" destOrd="0" presId="urn:microsoft.com/office/officeart/2005/8/layout/list1"/>
    <dgm:cxn modelId="{CAF4E792-D0ED-4764-9B1D-220F488F332F}" type="presParOf" srcId="{8DCA822A-DECE-40F6-BD51-4D7332BABB25}" destId="{1FD19CB7-3A01-4FB0-A467-7AC50A8AF58E}" srcOrd="1" destOrd="0" presId="urn:microsoft.com/office/officeart/2005/8/layout/list1"/>
    <dgm:cxn modelId="{B74BB507-2B05-47A7-94B0-8F9C3EA8E28E}" type="presParOf" srcId="{808C37B1-048B-42C5-B066-E3C4F7E85181}" destId="{39578F1C-D66E-4209-9750-4F682C98BECF}" srcOrd="1" destOrd="0" presId="urn:microsoft.com/office/officeart/2005/8/layout/list1"/>
    <dgm:cxn modelId="{C992D934-6242-4B00-8E1A-A09BE1304A18}" type="presParOf" srcId="{808C37B1-048B-42C5-B066-E3C4F7E85181}" destId="{76FD871A-41B3-41BE-8AA6-D6AF058317B9}" srcOrd="2" destOrd="0" presId="urn:microsoft.com/office/officeart/2005/8/layout/list1"/>
    <dgm:cxn modelId="{C26746BB-ACB9-4F5F-838D-1006FA8E16E7}" type="presParOf" srcId="{808C37B1-048B-42C5-B066-E3C4F7E85181}" destId="{9CB76B7D-CD59-4275-9F8A-53AFFCF312E8}" srcOrd="3" destOrd="0" presId="urn:microsoft.com/office/officeart/2005/8/layout/list1"/>
    <dgm:cxn modelId="{0ACB526F-AE35-42CA-B3A6-09454F61863F}" type="presParOf" srcId="{808C37B1-048B-42C5-B066-E3C4F7E85181}" destId="{E0918FF0-14F5-4ABA-8298-867F09D524F4}" srcOrd="4" destOrd="0" presId="urn:microsoft.com/office/officeart/2005/8/layout/list1"/>
    <dgm:cxn modelId="{00470F79-321A-4F99-9C36-352212E50EC6}" type="presParOf" srcId="{E0918FF0-14F5-4ABA-8298-867F09D524F4}" destId="{50A2E6A9-71F0-4E4D-9B0A-37DDFC6F7018}" srcOrd="0" destOrd="0" presId="urn:microsoft.com/office/officeart/2005/8/layout/list1"/>
    <dgm:cxn modelId="{0CD7FE67-35CA-4622-9535-EA37BC56B0E8}" type="presParOf" srcId="{E0918FF0-14F5-4ABA-8298-867F09D524F4}" destId="{6A862CA4-FBF9-4FC3-AE1A-94D684275278}" srcOrd="1" destOrd="0" presId="urn:microsoft.com/office/officeart/2005/8/layout/list1"/>
    <dgm:cxn modelId="{FDCF59AB-D1D7-42CE-BBD9-36DDB96AFE5D}" type="presParOf" srcId="{808C37B1-048B-42C5-B066-E3C4F7E85181}" destId="{272CC107-A7D7-4D71-B564-9F86C968BC63}" srcOrd="5" destOrd="0" presId="urn:microsoft.com/office/officeart/2005/8/layout/list1"/>
    <dgm:cxn modelId="{48E938C7-6035-481F-83B8-850511B3B8D4}" type="presParOf" srcId="{808C37B1-048B-42C5-B066-E3C4F7E85181}" destId="{4752D8B8-E0C5-48F6-97D6-82006F64EE7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378920-1AD0-41C6-8AED-27DE66433A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8936D55-88F5-4907-9E6B-E1C84599DE41}">
      <dgm:prSet custT="1"/>
      <dgm:spPr/>
      <dgm:t>
        <a:bodyPr/>
        <a:lstStyle/>
        <a:p>
          <a:r>
            <a:rPr lang="en-US" sz="1600" b="1">
              <a:solidFill>
                <a:schemeClr val="bg1"/>
              </a:solidFill>
            </a:rPr>
            <a:t>To build health workforce capacity for using digital tools and systems and the data they produce:</a:t>
          </a:r>
          <a:endParaRPr lang="en-US" sz="1600">
            <a:solidFill>
              <a:schemeClr val="bg1"/>
            </a:solidFill>
          </a:endParaRPr>
        </a:p>
      </dgm:t>
    </dgm:pt>
    <dgm:pt modelId="{C3D8D363-C3FE-4CC8-AD02-5CE2B90BA05D}" type="parTrans" cxnId="{67AEB69F-034C-4D1C-BAC7-EC3138220F54}">
      <dgm:prSet/>
      <dgm:spPr/>
      <dgm:t>
        <a:bodyPr/>
        <a:lstStyle/>
        <a:p>
          <a:endParaRPr lang="en-US"/>
        </a:p>
      </dgm:t>
    </dgm:pt>
    <dgm:pt modelId="{CF610D1E-C290-4F58-B327-090A4887C28A}" type="sibTrans" cxnId="{67AEB69F-034C-4D1C-BAC7-EC3138220F54}">
      <dgm:prSet/>
      <dgm:spPr/>
      <dgm:t>
        <a:bodyPr/>
        <a:lstStyle/>
        <a:p>
          <a:endParaRPr lang="en-US"/>
        </a:p>
      </dgm:t>
    </dgm:pt>
    <dgm:pt modelId="{9C6AA242-4195-4398-A1C6-CC82EBCA41D0}">
      <dgm:prSet/>
      <dgm:spPr/>
      <dgm:t>
        <a:bodyPr/>
        <a:lstStyle/>
        <a:p>
          <a:pPr rtl="0">
            <a:buFont typeface="Arial" panose="020B0604020202020204" pitchFamily="34" charset="0"/>
            <a:buChar char="•"/>
          </a:pPr>
          <a:r>
            <a:rPr lang="en-US">
              <a:solidFill>
                <a:srgbClr val="3F3F41"/>
              </a:solidFill>
              <a:latin typeface="Calibri Light" panose="020F0302020204030204"/>
            </a:rPr>
            <a:t>Country </a:t>
          </a:r>
          <a:r>
            <a:rPr lang="en-US">
              <a:solidFill>
                <a:srgbClr val="3F3F41"/>
              </a:solidFill>
            </a:rPr>
            <a:t>governments and implementers can build the capacity of health workers at all levels through training, professional development, mentoring, and other proven practices;</a:t>
          </a:r>
          <a:r>
            <a:rPr lang="en-US">
              <a:latin typeface="Calibri Light" panose="020F0302020204030204"/>
            </a:rPr>
            <a:t> </a:t>
          </a:r>
          <a:endParaRPr lang="en-US"/>
        </a:p>
      </dgm:t>
    </dgm:pt>
    <dgm:pt modelId="{85A379FF-8D01-49BC-A821-050448F15B49}" type="parTrans" cxnId="{388EF67E-24D5-470C-87F2-6344763E7D5E}">
      <dgm:prSet/>
      <dgm:spPr/>
      <dgm:t>
        <a:bodyPr/>
        <a:lstStyle/>
        <a:p>
          <a:endParaRPr lang="en-US"/>
        </a:p>
      </dgm:t>
    </dgm:pt>
    <dgm:pt modelId="{8433B4B7-CF7F-44BA-8087-0246D22FB0B3}" type="sibTrans" cxnId="{388EF67E-24D5-470C-87F2-6344763E7D5E}">
      <dgm:prSet/>
      <dgm:spPr/>
      <dgm:t>
        <a:bodyPr/>
        <a:lstStyle/>
        <a:p>
          <a:endParaRPr lang="en-US"/>
        </a:p>
      </dgm:t>
    </dgm:pt>
    <dgm:pt modelId="{D8F33355-75C8-444D-AE20-CD1F1F2CC81A}">
      <dgm:prSet/>
      <dgm:spPr/>
      <dgm:t>
        <a:bodyPr/>
        <a:lstStyle/>
        <a:p>
          <a:r>
            <a:rPr lang="en-US" b="1">
              <a:solidFill>
                <a:schemeClr val="bg1"/>
              </a:solidFill>
            </a:rPr>
            <a:t>To strengthen governance structures:</a:t>
          </a:r>
          <a:endParaRPr lang="en-US">
            <a:solidFill>
              <a:schemeClr val="bg1"/>
            </a:solidFill>
          </a:endParaRPr>
        </a:p>
      </dgm:t>
    </dgm:pt>
    <dgm:pt modelId="{598AA877-A3B9-4B85-8F1F-6F118AB9A77A}" type="parTrans" cxnId="{966CC97E-511B-48F1-8A2A-24ED81503560}">
      <dgm:prSet/>
      <dgm:spPr/>
      <dgm:t>
        <a:bodyPr/>
        <a:lstStyle/>
        <a:p>
          <a:endParaRPr lang="en-US"/>
        </a:p>
      </dgm:t>
    </dgm:pt>
    <dgm:pt modelId="{30C6AF56-975D-4BC5-864C-F31B00AA4A9C}" type="sibTrans" cxnId="{966CC97E-511B-48F1-8A2A-24ED81503560}">
      <dgm:prSet/>
      <dgm:spPr/>
      <dgm:t>
        <a:bodyPr/>
        <a:lstStyle/>
        <a:p>
          <a:endParaRPr lang="en-US"/>
        </a:p>
      </dgm:t>
    </dgm:pt>
    <dgm:pt modelId="{47395BBF-54B6-47E8-89AC-26C1FEAE013E}">
      <dgm:prSet/>
      <dgm:spPr/>
      <dgm:t>
        <a:bodyPr/>
        <a:lstStyle/>
        <a:p>
          <a:pPr>
            <a:buFont typeface="Arial" panose="020B0604020202020204" pitchFamily="34" charset="0"/>
            <a:buChar char="•"/>
          </a:pPr>
          <a:r>
            <a:rPr lang="en-US">
              <a:solidFill>
                <a:srgbClr val="3F3F41"/>
              </a:solidFill>
              <a:latin typeface="Calibri Light" panose="020F0302020204030204"/>
            </a:rPr>
            <a:t>Country</a:t>
          </a:r>
          <a:r>
            <a:rPr lang="en-US">
              <a:solidFill>
                <a:srgbClr val="3F3F41"/>
              </a:solidFill>
            </a:rPr>
            <a:t> governments can establish governance bodies to establish, manage, and enforce digital health policies, guidelines, and standards;</a:t>
          </a:r>
          <a:endParaRPr lang="en-US"/>
        </a:p>
      </dgm:t>
    </dgm:pt>
    <dgm:pt modelId="{A3196CEF-67FD-48E1-AFAC-5ED4764833D7}" type="parTrans" cxnId="{9169C287-22B4-492A-9897-7162F3234123}">
      <dgm:prSet/>
      <dgm:spPr/>
      <dgm:t>
        <a:bodyPr/>
        <a:lstStyle/>
        <a:p>
          <a:endParaRPr lang="en-US"/>
        </a:p>
      </dgm:t>
    </dgm:pt>
    <dgm:pt modelId="{7D8413A6-4A7B-468A-B305-5AA086C7DD61}" type="sibTrans" cxnId="{9169C287-22B4-492A-9897-7162F3234123}">
      <dgm:prSet/>
      <dgm:spPr/>
      <dgm:t>
        <a:bodyPr/>
        <a:lstStyle/>
        <a:p>
          <a:endParaRPr lang="en-US"/>
        </a:p>
      </dgm:t>
    </dgm:pt>
    <dgm:pt modelId="{A9C962ED-2C41-40CD-A174-68FB88518654}">
      <dgm:prSet/>
      <dgm:spPr/>
      <dgm:t>
        <a:bodyPr/>
        <a:lstStyle/>
        <a:p>
          <a:pPr rtl="0">
            <a:buFont typeface="Arial" panose="020B0604020202020204" pitchFamily="34" charset="0"/>
            <a:buChar char="•"/>
          </a:pPr>
          <a:r>
            <a:rPr lang="en-US">
              <a:solidFill>
                <a:srgbClr val="3F3F41"/>
              </a:solidFill>
              <a:latin typeface="Calibri Light" panose="020F0302020204030204"/>
            </a:rPr>
            <a:t>Motivate </a:t>
          </a:r>
          <a:r>
            <a:rPr lang="en-US">
              <a:solidFill>
                <a:srgbClr val="3F3F41"/>
              </a:solidFill>
            </a:rPr>
            <a:t>and empower health workers to use and act on data, rather than just serving as data collectors;</a:t>
          </a:r>
          <a:r>
            <a:rPr lang="en-US">
              <a:solidFill>
                <a:srgbClr val="3F3F41"/>
              </a:solidFill>
              <a:latin typeface="Calibri Light" panose="020F0302020204030204"/>
            </a:rPr>
            <a:t> </a:t>
          </a:r>
          <a:endParaRPr lang="en-US">
            <a:solidFill>
              <a:srgbClr val="3F3F41"/>
            </a:solidFill>
          </a:endParaRPr>
        </a:p>
      </dgm:t>
    </dgm:pt>
    <dgm:pt modelId="{3E2AF553-37CC-40BB-868E-42B2A917F8AA}" type="parTrans" cxnId="{E1B11073-252D-451C-AB5C-C3F08349E887}">
      <dgm:prSet/>
      <dgm:spPr/>
      <dgm:t>
        <a:bodyPr/>
        <a:lstStyle/>
        <a:p>
          <a:endParaRPr lang="en-US"/>
        </a:p>
      </dgm:t>
    </dgm:pt>
    <dgm:pt modelId="{A0007ABD-A5D4-4504-8511-9E1C0B880F72}" type="sibTrans" cxnId="{E1B11073-252D-451C-AB5C-C3F08349E887}">
      <dgm:prSet/>
      <dgm:spPr/>
      <dgm:t>
        <a:bodyPr/>
        <a:lstStyle/>
        <a:p>
          <a:endParaRPr lang="en-US"/>
        </a:p>
      </dgm:t>
    </dgm:pt>
    <dgm:pt modelId="{194C8E62-748A-4682-A5E1-0199F9C7DAC8}">
      <dgm:prSet/>
      <dgm:spPr/>
      <dgm:t>
        <a:bodyPr/>
        <a:lstStyle/>
        <a:p>
          <a:pPr>
            <a:buFont typeface="Arial" panose="020B0604020202020204" pitchFamily="34" charset="0"/>
            <a:buChar char="•"/>
          </a:pPr>
          <a:r>
            <a:rPr lang="en-US">
              <a:solidFill>
                <a:srgbClr val="3F3F41"/>
              </a:solidFill>
              <a:latin typeface="Calibri Light" panose="020F0302020204030204"/>
            </a:rPr>
            <a:t>Identify</a:t>
          </a:r>
          <a:r>
            <a:rPr lang="en-US">
              <a:solidFill>
                <a:srgbClr val="3F3F41"/>
              </a:solidFill>
            </a:rPr>
            <a:t> and build the capacity of health actors at all tiers of the health system to model and cultivate a culture of data use; and</a:t>
          </a:r>
          <a:r>
            <a:rPr lang="en-US">
              <a:solidFill>
                <a:srgbClr val="3F3F41"/>
              </a:solidFill>
              <a:latin typeface="Calibri Light" panose="020F0302020204030204"/>
            </a:rPr>
            <a:t>,</a:t>
          </a:r>
          <a:endParaRPr lang="en-US">
            <a:solidFill>
              <a:srgbClr val="3F3F41"/>
            </a:solidFill>
          </a:endParaRPr>
        </a:p>
      </dgm:t>
    </dgm:pt>
    <dgm:pt modelId="{7BAA2940-0956-4E60-9DF9-3FF7F500690E}" type="parTrans" cxnId="{5039CFBB-C75E-4523-BB48-63F426773FFC}">
      <dgm:prSet/>
      <dgm:spPr/>
      <dgm:t>
        <a:bodyPr/>
        <a:lstStyle/>
        <a:p>
          <a:endParaRPr lang="en-US"/>
        </a:p>
      </dgm:t>
    </dgm:pt>
    <dgm:pt modelId="{D75FE83C-C8CB-4F7C-AF9E-1A47D86942C6}" type="sibTrans" cxnId="{5039CFBB-C75E-4523-BB48-63F426773FFC}">
      <dgm:prSet/>
      <dgm:spPr/>
      <dgm:t>
        <a:bodyPr/>
        <a:lstStyle/>
        <a:p>
          <a:endParaRPr lang="en-US"/>
        </a:p>
      </dgm:t>
    </dgm:pt>
    <dgm:pt modelId="{A74712E8-95FF-46EB-8BED-9AD0304AFBB9}">
      <dgm:prSet/>
      <dgm:spPr/>
      <dgm:t>
        <a:bodyPr/>
        <a:lstStyle/>
        <a:p>
          <a:pPr>
            <a:buFont typeface="Arial" panose="020B0604020202020204" pitchFamily="34" charset="0"/>
            <a:buChar char="•"/>
          </a:pPr>
          <a:r>
            <a:rPr lang="en-US">
              <a:solidFill>
                <a:srgbClr val="3F3F41"/>
              </a:solidFill>
              <a:latin typeface="Calibri Light" panose="020F0302020204030204"/>
            </a:rPr>
            <a:t>Funders</a:t>
          </a:r>
          <a:r>
            <a:rPr lang="en-US">
              <a:solidFill>
                <a:srgbClr val="3F3F41"/>
              </a:solidFill>
            </a:rPr>
            <a:t> can invest in these capacity-building efforts</a:t>
          </a:r>
          <a:endParaRPr lang="en-US"/>
        </a:p>
      </dgm:t>
    </dgm:pt>
    <dgm:pt modelId="{94274156-77FA-46AC-B67E-F15C1327ADA7}" type="parTrans" cxnId="{BE9DCDB5-1303-4A96-916A-ECBDBEB23B40}">
      <dgm:prSet/>
      <dgm:spPr/>
      <dgm:t>
        <a:bodyPr/>
        <a:lstStyle/>
        <a:p>
          <a:endParaRPr lang="en-US"/>
        </a:p>
      </dgm:t>
    </dgm:pt>
    <dgm:pt modelId="{D044B814-DDDB-40FA-BD96-15F6C4F6A21F}" type="sibTrans" cxnId="{BE9DCDB5-1303-4A96-916A-ECBDBEB23B40}">
      <dgm:prSet/>
      <dgm:spPr/>
      <dgm:t>
        <a:bodyPr/>
        <a:lstStyle/>
        <a:p>
          <a:endParaRPr lang="en-US"/>
        </a:p>
      </dgm:t>
    </dgm:pt>
    <dgm:pt modelId="{77F0FCF9-8F0F-49CD-9629-6D2421823164}">
      <dgm:prSet/>
      <dgm:spPr/>
      <dgm:t>
        <a:bodyPr/>
        <a:lstStyle/>
        <a:p>
          <a:pPr rtl="0">
            <a:buFont typeface="Arial" panose="020B0604020202020204" pitchFamily="34" charset="0"/>
            <a:buChar char="•"/>
          </a:pPr>
          <a:r>
            <a:rPr lang="en-US">
              <a:solidFill>
                <a:srgbClr val="3F3F41"/>
              </a:solidFill>
              <a:latin typeface="Calibri Light" panose="020F0302020204030204"/>
            </a:rPr>
            <a:t>Implementers </a:t>
          </a:r>
          <a:r>
            <a:rPr lang="en-US">
              <a:solidFill>
                <a:srgbClr val="3F3F41"/>
              </a:solidFill>
            </a:rPr>
            <a:t>can ensure that digital health activities are government driven and work within existing governance structures (such as technical working groups, steering committees, etc.); and</a:t>
          </a:r>
          <a:r>
            <a:rPr lang="en-US">
              <a:solidFill>
                <a:srgbClr val="3F3F41"/>
              </a:solidFill>
              <a:latin typeface="Calibri Light" panose="020F0302020204030204"/>
            </a:rPr>
            <a:t>, </a:t>
          </a:r>
          <a:endParaRPr lang="en-US">
            <a:solidFill>
              <a:srgbClr val="3F3F41"/>
            </a:solidFill>
          </a:endParaRPr>
        </a:p>
      </dgm:t>
    </dgm:pt>
    <dgm:pt modelId="{C708D26F-D670-44E4-A124-F7ACD2A08C75}" type="parTrans" cxnId="{45654EBC-A639-4494-A8B7-CA3534788205}">
      <dgm:prSet/>
      <dgm:spPr/>
      <dgm:t>
        <a:bodyPr/>
        <a:lstStyle/>
        <a:p>
          <a:endParaRPr lang="en-US"/>
        </a:p>
      </dgm:t>
    </dgm:pt>
    <dgm:pt modelId="{97333C69-8755-425C-9F5F-5BC26E80C416}" type="sibTrans" cxnId="{45654EBC-A639-4494-A8B7-CA3534788205}">
      <dgm:prSet/>
      <dgm:spPr/>
      <dgm:t>
        <a:bodyPr/>
        <a:lstStyle/>
        <a:p>
          <a:endParaRPr lang="en-US"/>
        </a:p>
      </dgm:t>
    </dgm:pt>
    <dgm:pt modelId="{6EC64B1E-ECA9-4FE2-90A4-77E2A6ED5575}">
      <dgm:prSet/>
      <dgm:spPr/>
      <dgm:t>
        <a:bodyPr/>
        <a:lstStyle/>
        <a:p>
          <a:pPr>
            <a:buFont typeface="Arial" panose="020B0604020202020204" pitchFamily="34" charset="0"/>
            <a:buChar char="•"/>
          </a:pPr>
          <a:r>
            <a:rPr lang="en-US">
              <a:solidFill>
                <a:srgbClr val="3F3F41"/>
              </a:solidFill>
              <a:latin typeface="Calibri Light" panose="020F0302020204030204"/>
            </a:rPr>
            <a:t>Funders</a:t>
          </a:r>
          <a:r>
            <a:rPr lang="en-US">
              <a:solidFill>
                <a:srgbClr val="3F3F41"/>
              </a:solidFill>
            </a:rPr>
            <a:t> can advocate for countries to establish necessary governance bodies.</a:t>
          </a:r>
        </a:p>
      </dgm:t>
    </dgm:pt>
    <dgm:pt modelId="{1BBAA190-222D-4A98-BE3B-1FE0014904F6}" type="parTrans" cxnId="{DE90BC10-8767-4D99-86E4-1432BF1492EE}">
      <dgm:prSet/>
      <dgm:spPr/>
      <dgm:t>
        <a:bodyPr/>
        <a:lstStyle/>
        <a:p>
          <a:endParaRPr lang="en-US"/>
        </a:p>
      </dgm:t>
    </dgm:pt>
    <dgm:pt modelId="{EA0E2642-2949-469A-9A98-1338CDAFEE31}" type="sibTrans" cxnId="{DE90BC10-8767-4D99-86E4-1432BF1492EE}">
      <dgm:prSet/>
      <dgm:spPr/>
      <dgm:t>
        <a:bodyPr/>
        <a:lstStyle/>
        <a:p>
          <a:endParaRPr lang="en-US"/>
        </a:p>
      </dgm:t>
    </dgm:pt>
    <dgm:pt modelId="{808C37B1-048B-42C5-B066-E3C4F7E85181}" type="pres">
      <dgm:prSet presAssocID="{C9378920-1AD0-41C6-8AED-27DE66433AB0}" presName="linear" presStyleCnt="0">
        <dgm:presLayoutVars>
          <dgm:dir/>
          <dgm:animLvl val="lvl"/>
          <dgm:resizeHandles val="exact"/>
        </dgm:presLayoutVars>
      </dgm:prSet>
      <dgm:spPr/>
    </dgm:pt>
    <dgm:pt modelId="{8DCA822A-DECE-40F6-BD51-4D7332BABB25}" type="pres">
      <dgm:prSet presAssocID="{58936D55-88F5-4907-9E6B-E1C84599DE41}" presName="parentLin" presStyleCnt="0"/>
      <dgm:spPr/>
    </dgm:pt>
    <dgm:pt modelId="{B60D4BDA-C47D-458A-9330-8CB581959EB8}" type="pres">
      <dgm:prSet presAssocID="{58936D55-88F5-4907-9E6B-E1C84599DE41}" presName="parentLeftMargin" presStyleLbl="node1" presStyleIdx="0" presStyleCnt="2"/>
      <dgm:spPr/>
    </dgm:pt>
    <dgm:pt modelId="{1FD19CB7-3A01-4FB0-A467-7AC50A8AF58E}" type="pres">
      <dgm:prSet presAssocID="{58936D55-88F5-4907-9E6B-E1C84599DE41}" presName="parentText" presStyleLbl="node1" presStyleIdx="0" presStyleCnt="2">
        <dgm:presLayoutVars>
          <dgm:chMax val="0"/>
          <dgm:bulletEnabled val="1"/>
        </dgm:presLayoutVars>
      </dgm:prSet>
      <dgm:spPr/>
    </dgm:pt>
    <dgm:pt modelId="{39578F1C-D66E-4209-9750-4F682C98BECF}" type="pres">
      <dgm:prSet presAssocID="{58936D55-88F5-4907-9E6B-E1C84599DE41}" presName="negativeSpace" presStyleCnt="0"/>
      <dgm:spPr/>
    </dgm:pt>
    <dgm:pt modelId="{76FD871A-41B3-41BE-8AA6-D6AF058317B9}" type="pres">
      <dgm:prSet presAssocID="{58936D55-88F5-4907-9E6B-E1C84599DE41}" presName="childText" presStyleLbl="conFgAcc1" presStyleIdx="0" presStyleCnt="2">
        <dgm:presLayoutVars>
          <dgm:bulletEnabled val="1"/>
        </dgm:presLayoutVars>
      </dgm:prSet>
      <dgm:spPr/>
    </dgm:pt>
    <dgm:pt modelId="{9CB76B7D-CD59-4275-9F8A-53AFFCF312E8}" type="pres">
      <dgm:prSet presAssocID="{CF610D1E-C290-4F58-B327-090A4887C28A}" presName="spaceBetweenRectangles" presStyleCnt="0"/>
      <dgm:spPr/>
    </dgm:pt>
    <dgm:pt modelId="{E0918FF0-14F5-4ABA-8298-867F09D524F4}" type="pres">
      <dgm:prSet presAssocID="{D8F33355-75C8-444D-AE20-CD1F1F2CC81A}" presName="parentLin" presStyleCnt="0"/>
      <dgm:spPr/>
    </dgm:pt>
    <dgm:pt modelId="{50A2E6A9-71F0-4E4D-9B0A-37DDFC6F7018}" type="pres">
      <dgm:prSet presAssocID="{D8F33355-75C8-444D-AE20-CD1F1F2CC81A}" presName="parentLeftMargin" presStyleLbl="node1" presStyleIdx="0" presStyleCnt="2"/>
      <dgm:spPr/>
    </dgm:pt>
    <dgm:pt modelId="{6A862CA4-FBF9-4FC3-AE1A-94D684275278}" type="pres">
      <dgm:prSet presAssocID="{D8F33355-75C8-444D-AE20-CD1F1F2CC81A}" presName="parentText" presStyleLbl="node1" presStyleIdx="1" presStyleCnt="2">
        <dgm:presLayoutVars>
          <dgm:chMax val="0"/>
          <dgm:bulletEnabled val="1"/>
        </dgm:presLayoutVars>
      </dgm:prSet>
      <dgm:spPr/>
    </dgm:pt>
    <dgm:pt modelId="{272CC107-A7D7-4D71-B564-9F86C968BC63}" type="pres">
      <dgm:prSet presAssocID="{D8F33355-75C8-444D-AE20-CD1F1F2CC81A}" presName="negativeSpace" presStyleCnt="0"/>
      <dgm:spPr/>
    </dgm:pt>
    <dgm:pt modelId="{4752D8B8-E0C5-48F6-97D6-82006F64EE7A}" type="pres">
      <dgm:prSet presAssocID="{D8F33355-75C8-444D-AE20-CD1F1F2CC81A}" presName="childText" presStyleLbl="conFgAcc1" presStyleIdx="1" presStyleCnt="2" custLinFactNeighborX="-1876" custLinFactNeighborY="4609">
        <dgm:presLayoutVars>
          <dgm:bulletEnabled val="1"/>
        </dgm:presLayoutVars>
      </dgm:prSet>
      <dgm:spPr/>
    </dgm:pt>
  </dgm:ptLst>
  <dgm:cxnLst>
    <dgm:cxn modelId="{98468409-3EB6-49E5-A9A7-959B44532DC1}" type="presOf" srcId="{194C8E62-748A-4682-A5E1-0199F9C7DAC8}" destId="{76FD871A-41B3-41BE-8AA6-D6AF058317B9}" srcOrd="0" destOrd="2" presId="urn:microsoft.com/office/officeart/2005/8/layout/list1"/>
    <dgm:cxn modelId="{DE90BC10-8767-4D99-86E4-1432BF1492EE}" srcId="{D8F33355-75C8-444D-AE20-CD1F1F2CC81A}" destId="{6EC64B1E-ECA9-4FE2-90A4-77E2A6ED5575}" srcOrd="2" destOrd="0" parTransId="{1BBAA190-222D-4A98-BE3B-1FE0014904F6}" sibTransId="{EA0E2642-2949-469A-9A98-1338CDAFEE31}"/>
    <dgm:cxn modelId="{17ABBC13-3D98-4106-9C5C-F17AAD7361DB}" type="presOf" srcId="{A74712E8-95FF-46EB-8BED-9AD0304AFBB9}" destId="{76FD871A-41B3-41BE-8AA6-D6AF058317B9}" srcOrd="0" destOrd="3" presId="urn:microsoft.com/office/officeart/2005/8/layout/list1"/>
    <dgm:cxn modelId="{FF328A5B-6CBC-4B4D-A33F-4BDF3FE55D94}" type="presOf" srcId="{47395BBF-54B6-47E8-89AC-26C1FEAE013E}" destId="{4752D8B8-E0C5-48F6-97D6-82006F64EE7A}" srcOrd="0" destOrd="0" presId="urn:microsoft.com/office/officeart/2005/8/layout/list1"/>
    <dgm:cxn modelId="{E1B11073-252D-451C-AB5C-C3F08349E887}" srcId="{58936D55-88F5-4907-9E6B-E1C84599DE41}" destId="{A9C962ED-2C41-40CD-A174-68FB88518654}" srcOrd="1" destOrd="0" parTransId="{3E2AF553-37CC-40BB-868E-42B2A917F8AA}" sibTransId="{A0007ABD-A5D4-4504-8511-9E1C0B880F72}"/>
    <dgm:cxn modelId="{966CC97E-511B-48F1-8A2A-24ED81503560}" srcId="{C9378920-1AD0-41C6-8AED-27DE66433AB0}" destId="{D8F33355-75C8-444D-AE20-CD1F1F2CC81A}" srcOrd="1" destOrd="0" parTransId="{598AA877-A3B9-4B85-8F1F-6F118AB9A77A}" sibTransId="{30C6AF56-975D-4BC5-864C-F31B00AA4A9C}"/>
    <dgm:cxn modelId="{388EF67E-24D5-470C-87F2-6344763E7D5E}" srcId="{58936D55-88F5-4907-9E6B-E1C84599DE41}" destId="{9C6AA242-4195-4398-A1C6-CC82EBCA41D0}" srcOrd="0" destOrd="0" parTransId="{85A379FF-8D01-49BC-A821-050448F15B49}" sibTransId="{8433B4B7-CF7F-44BA-8087-0246D22FB0B3}"/>
    <dgm:cxn modelId="{9169C287-22B4-492A-9897-7162F3234123}" srcId="{D8F33355-75C8-444D-AE20-CD1F1F2CC81A}" destId="{47395BBF-54B6-47E8-89AC-26C1FEAE013E}" srcOrd="0" destOrd="0" parTransId="{A3196CEF-67FD-48E1-AFAC-5ED4764833D7}" sibTransId="{7D8413A6-4A7B-468A-B305-5AA086C7DD61}"/>
    <dgm:cxn modelId="{670A2B8E-5263-4F95-8059-E9D99556A14F}" type="presOf" srcId="{58936D55-88F5-4907-9E6B-E1C84599DE41}" destId="{1FD19CB7-3A01-4FB0-A467-7AC50A8AF58E}" srcOrd="1" destOrd="0" presId="urn:microsoft.com/office/officeart/2005/8/layout/list1"/>
    <dgm:cxn modelId="{E071C997-206D-49D4-BDCF-C81655748D2E}" type="presOf" srcId="{9C6AA242-4195-4398-A1C6-CC82EBCA41D0}" destId="{76FD871A-41B3-41BE-8AA6-D6AF058317B9}" srcOrd="0" destOrd="0" presId="urn:microsoft.com/office/officeart/2005/8/layout/list1"/>
    <dgm:cxn modelId="{67AEB69F-034C-4D1C-BAC7-EC3138220F54}" srcId="{C9378920-1AD0-41C6-8AED-27DE66433AB0}" destId="{58936D55-88F5-4907-9E6B-E1C84599DE41}" srcOrd="0" destOrd="0" parTransId="{C3D8D363-C3FE-4CC8-AD02-5CE2B90BA05D}" sibTransId="{CF610D1E-C290-4F58-B327-090A4887C28A}"/>
    <dgm:cxn modelId="{F34E5EA7-4A08-47E7-AEB3-1D3901A35D14}" type="presOf" srcId="{A9C962ED-2C41-40CD-A174-68FB88518654}" destId="{76FD871A-41B3-41BE-8AA6-D6AF058317B9}" srcOrd="0" destOrd="1" presId="urn:microsoft.com/office/officeart/2005/8/layout/list1"/>
    <dgm:cxn modelId="{BE9DCDB5-1303-4A96-916A-ECBDBEB23B40}" srcId="{58936D55-88F5-4907-9E6B-E1C84599DE41}" destId="{A74712E8-95FF-46EB-8BED-9AD0304AFBB9}" srcOrd="3" destOrd="0" parTransId="{94274156-77FA-46AC-B67E-F15C1327ADA7}" sibTransId="{D044B814-DDDB-40FA-BD96-15F6C4F6A21F}"/>
    <dgm:cxn modelId="{5039CFBB-C75E-4523-BB48-63F426773FFC}" srcId="{58936D55-88F5-4907-9E6B-E1C84599DE41}" destId="{194C8E62-748A-4682-A5E1-0199F9C7DAC8}" srcOrd="2" destOrd="0" parTransId="{7BAA2940-0956-4E60-9DF9-3FF7F500690E}" sibTransId="{D75FE83C-C8CB-4F7C-AF9E-1A47D86942C6}"/>
    <dgm:cxn modelId="{45654EBC-A639-4494-A8B7-CA3534788205}" srcId="{D8F33355-75C8-444D-AE20-CD1F1F2CC81A}" destId="{77F0FCF9-8F0F-49CD-9629-6D2421823164}" srcOrd="1" destOrd="0" parTransId="{C708D26F-D670-44E4-A124-F7ACD2A08C75}" sibTransId="{97333C69-8755-425C-9F5F-5BC26E80C416}"/>
    <dgm:cxn modelId="{E218A8BD-1309-4A44-A921-E5312A1FE94D}" type="presOf" srcId="{58936D55-88F5-4907-9E6B-E1C84599DE41}" destId="{B60D4BDA-C47D-458A-9330-8CB581959EB8}" srcOrd="0" destOrd="0" presId="urn:microsoft.com/office/officeart/2005/8/layout/list1"/>
    <dgm:cxn modelId="{519156CC-83FE-4308-861D-287A11805FA9}" type="presOf" srcId="{D8F33355-75C8-444D-AE20-CD1F1F2CC81A}" destId="{6A862CA4-FBF9-4FC3-AE1A-94D684275278}" srcOrd="1" destOrd="0" presId="urn:microsoft.com/office/officeart/2005/8/layout/list1"/>
    <dgm:cxn modelId="{2A0EADD0-D1D4-4D88-8F58-E1A87B45B092}" type="presOf" srcId="{6EC64B1E-ECA9-4FE2-90A4-77E2A6ED5575}" destId="{4752D8B8-E0C5-48F6-97D6-82006F64EE7A}" srcOrd="0" destOrd="2" presId="urn:microsoft.com/office/officeart/2005/8/layout/list1"/>
    <dgm:cxn modelId="{C04D6BDE-11E4-4FAA-AB6C-DC771F014699}" type="presOf" srcId="{D8F33355-75C8-444D-AE20-CD1F1F2CC81A}" destId="{50A2E6A9-71F0-4E4D-9B0A-37DDFC6F7018}" srcOrd="0" destOrd="0" presId="urn:microsoft.com/office/officeart/2005/8/layout/list1"/>
    <dgm:cxn modelId="{52E65CE9-5275-40A6-99A4-0EC123CCAC23}" type="presOf" srcId="{C9378920-1AD0-41C6-8AED-27DE66433AB0}" destId="{808C37B1-048B-42C5-B066-E3C4F7E85181}" srcOrd="0" destOrd="0" presId="urn:microsoft.com/office/officeart/2005/8/layout/list1"/>
    <dgm:cxn modelId="{3C8172F4-200D-41D4-BA0F-859FC17A2E77}" type="presOf" srcId="{77F0FCF9-8F0F-49CD-9629-6D2421823164}" destId="{4752D8B8-E0C5-48F6-97D6-82006F64EE7A}" srcOrd="0" destOrd="1" presId="urn:microsoft.com/office/officeart/2005/8/layout/list1"/>
    <dgm:cxn modelId="{ED081563-898C-45D4-9999-A41E8ECF7F94}" type="presParOf" srcId="{808C37B1-048B-42C5-B066-E3C4F7E85181}" destId="{8DCA822A-DECE-40F6-BD51-4D7332BABB25}" srcOrd="0" destOrd="0" presId="urn:microsoft.com/office/officeart/2005/8/layout/list1"/>
    <dgm:cxn modelId="{3A2013FF-50DA-4F72-985B-A1A7DE606D5A}" type="presParOf" srcId="{8DCA822A-DECE-40F6-BD51-4D7332BABB25}" destId="{B60D4BDA-C47D-458A-9330-8CB581959EB8}" srcOrd="0" destOrd="0" presId="urn:microsoft.com/office/officeart/2005/8/layout/list1"/>
    <dgm:cxn modelId="{CAF4E792-D0ED-4764-9B1D-220F488F332F}" type="presParOf" srcId="{8DCA822A-DECE-40F6-BD51-4D7332BABB25}" destId="{1FD19CB7-3A01-4FB0-A467-7AC50A8AF58E}" srcOrd="1" destOrd="0" presId="urn:microsoft.com/office/officeart/2005/8/layout/list1"/>
    <dgm:cxn modelId="{B74BB507-2B05-47A7-94B0-8F9C3EA8E28E}" type="presParOf" srcId="{808C37B1-048B-42C5-B066-E3C4F7E85181}" destId="{39578F1C-D66E-4209-9750-4F682C98BECF}" srcOrd="1" destOrd="0" presId="urn:microsoft.com/office/officeart/2005/8/layout/list1"/>
    <dgm:cxn modelId="{C992D934-6242-4B00-8E1A-A09BE1304A18}" type="presParOf" srcId="{808C37B1-048B-42C5-B066-E3C4F7E85181}" destId="{76FD871A-41B3-41BE-8AA6-D6AF058317B9}" srcOrd="2" destOrd="0" presId="urn:microsoft.com/office/officeart/2005/8/layout/list1"/>
    <dgm:cxn modelId="{C26746BB-ACB9-4F5F-838D-1006FA8E16E7}" type="presParOf" srcId="{808C37B1-048B-42C5-B066-E3C4F7E85181}" destId="{9CB76B7D-CD59-4275-9F8A-53AFFCF312E8}" srcOrd="3" destOrd="0" presId="urn:microsoft.com/office/officeart/2005/8/layout/list1"/>
    <dgm:cxn modelId="{0ACB526F-AE35-42CA-B3A6-09454F61863F}" type="presParOf" srcId="{808C37B1-048B-42C5-B066-E3C4F7E85181}" destId="{E0918FF0-14F5-4ABA-8298-867F09D524F4}" srcOrd="4" destOrd="0" presId="urn:microsoft.com/office/officeart/2005/8/layout/list1"/>
    <dgm:cxn modelId="{00470F79-321A-4F99-9C36-352212E50EC6}" type="presParOf" srcId="{E0918FF0-14F5-4ABA-8298-867F09D524F4}" destId="{50A2E6A9-71F0-4E4D-9B0A-37DDFC6F7018}" srcOrd="0" destOrd="0" presId="urn:microsoft.com/office/officeart/2005/8/layout/list1"/>
    <dgm:cxn modelId="{0CD7FE67-35CA-4622-9535-EA37BC56B0E8}" type="presParOf" srcId="{E0918FF0-14F5-4ABA-8298-867F09D524F4}" destId="{6A862CA4-FBF9-4FC3-AE1A-94D684275278}" srcOrd="1" destOrd="0" presId="urn:microsoft.com/office/officeart/2005/8/layout/list1"/>
    <dgm:cxn modelId="{FDCF59AB-D1D7-42CE-BBD9-36DDB96AFE5D}" type="presParOf" srcId="{808C37B1-048B-42C5-B066-E3C4F7E85181}" destId="{272CC107-A7D7-4D71-B564-9F86C968BC63}" srcOrd="5" destOrd="0" presId="urn:microsoft.com/office/officeart/2005/8/layout/list1"/>
    <dgm:cxn modelId="{48E938C7-6035-481F-83B8-850511B3B8D4}" type="presParOf" srcId="{808C37B1-048B-42C5-B066-E3C4F7E85181}" destId="{4752D8B8-E0C5-48F6-97D6-82006F64EE7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378920-1AD0-41C6-8AED-27DE66433A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8936D55-88F5-4907-9E6B-E1C84599DE41}">
      <dgm:prSet custT="1"/>
      <dgm:spPr/>
      <dgm:t>
        <a:bodyPr/>
        <a:lstStyle/>
        <a:p>
          <a:r>
            <a:rPr lang="en-US" sz="1600" b="1">
              <a:solidFill>
                <a:schemeClr val="bg1"/>
              </a:solidFill>
            </a:rPr>
            <a:t>To increase evidence-based planning:</a:t>
          </a:r>
          <a:endParaRPr lang="en-US" sz="1600">
            <a:solidFill>
              <a:schemeClr val="bg1"/>
            </a:solidFill>
          </a:endParaRPr>
        </a:p>
      </dgm:t>
    </dgm:pt>
    <dgm:pt modelId="{C3D8D363-C3FE-4CC8-AD02-5CE2B90BA05D}" type="parTrans" cxnId="{67AEB69F-034C-4D1C-BAC7-EC3138220F54}">
      <dgm:prSet/>
      <dgm:spPr/>
      <dgm:t>
        <a:bodyPr/>
        <a:lstStyle/>
        <a:p>
          <a:endParaRPr lang="en-US"/>
        </a:p>
      </dgm:t>
    </dgm:pt>
    <dgm:pt modelId="{CF610D1E-C290-4F58-B327-090A4887C28A}" type="sibTrans" cxnId="{67AEB69F-034C-4D1C-BAC7-EC3138220F54}">
      <dgm:prSet/>
      <dgm:spPr/>
      <dgm:t>
        <a:bodyPr/>
        <a:lstStyle/>
        <a:p>
          <a:endParaRPr lang="en-US"/>
        </a:p>
      </dgm:t>
    </dgm:pt>
    <dgm:pt modelId="{9C6AA242-4195-4398-A1C6-CC82EBCA41D0}">
      <dgm:prSet/>
      <dgm:spPr/>
      <dgm:t>
        <a:bodyPr/>
        <a:lstStyle/>
        <a:p>
          <a:pPr>
            <a:buFont typeface="Arial" panose="020B0604020202020204" pitchFamily="34" charset="0"/>
            <a:buChar char="•"/>
          </a:pPr>
          <a:r>
            <a:rPr lang="en-US">
              <a:solidFill>
                <a:srgbClr val="3F3F41"/>
              </a:solidFill>
              <a:latin typeface="Calibri Light" panose="020F0302020204030204"/>
            </a:rPr>
            <a:t>Policymakers</a:t>
          </a:r>
          <a:r>
            <a:rPr lang="en-US">
              <a:solidFill>
                <a:srgbClr val="3F3F41"/>
              </a:solidFill>
            </a:rPr>
            <a:t> can use evidence to inform new and revised policies and guidance for digital health;</a:t>
          </a:r>
          <a:endParaRPr lang="en-US"/>
        </a:p>
      </dgm:t>
    </dgm:pt>
    <dgm:pt modelId="{85A379FF-8D01-49BC-A821-050448F15B49}" type="parTrans" cxnId="{388EF67E-24D5-470C-87F2-6344763E7D5E}">
      <dgm:prSet/>
      <dgm:spPr/>
      <dgm:t>
        <a:bodyPr/>
        <a:lstStyle/>
        <a:p>
          <a:endParaRPr lang="en-US"/>
        </a:p>
      </dgm:t>
    </dgm:pt>
    <dgm:pt modelId="{8433B4B7-CF7F-44BA-8087-0246D22FB0B3}" type="sibTrans" cxnId="{388EF67E-24D5-470C-87F2-6344763E7D5E}">
      <dgm:prSet/>
      <dgm:spPr/>
      <dgm:t>
        <a:bodyPr/>
        <a:lstStyle/>
        <a:p>
          <a:endParaRPr lang="en-US"/>
        </a:p>
      </dgm:t>
    </dgm:pt>
    <dgm:pt modelId="{D8F33355-75C8-444D-AE20-CD1F1F2CC81A}">
      <dgm:prSet/>
      <dgm:spPr/>
      <dgm:t>
        <a:bodyPr/>
        <a:lstStyle/>
        <a:p>
          <a:r>
            <a:rPr lang="en-US" b="1">
              <a:solidFill>
                <a:schemeClr val="bg1"/>
              </a:solidFill>
            </a:rPr>
            <a:t>To align and sustain funding efforts:</a:t>
          </a:r>
          <a:endParaRPr lang="en-US">
            <a:solidFill>
              <a:schemeClr val="bg1"/>
            </a:solidFill>
          </a:endParaRPr>
        </a:p>
      </dgm:t>
    </dgm:pt>
    <dgm:pt modelId="{598AA877-A3B9-4B85-8F1F-6F118AB9A77A}" type="parTrans" cxnId="{966CC97E-511B-48F1-8A2A-24ED81503560}">
      <dgm:prSet/>
      <dgm:spPr/>
      <dgm:t>
        <a:bodyPr/>
        <a:lstStyle/>
        <a:p>
          <a:endParaRPr lang="en-US"/>
        </a:p>
      </dgm:t>
    </dgm:pt>
    <dgm:pt modelId="{30C6AF56-975D-4BC5-864C-F31B00AA4A9C}" type="sibTrans" cxnId="{966CC97E-511B-48F1-8A2A-24ED81503560}">
      <dgm:prSet/>
      <dgm:spPr/>
      <dgm:t>
        <a:bodyPr/>
        <a:lstStyle/>
        <a:p>
          <a:endParaRPr lang="en-US"/>
        </a:p>
      </dgm:t>
    </dgm:pt>
    <dgm:pt modelId="{47395BBF-54B6-47E8-89AC-26C1FEAE013E}">
      <dgm:prSet/>
      <dgm:spPr/>
      <dgm:t>
        <a:bodyPr/>
        <a:lstStyle/>
        <a:p>
          <a:pPr>
            <a:buFont typeface="Arial" panose="020B0604020202020204" pitchFamily="34" charset="0"/>
            <a:buChar char="•"/>
          </a:pPr>
          <a:r>
            <a:rPr lang="en-US">
              <a:solidFill>
                <a:srgbClr val="3F3F41"/>
              </a:solidFill>
              <a:latin typeface="Calibri Light" panose="020F0302020204030204"/>
            </a:rPr>
            <a:t>Country</a:t>
          </a:r>
          <a:r>
            <a:rPr lang="en-US">
              <a:solidFill>
                <a:srgbClr val="3F3F41"/>
              </a:solidFill>
            </a:rPr>
            <a:t> governments can develop investment roadmaps and long-term funding streams;</a:t>
          </a:r>
          <a:endParaRPr lang="en-US"/>
        </a:p>
      </dgm:t>
    </dgm:pt>
    <dgm:pt modelId="{A3196CEF-67FD-48E1-AFAC-5ED4764833D7}" type="parTrans" cxnId="{9169C287-22B4-492A-9897-7162F3234123}">
      <dgm:prSet/>
      <dgm:spPr/>
      <dgm:t>
        <a:bodyPr/>
        <a:lstStyle/>
        <a:p>
          <a:endParaRPr lang="en-US"/>
        </a:p>
      </dgm:t>
    </dgm:pt>
    <dgm:pt modelId="{7D8413A6-4A7B-468A-B305-5AA086C7DD61}" type="sibTrans" cxnId="{9169C287-22B4-492A-9897-7162F3234123}">
      <dgm:prSet/>
      <dgm:spPr/>
      <dgm:t>
        <a:bodyPr/>
        <a:lstStyle/>
        <a:p>
          <a:endParaRPr lang="en-US"/>
        </a:p>
      </dgm:t>
    </dgm:pt>
    <dgm:pt modelId="{A6BA352B-7BFF-4A9A-8AC8-F7D0E310C003}">
      <dgm:prSet/>
      <dgm:spPr/>
      <dgm:t>
        <a:bodyPr/>
        <a:lstStyle/>
        <a:p>
          <a:pPr rtl="0">
            <a:buFont typeface="Arial" panose="020B0604020202020204" pitchFamily="34" charset="0"/>
            <a:buChar char="•"/>
          </a:pPr>
          <a:r>
            <a:rPr lang="en-US">
              <a:solidFill>
                <a:srgbClr val="3F3F41"/>
              </a:solidFill>
              <a:latin typeface="Calibri Light" panose="020F0302020204030204"/>
            </a:rPr>
            <a:t>Funders</a:t>
          </a:r>
          <a:r>
            <a:rPr lang="en-US">
              <a:solidFill>
                <a:srgbClr val="3F3F41"/>
              </a:solidFill>
            </a:rPr>
            <a:t> can leverage data, assessments, and system evaluations to inform investment decisions;</a:t>
          </a:r>
          <a:r>
            <a:rPr lang="en-US">
              <a:solidFill>
                <a:srgbClr val="3F3F41"/>
              </a:solidFill>
              <a:latin typeface="Calibri Light" panose="020F0302020204030204"/>
            </a:rPr>
            <a:t> and,</a:t>
          </a:r>
          <a:endParaRPr lang="en-US">
            <a:solidFill>
              <a:srgbClr val="3F3F41"/>
            </a:solidFill>
          </a:endParaRPr>
        </a:p>
      </dgm:t>
    </dgm:pt>
    <dgm:pt modelId="{638AA74F-C1A5-419F-A078-92054F0520B8}" type="parTrans" cxnId="{3CB05F50-DADB-4917-AC51-5870381AE998}">
      <dgm:prSet/>
      <dgm:spPr/>
      <dgm:t>
        <a:bodyPr/>
        <a:lstStyle/>
        <a:p>
          <a:endParaRPr lang="en-US"/>
        </a:p>
      </dgm:t>
    </dgm:pt>
    <dgm:pt modelId="{3EA75A86-EBD3-431D-B535-5CA17F6B9E90}" type="sibTrans" cxnId="{3CB05F50-DADB-4917-AC51-5870381AE998}">
      <dgm:prSet/>
      <dgm:spPr/>
      <dgm:t>
        <a:bodyPr/>
        <a:lstStyle/>
        <a:p>
          <a:endParaRPr lang="en-US"/>
        </a:p>
      </dgm:t>
    </dgm:pt>
    <dgm:pt modelId="{FCD771E1-391D-4420-9948-6FB4C6DD55CA}">
      <dgm:prSet/>
      <dgm:spPr/>
      <dgm:t>
        <a:bodyPr/>
        <a:lstStyle/>
        <a:p>
          <a:pPr>
            <a:buFont typeface="Arial" panose="020B0604020202020204" pitchFamily="34" charset="0"/>
            <a:buChar char="•"/>
          </a:pPr>
          <a:r>
            <a:rPr lang="en-US">
              <a:solidFill>
                <a:srgbClr val="3F3F41"/>
              </a:solidFill>
              <a:latin typeface="Calibri Light" panose="020F0302020204030204"/>
            </a:rPr>
            <a:t>Funders</a:t>
          </a:r>
          <a:r>
            <a:rPr lang="en-US">
              <a:solidFill>
                <a:srgbClr val="3F3F41"/>
              </a:solidFill>
            </a:rPr>
            <a:t> can contribute to the existing evidence base.</a:t>
          </a:r>
        </a:p>
      </dgm:t>
    </dgm:pt>
    <dgm:pt modelId="{509E6CE3-535E-44E2-9EB6-20E4AAECBC47}" type="parTrans" cxnId="{4E82F3CA-66A7-4560-B1EF-B5E74AFB7B53}">
      <dgm:prSet/>
      <dgm:spPr/>
      <dgm:t>
        <a:bodyPr/>
        <a:lstStyle/>
        <a:p>
          <a:endParaRPr lang="en-US"/>
        </a:p>
      </dgm:t>
    </dgm:pt>
    <dgm:pt modelId="{DD220CE8-624C-4C0B-B004-2554A0F865F7}" type="sibTrans" cxnId="{4E82F3CA-66A7-4560-B1EF-B5E74AFB7B53}">
      <dgm:prSet/>
      <dgm:spPr/>
      <dgm:t>
        <a:bodyPr/>
        <a:lstStyle/>
        <a:p>
          <a:endParaRPr lang="en-US"/>
        </a:p>
      </dgm:t>
    </dgm:pt>
    <dgm:pt modelId="{98ED5F92-B267-4BEA-AFAA-F2C6FF0249D4}">
      <dgm:prSet/>
      <dgm:spPr/>
      <dgm:t>
        <a:bodyPr/>
        <a:lstStyle/>
        <a:p>
          <a:pPr>
            <a:buFont typeface="Arial" panose="020B0604020202020204" pitchFamily="34" charset="0"/>
            <a:buChar char="•"/>
          </a:pPr>
          <a:r>
            <a:rPr lang="en-US">
              <a:solidFill>
                <a:srgbClr val="3F3F41"/>
              </a:solidFill>
              <a:latin typeface="Calibri Light" panose="020F0302020204030204"/>
            </a:rPr>
            <a:t>Policymakers</a:t>
          </a:r>
          <a:r>
            <a:rPr lang="en-US">
              <a:solidFill>
                <a:srgbClr val="3F3F41"/>
              </a:solidFill>
            </a:rPr>
            <a:t> can encourage country development of investment roadmaps;</a:t>
          </a:r>
        </a:p>
      </dgm:t>
    </dgm:pt>
    <dgm:pt modelId="{EBC85CE7-83E5-431E-AAF5-35CBC524BDBA}" type="parTrans" cxnId="{4D9D3099-1147-45B2-8BA4-FEC71BD3C0F2}">
      <dgm:prSet/>
      <dgm:spPr/>
      <dgm:t>
        <a:bodyPr/>
        <a:lstStyle/>
        <a:p>
          <a:endParaRPr lang="en-US"/>
        </a:p>
      </dgm:t>
    </dgm:pt>
    <dgm:pt modelId="{E9C995A0-73AA-4FC9-BAB7-B70173F52921}" type="sibTrans" cxnId="{4D9D3099-1147-45B2-8BA4-FEC71BD3C0F2}">
      <dgm:prSet/>
      <dgm:spPr/>
      <dgm:t>
        <a:bodyPr/>
        <a:lstStyle/>
        <a:p>
          <a:endParaRPr lang="en-US"/>
        </a:p>
      </dgm:t>
    </dgm:pt>
    <dgm:pt modelId="{DB8FF8E9-C585-400E-A2F3-BAAFED712F29}">
      <dgm:prSet/>
      <dgm:spPr/>
      <dgm:t>
        <a:bodyPr/>
        <a:lstStyle/>
        <a:p>
          <a:pPr>
            <a:buFont typeface="Arial" panose="020B0604020202020204" pitchFamily="34" charset="0"/>
            <a:buChar char="•"/>
          </a:pPr>
          <a:r>
            <a:rPr lang="en-US">
              <a:solidFill>
                <a:srgbClr val="3F3F41"/>
              </a:solidFill>
              <a:latin typeface="Calibri Light" panose="020F0302020204030204"/>
            </a:rPr>
            <a:t>Funders</a:t>
          </a:r>
          <a:r>
            <a:rPr lang="en-US">
              <a:solidFill>
                <a:srgbClr val="3F3F41"/>
              </a:solidFill>
            </a:rPr>
            <a:t> can ensure investments align with countries’ visions and strategies;</a:t>
          </a:r>
        </a:p>
      </dgm:t>
    </dgm:pt>
    <dgm:pt modelId="{A442909B-3199-45A5-9940-55A03EF9A59D}" type="parTrans" cxnId="{FFD6E15D-D340-4E86-9847-49DE2059EA4C}">
      <dgm:prSet/>
      <dgm:spPr/>
      <dgm:t>
        <a:bodyPr/>
        <a:lstStyle/>
        <a:p>
          <a:endParaRPr lang="en-US"/>
        </a:p>
      </dgm:t>
    </dgm:pt>
    <dgm:pt modelId="{E6474746-3C9E-4CDE-B57C-3C9C5C42B9A9}" type="sibTrans" cxnId="{FFD6E15D-D340-4E86-9847-49DE2059EA4C}">
      <dgm:prSet/>
      <dgm:spPr/>
      <dgm:t>
        <a:bodyPr/>
        <a:lstStyle/>
        <a:p>
          <a:endParaRPr lang="en-US"/>
        </a:p>
      </dgm:t>
    </dgm:pt>
    <dgm:pt modelId="{F18DF70F-5925-4BF4-953A-DB845F695AA2}">
      <dgm:prSet/>
      <dgm:spPr/>
      <dgm:t>
        <a:bodyPr/>
        <a:lstStyle/>
        <a:p>
          <a:pPr rtl="0">
            <a:buFont typeface="Arial" panose="020B0604020202020204" pitchFamily="34" charset="0"/>
            <a:buChar char="•"/>
          </a:pPr>
          <a:r>
            <a:rPr lang="en-US">
              <a:solidFill>
                <a:srgbClr val="3F3F41"/>
              </a:solidFill>
              <a:latin typeface="Calibri Light" panose="020F0302020204030204"/>
            </a:rPr>
            <a:t>Funders </a:t>
          </a:r>
          <a:r>
            <a:rPr lang="en-US">
              <a:solidFill>
                <a:srgbClr val="3F3F41"/>
              </a:solidFill>
            </a:rPr>
            <a:t>can work with other funders to harmonize with country priorities and reduce the burden on countries;</a:t>
          </a:r>
          <a:r>
            <a:rPr lang="en-US">
              <a:solidFill>
                <a:srgbClr val="3F3F41"/>
              </a:solidFill>
              <a:latin typeface="Calibri Light" panose="020F0302020204030204"/>
            </a:rPr>
            <a:t> </a:t>
          </a:r>
          <a:endParaRPr lang="en-US">
            <a:solidFill>
              <a:srgbClr val="3F3F41"/>
            </a:solidFill>
          </a:endParaRPr>
        </a:p>
      </dgm:t>
    </dgm:pt>
    <dgm:pt modelId="{5B3EF2A1-3AC8-47C4-B426-20C98BF9DFC9}" type="parTrans" cxnId="{523FB5AC-2536-4F13-ABA5-C191FC12E306}">
      <dgm:prSet/>
      <dgm:spPr/>
      <dgm:t>
        <a:bodyPr/>
        <a:lstStyle/>
        <a:p>
          <a:endParaRPr lang="en-US"/>
        </a:p>
      </dgm:t>
    </dgm:pt>
    <dgm:pt modelId="{23BBCBFD-7E3C-41CA-855C-CA8BAB5DDFAB}" type="sibTrans" cxnId="{523FB5AC-2536-4F13-ABA5-C191FC12E306}">
      <dgm:prSet/>
      <dgm:spPr/>
      <dgm:t>
        <a:bodyPr/>
        <a:lstStyle/>
        <a:p>
          <a:endParaRPr lang="en-US"/>
        </a:p>
      </dgm:t>
    </dgm:pt>
    <dgm:pt modelId="{27E925C0-2EA0-453B-998A-980DBA566483}">
      <dgm:prSet/>
      <dgm:spPr/>
      <dgm:t>
        <a:bodyPr/>
        <a:lstStyle/>
        <a:p>
          <a:pPr rtl="0">
            <a:buFont typeface="Arial" panose="020B0604020202020204" pitchFamily="34" charset="0"/>
            <a:buChar char="•"/>
          </a:pPr>
          <a:r>
            <a:rPr lang="en-US">
              <a:solidFill>
                <a:srgbClr val="3F3F41"/>
              </a:solidFill>
              <a:latin typeface="Calibri Light" panose="020F0302020204030204"/>
            </a:rPr>
            <a:t>Funders </a:t>
          </a:r>
          <a:r>
            <a:rPr lang="en-US">
              <a:solidFill>
                <a:srgbClr val="3F3F41"/>
              </a:solidFill>
            </a:rPr>
            <a:t>can invest in foundational country-led activities; and</a:t>
          </a:r>
          <a:r>
            <a:rPr lang="en-US">
              <a:solidFill>
                <a:srgbClr val="3F3F41"/>
              </a:solidFill>
              <a:latin typeface="Calibri Light" panose="020F0302020204030204"/>
            </a:rPr>
            <a:t>, </a:t>
          </a:r>
          <a:endParaRPr lang="en-US">
            <a:solidFill>
              <a:srgbClr val="3F3F41"/>
            </a:solidFill>
          </a:endParaRPr>
        </a:p>
      </dgm:t>
    </dgm:pt>
    <dgm:pt modelId="{7C05CABD-9B2B-462E-A199-D8648EB77AA4}" type="parTrans" cxnId="{53EACFA9-A903-4C5F-9AFB-836EC0C8974F}">
      <dgm:prSet/>
      <dgm:spPr/>
      <dgm:t>
        <a:bodyPr/>
        <a:lstStyle/>
        <a:p>
          <a:endParaRPr lang="en-US"/>
        </a:p>
      </dgm:t>
    </dgm:pt>
    <dgm:pt modelId="{23FE2DEA-C658-48AA-922E-CCBE58EC96EF}" type="sibTrans" cxnId="{53EACFA9-A903-4C5F-9AFB-836EC0C8974F}">
      <dgm:prSet/>
      <dgm:spPr/>
      <dgm:t>
        <a:bodyPr/>
        <a:lstStyle/>
        <a:p>
          <a:endParaRPr lang="en-US"/>
        </a:p>
      </dgm:t>
    </dgm:pt>
    <dgm:pt modelId="{F9B544BC-1948-4CD4-B021-ADEB63F30373}">
      <dgm:prSet/>
      <dgm:spPr/>
      <dgm:t>
        <a:bodyPr/>
        <a:lstStyle/>
        <a:p>
          <a:pPr>
            <a:buFont typeface="Arial" panose="020B0604020202020204" pitchFamily="34" charset="0"/>
            <a:buChar char="•"/>
          </a:pPr>
          <a:r>
            <a:rPr lang="en-US">
              <a:solidFill>
                <a:srgbClr val="3F3F41"/>
              </a:solidFill>
              <a:latin typeface="Calibri Light" panose="020F0302020204030204"/>
            </a:rPr>
            <a:t>Funders</a:t>
          </a:r>
          <a:r>
            <a:rPr lang="en-US">
              <a:solidFill>
                <a:srgbClr val="3F3F41"/>
              </a:solidFill>
            </a:rPr>
            <a:t> can identify the true costs of digital and data infrastructure to help determine sustainable funding streams.</a:t>
          </a:r>
        </a:p>
      </dgm:t>
    </dgm:pt>
    <dgm:pt modelId="{4DCA9BDC-0AE9-4368-B2E5-5052D78B67EC}" type="parTrans" cxnId="{FD631515-48D1-4343-8778-A2039D8EECCE}">
      <dgm:prSet/>
      <dgm:spPr/>
      <dgm:t>
        <a:bodyPr/>
        <a:lstStyle/>
        <a:p>
          <a:endParaRPr lang="en-US"/>
        </a:p>
      </dgm:t>
    </dgm:pt>
    <dgm:pt modelId="{82B3590A-3D16-44C8-A2F5-F1E9FA29FA22}" type="sibTrans" cxnId="{FD631515-48D1-4343-8778-A2039D8EECCE}">
      <dgm:prSet/>
      <dgm:spPr/>
      <dgm:t>
        <a:bodyPr/>
        <a:lstStyle/>
        <a:p>
          <a:endParaRPr lang="en-US"/>
        </a:p>
      </dgm:t>
    </dgm:pt>
    <dgm:pt modelId="{808C37B1-048B-42C5-B066-E3C4F7E85181}" type="pres">
      <dgm:prSet presAssocID="{C9378920-1AD0-41C6-8AED-27DE66433AB0}" presName="linear" presStyleCnt="0">
        <dgm:presLayoutVars>
          <dgm:dir/>
          <dgm:animLvl val="lvl"/>
          <dgm:resizeHandles val="exact"/>
        </dgm:presLayoutVars>
      </dgm:prSet>
      <dgm:spPr/>
    </dgm:pt>
    <dgm:pt modelId="{8DCA822A-DECE-40F6-BD51-4D7332BABB25}" type="pres">
      <dgm:prSet presAssocID="{58936D55-88F5-4907-9E6B-E1C84599DE41}" presName="parentLin" presStyleCnt="0"/>
      <dgm:spPr/>
    </dgm:pt>
    <dgm:pt modelId="{B60D4BDA-C47D-458A-9330-8CB581959EB8}" type="pres">
      <dgm:prSet presAssocID="{58936D55-88F5-4907-9E6B-E1C84599DE41}" presName="parentLeftMargin" presStyleLbl="node1" presStyleIdx="0" presStyleCnt="2"/>
      <dgm:spPr/>
    </dgm:pt>
    <dgm:pt modelId="{1FD19CB7-3A01-4FB0-A467-7AC50A8AF58E}" type="pres">
      <dgm:prSet presAssocID="{58936D55-88F5-4907-9E6B-E1C84599DE41}" presName="parentText" presStyleLbl="node1" presStyleIdx="0" presStyleCnt="2">
        <dgm:presLayoutVars>
          <dgm:chMax val="0"/>
          <dgm:bulletEnabled val="1"/>
        </dgm:presLayoutVars>
      </dgm:prSet>
      <dgm:spPr/>
    </dgm:pt>
    <dgm:pt modelId="{39578F1C-D66E-4209-9750-4F682C98BECF}" type="pres">
      <dgm:prSet presAssocID="{58936D55-88F5-4907-9E6B-E1C84599DE41}" presName="negativeSpace" presStyleCnt="0"/>
      <dgm:spPr/>
    </dgm:pt>
    <dgm:pt modelId="{76FD871A-41B3-41BE-8AA6-D6AF058317B9}" type="pres">
      <dgm:prSet presAssocID="{58936D55-88F5-4907-9E6B-E1C84599DE41}" presName="childText" presStyleLbl="conFgAcc1" presStyleIdx="0" presStyleCnt="2">
        <dgm:presLayoutVars>
          <dgm:bulletEnabled val="1"/>
        </dgm:presLayoutVars>
      </dgm:prSet>
      <dgm:spPr/>
    </dgm:pt>
    <dgm:pt modelId="{9CB76B7D-CD59-4275-9F8A-53AFFCF312E8}" type="pres">
      <dgm:prSet presAssocID="{CF610D1E-C290-4F58-B327-090A4887C28A}" presName="spaceBetweenRectangles" presStyleCnt="0"/>
      <dgm:spPr/>
    </dgm:pt>
    <dgm:pt modelId="{E0918FF0-14F5-4ABA-8298-867F09D524F4}" type="pres">
      <dgm:prSet presAssocID="{D8F33355-75C8-444D-AE20-CD1F1F2CC81A}" presName="parentLin" presStyleCnt="0"/>
      <dgm:spPr/>
    </dgm:pt>
    <dgm:pt modelId="{50A2E6A9-71F0-4E4D-9B0A-37DDFC6F7018}" type="pres">
      <dgm:prSet presAssocID="{D8F33355-75C8-444D-AE20-CD1F1F2CC81A}" presName="parentLeftMargin" presStyleLbl="node1" presStyleIdx="0" presStyleCnt="2"/>
      <dgm:spPr/>
    </dgm:pt>
    <dgm:pt modelId="{6A862CA4-FBF9-4FC3-AE1A-94D684275278}" type="pres">
      <dgm:prSet presAssocID="{D8F33355-75C8-444D-AE20-CD1F1F2CC81A}" presName="parentText" presStyleLbl="node1" presStyleIdx="1" presStyleCnt="2">
        <dgm:presLayoutVars>
          <dgm:chMax val="0"/>
          <dgm:bulletEnabled val="1"/>
        </dgm:presLayoutVars>
      </dgm:prSet>
      <dgm:spPr/>
    </dgm:pt>
    <dgm:pt modelId="{272CC107-A7D7-4D71-B564-9F86C968BC63}" type="pres">
      <dgm:prSet presAssocID="{D8F33355-75C8-444D-AE20-CD1F1F2CC81A}" presName="negativeSpace" presStyleCnt="0"/>
      <dgm:spPr/>
    </dgm:pt>
    <dgm:pt modelId="{4752D8B8-E0C5-48F6-97D6-82006F64EE7A}" type="pres">
      <dgm:prSet presAssocID="{D8F33355-75C8-444D-AE20-CD1F1F2CC81A}" presName="childText" presStyleLbl="conFgAcc1" presStyleIdx="1" presStyleCnt="2" custLinFactNeighborX="-1876" custLinFactNeighborY="4609">
        <dgm:presLayoutVars>
          <dgm:bulletEnabled val="1"/>
        </dgm:presLayoutVars>
      </dgm:prSet>
      <dgm:spPr/>
    </dgm:pt>
  </dgm:ptLst>
  <dgm:cxnLst>
    <dgm:cxn modelId="{FD631515-48D1-4343-8778-A2039D8EECCE}" srcId="{D8F33355-75C8-444D-AE20-CD1F1F2CC81A}" destId="{F9B544BC-1948-4CD4-B021-ADEB63F30373}" srcOrd="5" destOrd="0" parTransId="{4DCA9BDC-0AE9-4368-B2E5-5052D78B67EC}" sibTransId="{82B3590A-3D16-44C8-A2F5-F1E9FA29FA22}"/>
    <dgm:cxn modelId="{AECF304C-5522-41A6-AEDE-64562E9C5C3A}" type="presOf" srcId="{FCD771E1-391D-4420-9948-6FB4C6DD55CA}" destId="{76FD871A-41B3-41BE-8AA6-D6AF058317B9}" srcOrd="0" destOrd="2" presId="urn:microsoft.com/office/officeart/2005/8/layout/list1"/>
    <dgm:cxn modelId="{3CB05F50-DADB-4917-AC51-5870381AE998}" srcId="{58936D55-88F5-4907-9E6B-E1C84599DE41}" destId="{A6BA352B-7BFF-4A9A-8AC8-F7D0E310C003}" srcOrd="1" destOrd="0" parTransId="{638AA74F-C1A5-419F-A078-92054F0520B8}" sibTransId="{3EA75A86-EBD3-431D-B535-5CA17F6B9E90}"/>
    <dgm:cxn modelId="{35EF0B51-BB86-4162-8973-6E22A255112F}" type="presOf" srcId="{27E925C0-2EA0-453B-998A-980DBA566483}" destId="{4752D8B8-E0C5-48F6-97D6-82006F64EE7A}" srcOrd="0" destOrd="4" presId="urn:microsoft.com/office/officeart/2005/8/layout/list1"/>
    <dgm:cxn modelId="{FF328A5B-6CBC-4B4D-A33F-4BDF3FE55D94}" type="presOf" srcId="{47395BBF-54B6-47E8-89AC-26C1FEAE013E}" destId="{4752D8B8-E0C5-48F6-97D6-82006F64EE7A}" srcOrd="0" destOrd="0" presId="urn:microsoft.com/office/officeart/2005/8/layout/list1"/>
    <dgm:cxn modelId="{FFD6E15D-D340-4E86-9847-49DE2059EA4C}" srcId="{D8F33355-75C8-444D-AE20-CD1F1F2CC81A}" destId="{DB8FF8E9-C585-400E-A2F3-BAAFED712F29}" srcOrd="2" destOrd="0" parTransId="{A442909B-3199-45A5-9940-55A03EF9A59D}" sibTransId="{E6474746-3C9E-4CDE-B57C-3C9C5C42B9A9}"/>
    <dgm:cxn modelId="{2ABAB660-3046-45F2-937E-B3587A0D4C16}" type="presOf" srcId="{98ED5F92-B267-4BEA-AFAA-F2C6FF0249D4}" destId="{4752D8B8-E0C5-48F6-97D6-82006F64EE7A}" srcOrd="0" destOrd="1" presId="urn:microsoft.com/office/officeart/2005/8/layout/list1"/>
    <dgm:cxn modelId="{3B85CC73-61B8-4B69-B28B-AD51581DA0CB}" type="presOf" srcId="{F18DF70F-5925-4BF4-953A-DB845F695AA2}" destId="{4752D8B8-E0C5-48F6-97D6-82006F64EE7A}" srcOrd="0" destOrd="3" presId="urn:microsoft.com/office/officeart/2005/8/layout/list1"/>
    <dgm:cxn modelId="{966CC97E-511B-48F1-8A2A-24ED81503560}" srcId="{C9378920-1AD0-41C6-8AED-27DE66433AB0}" destId="{D8F33355-75C8-444D-AE20-CD1F1F2CC81A}" srcOrd="1" destOrd="0" parTransId="{598AA877-A3B9-4B85-8F1F-6F118AB9A77A}" sibTransId="{30C6AF56-975D-4BC5-864C-F31B00AA4A9C}"/>
    <dgm:cxn modelId="{388EF67E-24D5-470C-87F2-6344763E7D5E}" srcId="{58936D55-88F5-4907-9E6B-E1C84599DE41}" destId="{9C6AA242-4195-4398-A1C6-CC82EBCA41D0}" srcOrd="0" destOrd="0" parTransId="{85A379FF-8D01-49BC-A821-050448F15B49}" sibTransId="{8433B4B7-CF7F-44BA-8087-0246D22FB0B3}"/>
    <dgm:cxn modelId="{AC6D8F83-5824-4A31-86DA-C96CCCCBE3DA}" type="presOf" srcId="{DB8FF8E9-C585-400E-A2F3-BAAFED712F29}" destId="{4752D8B8-E0C5-48F6-97D6-82006F64EE7A}" srcOrd="0" destOrd="2" presId="urn:microsoft.com/office/officeart/2005/8/layout/list1"/>
    <dgm:cxn modelId="{9169C287-22B4-492A-9897-7162F3234123}" srcId="{D8F33355-75C8-444D-AE20-CD1F1F2CC81A}" destId="{47395BBF-54B6-47E8-89AC-26C1FEAE013E}" srcOrd="0" destOrd="0" parTransId="{A3196CEF-67FD-48E1-AFAC-5ED4764833D7}" sibTransId="{7D8413A6-4A7B-468A-B305-5AA086C7DD61}"/>
    <dgm:cxn modelId="{670A2B8E-5263-4F95-8059-E9D99556A14F}" type="presOf" srcId="{58936D55-88F5-4907-9E6B-E1C84599DE41}" destId="{1FD19CB7-3A01-4FB0-A467-7AC50A8AF58E}" srcOrd="1" destOrd="0" presId="urn:microsoft.com/office/officeart/2005/8/layout/list1"/>
    <dgm:cxn modelId="{E071C997-206D-49D4-BDCF-C81655748D2E}" type="presOf" srcId="{9C6AA242-4195-4398-A1C6-CC82EBCA41D0}" destId="{76FD871A-41B3-41BE-8AA6-D6AF058317B9}" srcOrd="0" destOrd="0" presId="urn:microsoft.com/office/officeart/2005/8/layout/list1"/>
    <dgm:cxn modelId="{4D9D3099-1147-45B2-8BA4-FEC71BD3C0F2}" srcId="{D8F33355-75C8-444D-AE20-CD1F1F2CC81A}" destId="{98ED5F92-B267-4BEA-AFAA-F2C6FF0249D4}" srcOrd="1" destOrd="0" parTransId="{EBC85CE7-83E5-431E-AAF5-35CBC524BDBA}" sibTransId="{E9C995A0-73AA-4FC9-BAB7-B70173F52921}"/>
    <dgm:cxn modelId="{67AEB69F-034C-4D1C-BAC7-EC3138220F54}" srcId="{C9378920-1AD0-41C6-8AED-27DE66433AB0}" destId="{58936D55-88F5-4907-9E6B-E1C84599DE41}" srcOrd="0" destOrd="0" parTransId="{C3D8D363-C3FE-4CC8-AD02-5CE2B90BA05D}" sibTransId="{CF610D1E-C290-4F58-B327-090A4887C28A}"/>
    <dgm:cxn modelId="{53EACFA9-A903-4C5F-9AFB-836EC0C8974F}" srcId="{D8F33355-75C8-444D-AE20-CD1F1F2CC81A}" destId="{27E925C0-2EA0-453B-998A-980DBA566483}" srcOrd="4" destOrd="0" parTransId="{7C05CABD-9B2B-462E-A199-D8648EB77AA4}" sibTransId="{23FE2DEA-C658-48AA-922E-CCBE58EC96EF}"/>
    <dgm:cxn modelId="{523FB5AC-2536-4F13-ABA5-C191FC12E306}" srcId="{D8F33355-75C8-444D-AE20-CD1F1F2CC81A}" destId="{F18DF70F-5925-4BF4-953A-DB845F695AA2}" srcOrd="3" destOrd="0" parTransId="{5B3EF2A1-3AC8-47C4-B426-20C98BF9DFC9}" sibTransId="{23BBCBFD-7E3C-41CA-855C-CA8BAB5DDFAB}"/>
    <dgm:cxn modelId="{E218A8BD-1309-4A44-A921-E5312A1FE94D}" type="presOf" srcId="{58936D55-88F5-4907-9E6B-E1C84599DE41}" destId="{B60D4BDA-C47D-458A-9330-8CB581959EB8}" srcOrd="0" destOrd="0" presId="urn:microsoft.com/office/officeart/2005/8/layout/list1"/>
    <dgm:cxn modelId="{F78843CA-3208-4C80-A634-E22DE5F141E1}" type="presOf" srcId="{A6BA352B-7BFF-4A9A-8AC8-F7D0E310C003}" destId="{76FD871A-41B3-41BE-8AA6-D6AF058317B9}" srcOrd="0" destOrd="1" presId="urn:microsoft.com/office/officeart/2005/8/layout/list1"/>
    <dgm:cxn modelId="{4E82F3CA-66A7-4560-B1EF-B5E74AFB7B53}" srcId="{58936D55-88F5-4907-9E6B-E1C84599DE41}" destId="{FCD771E1-391D-4420-9948-6FB4C6DD55CA}" srcOrd="2" destOrd="0" parTransId="{509E6CE3-535E-44E2-9EB6-20E4AAECBC47}" sibTransId="{DD220CE8-624C-4C0B-B004-2554A0F865F7}"/>
    <dgm:cxn modelId="{519156CC-83FE-4308-861D-287A11805FA9}" type="presOf" srcId="{D8F33355-75C8-444D-AE20-CD1F1F2CC81A}" destId="{6A862CA4-FBF9-4FC3-AE1A-94D684275278}" srcOrd="1" destOrd="0" presId="urn:microsoft.com/office/officeart/2005/8/layout/list1"/>
    <dgm:cxn modelId="{20D06ECC-8D14-4170-B866-0D8DDADA7138}" type="presOf" srcId="{F9B544BC-1948-4CD4-B021-ADEB63F30373}" destId="{4752D8B8-E0C5-48F6-97D6-82006F64EE7A}" srcOrd="0" destOrd="5" presId="urn:microsoft.com/office/officeart/2005/8/layout/list1"/>
    <dgm:cxn modelId="{C04D6BDE-11E4-4FAA-AB6C-DC771F014699}" type="presOf" srcId="{D8F33355-75C8-444D-AE20-CD1F1F2CC81A}" destId="{50A2E6A9-71F0-4E4D-9B0A-37DDFC6F7018}" srcOrd="0" destOrd="0" presId="urn:microsoft.com/office/officeart/2005/8/layout/list1"/>
    <dgm:cxn modelId="{52E65CE9-5275-40A6-99A4-0EC123CCAC23}" type="presOf" srcId="{C9378920-1AD0-41C6-8AED-27DE66433AB0}" destId="{808C37B1-048B-42C5-B066-E3C4F7E85181}" srcOrd="0" destOrd="0" presId="urn:microsoft.com/office/officeart/2005/8/layout/list1"/>
    <dgm:cxn modelId="{ED081563-898C-45D4-9999-A41E8ECF7F94}" type="presParOf" srcId="{808C37B1-048B-42C5-B066-E3C4F7E85181}" destId="{8DCA822A-DECE-40F6-BD51-4D7332BABB25}" srcOrd="0" destOrd="0" presId="urn:microsoft.com/office/officeart/2005/8/layout/list1"/>
    <dgm:cxn modelId="{3A2013FF-50DA-4F72-985B-A1A7DE606D5A}" type="presParOf" srcId="{8DCA822A-DECE-40F6-BD51-4D7332BABB25}" destId="{B60D4BDA-C47D-458A-9330-8CB581959EB8}" srcOrd="0" destOrd="0" presId="urn:microsoft.com/office/officeart/2005/8/layout/list1"/>
    <dgm:cxn modelId="{CAF4E792-D0ED-4764-9B1D-220F488F332F}" type="presParOf" srcId="{8DCA822A-DECE-40F6-BD51-4D7332BABB25}" destId="{1FD19CB7-3A01-4FB0-A467-7AC50A8AF58E}" srcOrd="1" destOrd="0" presId="urn:microsoft.com/office/officeart/2005/8/layout/list1"/>
    <dgm:cxn modelId="{B74BB507-2B05-47A7-94B0-8F9C3EA8E28E}" type="presParOf" srcId="{808C37B1-048B-42C5-B066-E3C4F7E85181}" destId="{39578F1C-D66E-4209-9750-4F682C98BECF}" srcOrd="1" destOrd="0" presId="urn:microsoft.com/office/officeart/2005/8/layout/list1"/>
    <dgm:cxn modelId="{C992D934-6242-4B00-8E1A-A09BE1304A18}" type="presParOf" srcId="{808C37B1-048B-42C5-B066-E3C4F7E85181}" destId="{76FD871A-41B3-41BE-8AA6-D6AF058317B9}" srcOrd="2" destOrd="0" presId="urn:microsoft.com/office/officeart/2005/8/layout/list1"/>
    <dgm:cxn modelId="{C26746BB-ACB9-4F5F-838D-1006FA8E16E7}" type="presParOf" srcId="{808C37B1-048B-42C5-B066-E3C4F7E85181}" destId="{9CB76B7D-CD59-4275-9F8A-53AFFCF312E8}" srcOrd="3" destOrd="0" presId="urn:microsoft.com/office/officeart/2005/8/layout/list1"/>
    <dgm:cxn modelId="{0ACB526F-AE35-42CA-B3A6-09454F61863F}" type="presParOf" srcId="{808C37B1-048B-42C5-B066-E3C4F7E85181}" destId="{E0918FF0-14F5-4ABA-8298-867F09D524F4}" srcOrd="4" destOrd="0" presId="urn:microsoft.com/office/officeart/2005/8/layout/list1"/>
    <dgm:cxn modelId="{00470F79-321A-4F99-9C36-352212E50EC6}" type="presParOf" srcId="{E0918FF0-14F5-4ABA-8298-867F09D524F4}" destId="{50A2E6A9-71F0-4E4D-9B0A-37DDFC6F7018}" srcOrd="0" destOrd="0" presId="urn:microsoft.com/office/officeart/2005/8/layout/list1"/>
    <dgm:cxn modelId="{0CD7FE67-35CA-4622-9535-EA37BC56B0E8}" type="presParOf" srcId="{E0918FF0-14F5-4ABA-8298-867F09D524F4}" destId="{6A862CA4-FBF9-4FC3-AE1A-94D684275278}" srcOrd="1" destOrd="0" presId="urn:microsoft.com/office/officeart/2005/8/layout/list1"/>
    <dgm:cxn modelId="{FDCF59AB-D1D7-42CE-BBD9-36DDB96AFE5D}" type="presParOf" srcId="{808C37B1-048B-42C5-B066-E3C4F7E85181}" destId="{272CC107-A7D7-4D71-B564-9F86C968BC63}" srcOrd="5" destOrd="0" presId="urn:microsoft.com/office/officeart/2005/8/layout/list1"/>
    <dgm:cxn modelId="{48E938C7-6035-481F-83B8-850511B3B8D4}" type="presParOf" srcId="{808C37B1-048B-42C5-B066-E3C4F7E85181}" destId="{4752D8B8-E0C5-48F6-97D6-82006F64EE7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86528-2CA6-4406-95A9-2FB3E71F40EF}">
      <dsp:nvSpPr>
        <dsp:cNvPr id="0" name=""/>
        <dsp:cNvSpPr/>
      </dsp:nvSpPr>
      <dsp:spPr>
        <a:xfrm>
          <a:off x="0" y="3535910"/>
          <a:ext cx="1401365" cy="5800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665" tIns="142240" rIns="99665" bIns="142240" numCol="1" spcCol="1270" anchor="ctr" anchorCtr="0">
          <a:noAutofit/>
        </a:bodyPr>
        <a:lstStyle/>
        <a:p>
          <a:pPr marL="0" lvl="0" indent="0" algn="ctr" defTabSz="889000">
            <a:lnSpc>
              <a:spcPct val="90000"/>
            </a:lnSpc>
            <a:spcBef>
              <a:spcPct val="0"/>
            </a:spcBef>
            <a:spcAft>
              <a:spcPct val="35000"/>
            </a:spcAft>
            <a:buNone/>
          </a:pPr>
          <a:r>
            <a:rPr lang="en-US" sz="2000" kern="1200"/>
            <a:t>Step 5</a:t>
          </a:r>
        </a:p>
      </dsp:txBody>
      <dsp:txXfrm>
        <a:off x="0" y="3535910"/>
        <a:ext cx="1401365" cy="580095"/>
      </dsp:txXfrm>
    </dsp:sp>
    <dsp:sp modelId="{FB983FA2-5EA7-46B5-A142-C84A5429D32A}">
      <dsp:nvSpPr>
        <dsp:cNvPr id="0" name=""/>
        <dsp:cNvSpPr/>
      </dsp:nvSpPr>
      <dsp:spPr>
        <a:xfrm>
          <a:off x="1401365" y="3537879"/>
          <a:ext cx="4204096" cy="5800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279" tIns="203200" rIns="85279" bIns="203200" numCol="1" spcCol="1270" anchor="ctr" anchorCtr="0">
          <a:noAutofit/>
        </a:bodyPr>
        <a:lstStyle/>
        <a:p>
          <a:pPr marL="0" lvl="0" indent="0" algn="l" defTabSz="711200">
            <a:lnSpc>
              <a:spcPct val="90000"/>
            </a:lnSpc>
            <a:spcBef>
              <a:spcPct val="0"/>
            </a:spcBef>
            <a:spcAft>
              <a:spcPct val="35000"/>
            </a:spcAft>
            <a:buNone/>
          </a:pPr>
          <a:r>
            <a:rPr lang="en-US" sz="1600" kern="1200"/>
            <a:t>Sharing country learnings with digital health stakeholders.</a:t>
          </a:r>
        </a:p>
      </dsp:txBody>
      <dsp:txXfrm>
        <a:off x="1401365" y="3537879"/>
        <a:ext cx="4204096" cy="580095"/>
      </dsp:txXfrm>
    </dsp:sp>
    <dsp:sp modelId="{9179AA7A-482D-40D1-905E-3D9952AA8CF0}">
      <dsp:nvSpPr>
        <dsp:cNvPr id="0" name=""/>
        <dsp:cNvSpPr/>
      </dsp:nvSpPr>
      <dsp:spPr>
        <a:xfrm rot="10800000">
          <a:off x="0" y="2652425"/>
          <a:ext cx="1401365" cy="892187"/>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665" tIns="142240" rIns="99665" bIns="142240" numCol="1" spcCol="1270" anchor="ctr" anchorCtr="0">
          <a:noAutofit/>
        </a:bodyPr>
        <a:lstStyle/>
        <a:p>
          <a:pPr marL="0" lvl="0" indent="0" algn="ctr" defTabSz="889000">
            <a:lnSpc>
              <a:spcPct val="90000"/>
            </a:lnSpc>
            <a:spcBef>
              <a:spcPct val="0"/>
            </a:spcBef>
            <a:spcAft>
              <a:spcPct val="35000"/>
            </a:spcAft>
            <a:buNone/>
          </a:pPr>
          <a:r>
            <a:rPr lang="en-US" sz="2000" kern="1200"/>
            <a:t>Step 4</a:t>
          </a:r>
        </a:p>
      </dsp:txBody>
      <dsp:txXfrm rot="-10800000">
        <a:off x="0" y="2652425"/>
        <a:ext cx="1401365" cy="579921"/>
      </dsp:txXfrm>
    </dsp:sp>
    <dsp:sp modelId="{9F4D6D3B-46DA-4510-85C0-DF7A5CDA2C84}">
      <dsp:nvSpPr>
        <dsp:cNvPr id="0" name=""/>
        <dsp:cNvSpPr/>
      </dsp:nvSpPr>
      <dsp:spPr>
        <a:xfrm>
          <a:off x="1401365" y="2652425"/>
          <a:ext cx="4204096" cy="5799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279" tIns="203200" rIns="85279" bIns="203200" numCol="1" spcCol="1270" anchor="ctr" anchorCtr="0">
          <a:noAutofit/>
        </a:bodyPr>
        <a:lstStyle/>
        <a:p>
          <a:pPr marL="0" lvl="0" indent="0" algn="l" defTabSz="711200">
            <a:lnSpc>
              <a:spcPct val="90000"/>
            </a:lnSpc>
            <a:spcBef>
              <a:spcPct val="0"/>
            </a:spcBef>
            <a:spcAft>
              <a:spcPct val="35000"/>
            </a:spcAft>
            <a:buNone/>
          </a:pPr>
          <a:r>
            <a:rPr lang="en-US" sz="1600" kern="1200"/>
            <a:t>Developed digital transformation model.</a:t>
          </a:r>
        </a:p>
      </dsp:txBody>
      <dsp:txXfrm>
        <a:off x="1401365" y="2652425"/>
        <a:ext cx="4204096" cy="579921"/>
      </dsp:txXfrm>
    </dsp:sp>
    <dsp:sp modelId="{49FDA43A-4FFC-4AED-8779-D1598BC8A047}">
      <dsp:nvSpPr>
        <dsp:cNvPr id="0" name=""/>
        <dsp:cNvSpPr/>
      </dsp:nvSpPr>
      <dsp:spPr>
        <a:xfrm rot="10800000">
          <a:off x="0" y="1768939"/>
          <a:ext cx="1401365" cy="892187"/>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665" tIns="142240" rIns="99665" bIns="142240" numCol="1" spcCol="1270" anchor="ctr" anchorCtr="0">
          <a:noAutofit/>
        </a:bodyPr>
        <a:lstStyle/>
        <a:p>
          <a:pPr marL="0" lvl="0" indent="0" algn="ctr" defTabSz="889000">
            <a:lnSpc>
              <a:spcPct val="90000"/>
            </a:lnSpc>
            <a:spcBef>
              <a:spcPct val="0"/>
            </a:spcBef>
            <a:spcAft>
              <a:spcPct val="35000"/>
            </a:spcAft>
            <a:buNone/>
          </a:pPr>
          <a:r>
            <a:rPr lang="en-US" sz="2000" kern="1200"/>
            <a:t>Step 3</a:t>
          </a:r>
        </a:p>
      </dsp:txBody>
      <dsp:txXfrm rot="-10800000">
        <a:off x="0" y="1768939"/>
        <a:ext cx="1401365" cy="579921"/>
      </dsp:txXfrm>
    </dsp:sp>
    <dsp:sp modelId="{8234BA5B-8B56-44FF-A27F-553BE14FEF08}">
      <dsp:nvSpPr>
        <dsp:cNvPr id="0" name=""/>
        <dsp:cNvSpPr/>
      </dsp:nvSpPr>
      <dsp:spPr>
        <a:xfrm>
          <a:off x="1401365" y="1768939"/>
          <a:ext cx="4204096" cy="5799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279" tIns="203200" rIns="85279" bIns="203200" numCol="1" spcCol="1270" anchor="ctr" anchorCtr="0">
          <a:noAutofit/>
        </a:bodyPr>
        <a:lstStyle/>
        <a:p>
          <a:pPr marL="0" lvl="0" indent="0" algn="l" defTabSz="711200">
            <a:lnSpc>
              <a:spcPct val="90000"/>
            </a:lnSpc>
            <a:spcBef>
              <a:spcPct val="0"/>
            </a:spcBef>
            <a:spcAft>
              <a:spcPct val="35000"/>
            </a:spcAft>
            <a:buNone/>
          </a:pPr>
          <a:r>
            <a:rPr lang="en-US" sz="1600" kern="1200"/>
            <a:t>Held synthesis workshop to validate findings.</a:t>
          </a:r>
        </a:p>
      </dsp:txBody>
      <dsp:txXfrm>
        <a:off x="1401365" y="1768939"/>
        <a:ext cx="4204096" cy="579921"/>
      </dsp:txXfrm>
    </dsp:sp>
    <dsp:sp modelId="{2AC37BF8-BE15-4876-B5E3-F957EA00D54F}">
      <dsp:nvSpPr>
        <dsp:cNvPr id="0" name=""/>
        <dsp:cNvSpPr/>
      </dsp:nvSpPr>
      <dsp:spPr>
        <a:xfrm rot="10800000">
          <a:off x="0" y="885454"/>
          <a:ext cx="1401365" cy="892187"/>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665" tIns="142240" rIns="99665" bIns="142240" numCol="1" spcCol="1270" anchor="ctr" anchorCtr="0">
          <a:noAutofit/>
        </a:bodyPr>
        <a:lstStyle/>
        <a:p>
          <a:pPr marL="0" lvl="0" indent="0" algn="ctr" defTabSz="889000">
            <a:lnSpc>
              <a:spcPct val="90000"/>
            </a:lnSpc>
            <a:spcBef>
              <a:spcPct val="0"/>
            </a:spcBef>
            <a:spcAft>
              <a:spcPct val="35000"/>
            </a:spcAft>
            <a:buNone/>
          </a:pPr>
          <a:r>
            <a:rPr lang="en-US" sz="2000" kern="1200"/>
            <a:t>Step 2</a:t>
          </a:r>
        </a:p>
      </dsp:txBody>
      <dsp:txXfrm rot="-10800000">
        <a:off x="0" y="885454"/>
        <a:ext cx="1401365" cy="579921"/>
      </dsp:txXfrm>
    </dsp:sp>
    <dsp:sp modelId="{61C980E3-CE0C-4A72-BDD6-219061653E22}">
      <dsp:nvSpPr>
        <dsp:cNvPr id="0" name=""/>
        <dsp:cNvSpPr/>
      </dsp:nvSpPr>
      <dsp:spPr>
        <a:xfrm>
          <a:off x="1401365" y="885454"/>
          <a:ext cx="4204096" cy="5799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279" tIns="203200" rIns="85279" bIns="203200" numCol="1" spcCol="1270" anchor="ctr" anchorCtr="0">
          <a:noAutofit/>
        </a:bodyPr>
        <a:lstStyle/>
        <a:p>
          <a:pPr marL="0" lvl="0" indent="0" algn="l" defTabSz="711200">
            <a:lnSpc>
              <a:spcPct val="90000"/>
            </a:lnSpc>
            <a:spcBef>
              <a:spcPct val="0"/>
            </a:spcBef>
            <a:spcAft>
              <a:spcPct val="35000"/>
            </a:spcAft>
            <a:buNone/>
          </a:pPr>
          <a:r>
            <a:rPr lang="en-US" sz="1600" kern="1200"/>
            <a:t>Carried out key informant interviews and cross-country conversations.</a:t>
          </a:r>
        </a:p>
      </dsp:txBody>
      <dsp:txXfrm>
        <a:off x="1401365" y="885454"/>
        <a:ext cx="4204096" cy="579921"/>
      </dsp:txXfrm>
    </dsp:sp>
    <dsp:sp modelId="{75796A33-C3C2-4FDB-8E88-4DC17B0191E1}">
      <dsp:nvSpPr>
        <dsp:cNvPr id="0" name=""/>
        <dsp:cNvSpPr/>
      </dsp:nvSpPr>
      <dsp:spPr>
        <a:xfrm rot="10800000">
          <a:off x="0" y="1968"/>
          <a:ext cx="1401365" cy="892187"/>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665" tIns="142240" rIns="99665" bIns="142240" numCol="1" spcCol="1270" anchor="ctr" anchorCtr="0">
          <a:noAutofit/>
        </a:bodyPr>
        <a:lstStyle/>
        <a:p>
          <a:pPr marL="0" lvl="0" indent="0" algn="ctr" defTabSz="889000">
            <a:lnSpc>
              <a:spcPct val="90000"/>
            </a:lnSpc>
            <a:spcBef>
              <a:spcPct val="0"/>
            </a:spcBef>
            <a:spcAft>
              <a:spcPct val="35000"/>
            </a:spcAft>
            <a:buNone/>
          </a:pPr>
          <a:r>
            <a:rPr lang="en-US" sz="2000" kern="1200"/>
            <a:t>Step 1</a:t>
          </a:r>
        </a:p>
      </dsp:txBody>
      <dsp:txXfrm rot="-10800000">
        <a:off x="0" y="1968"/>
        <a:ext cx="1401365" cy="579921"/>
      </dsp:txXfrm>
    </dsp:sp>
    <dsp:sp modelId="{DACC30C2-5B78-44E9-9A25-E37CE33107E0}">
      <dsp:nvSpPr>
        <dsp:cNvPr id="0" name=""/>
        <dsp:cNvSpPr/>
      </dsp:nvSpPr>
      <dsp:spPr>
        <a:xfrm>
          <a:off x="1401365" y="1968"/>
          <a:ext cx="4204096" cy="5799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279" tIns="203200" rIns="85279" bIns="203200" numCol="1" spcCol="1270" anchor="ctr" anchorCtr="0">
          <a:noAutofit/>
        </a:bodyPr>
        <a:lstStyle/>
        <a:p>
          <a:pPr marL="0" lvl="0" indent="0" algn="l" defTabSz="711200" rtl="0">
            <a:lnSpc>
              <a:spcPct val="90000"/>
            </a:lnSpc>
            <a:spcBef>
              <a:spcPct val="0"/>
            </a:spcBef>
            <a:spcAft>
              <a:spcPct val="35000"/>
            </a:spcAft>
            <a:buNone/>
          </a:pPr>
          <a:r>
            <a:rPr lang="en-US" sz="1600" kern="1200"/>
            <a:t>Conducted desk reviews and developed a </a:t>
          </a:r>
          <a:r>
            <a:rPr lang="en-US" sz="1600" kern="1200">
              <a:latin typeface="Calibri Light" panose="020F0302020204030204"/>
            </a:rPr>
            <a:t>research framework &amp; methodology</a:t>
          </a:r>
          <a:r>
            <a:rPr lang="en-US" sz="1600" kern="1200"/>
            <a:t>.</a:t>
          </a:r>
        </a:p>
      </dsp:txBody>
      <dsp:txXfrm>
        <a:off x="1401365" y="1968"/>
        <a:ext cx="4204096" cy="579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F719A-3AC1-410C-A212-88F3D60B97F0}">
      <dsp:nvSpPr>
        <dsp:cNvPr id="0" name=""/>
        <dsp:cNvSpPr/>
      </dsp:nvSpPr>
      <dsp:spPr>
        <a:xfrm>
          <a:off x="0" y="547369"/>
          <a:ext cx="106680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72 documents reviewed.</a:t>
          </a:r>
        </a:p>
      </dsp:txBody>
      <dsp:txXfrm>
        <a:off x="26930" y="574299"/>
        <a:ext cx="10614140" cy="497795"/>
      </dsp:txXfrm>
    </dsp:sp>
    <dsp:sp modelId="{5BA1DA41-EA7F-4DA8-B0C1-F9A160F00944}">
      <dsp:nvSpPr>
        <dsp:cNvPr id="0" name=""/>
        <dsp:cNvSpPr/>
      </dsp:nvSpPr>
      <dsp:spPr>
        <a:xfrm>
          <a:off x="0" y="1165264"/>
          <a:ext cx="106680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33 key informant interviews.</a:t>
          </a:r>
        </a:p>
      </dsp:txBody>
      <dsp:txXfrm>
        <a:off x="26930" y="1192194"/>
        <a:ext cx="10614140" cy="497795"/>
      </dsp:txXfrm>
    </dsp:sp>
    <dsp:sp modelId="{49AB7E5C-43EE-47AD-8D9C-A3A571B818E8}">
      <dsp:nvSpPr>
        <dsp:cNvPr id="0" name=""/>
        <dsp:cNvSpPr/>
      </dsp:nvSpPr>
      <dsp:spPr>
        <a:xfrm>
          <a:off x="0" y="1783159"/>
          <a:ext cx="106680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4 in-country conversations, 21 countries engaged across Africa, South America and Asia</a:t>
          </a:r>
        </a:p>
      </dsp:txBody>
      <dsp:txXfrm>
        <a:off x="26930" y="1810089"/>
        <a:ext cx="10614140" cy="497795"/>
      </dsp:txXfrm>
    </dsp:sp>
    <dsp:sp modelId="{3732D4FD-94AE-414B-A461-581044F80966}">
      <dsp:nvSpPr>
        <dsp:cNvPr id="0" name=""/>
        <dsp:cNvSpPr/>
      </dsp:nvSpPr>
      <dsp:spPr>
        <a:xfrm>
          <a:off x="0" y="2401055"/>
          <a:ext cx="106680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1 synthesis workshop.</a:t>
          </a:r>
        </a:p>
      </dsp:txBody>
      <dsp:txXfrm>
        <a:off x="26930" y="2427985"/>
        <a:ext cx="10614140" cy="497795"/>
      </dsp:txXfrm>
    </dsp:sp>
    <dsp:sp modelId="{B2466C60-AF00-4C28-A633-5F5B5DDCFE97}">
      <dsp:nvSpPr>
        <dsp:cNvPr id="0" name=""/>
        <dsp:cNvSpPr/>
      </dsp:nvSpPr>
      <dsp:spPr>
        <a:xfrm>
          <a:off x="0" y="3018950"/>
          <a:ext cx="106680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1 digital transformation model, 10 critical elements,  2 new elements </a:t>
          </a:r>
        </a:p>
      </dsp:txBody>
      <dsp:txXfrm>
        <a:off x="26930" y="3045880"/>
        <a:ext cx="10614140" cy="497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D871A-41B3-41BE-8AA6-D6AF058317B9}">
      <dsp:nvSpPr>
        <dsp:cNvPr id="0" name=""/>
        <dsp:cNvSpPr/>
      </dsp:nvSpPr>
      <dsp:spPr>
        <a:xfrm>
          <a:off x="0" y="363599"/>
          <a:ext cx="9648825"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856" tIns="333248" rIns="748856"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baseline="0">
              <a:latin typeface="Calibri Light" panose="020F0302020204030204"/>
            </a:rPr>
            <a:t>Country</a:t>
          </a:r>
          <a:r>
            <a:rPr lang="en-US" sz="1600" b="0" i="0" kern="1200" baseline="0"/>
            <a:t> governments can form technical working groups across sectors; and</a:t>
          </a:r>
          <a:endParaRPr lang="en-US" sz="1600" kern="1200"/>
        </a:p>
        <a:p>
          <a:pPr marL="171450" lvl="1" indent="-171450" algn="l" defTabSz="711200">
            <a:lnSpc>
              <a:spcPct val="90000"/>
            </a:lnSpc>
            <a:spcBef>
              <a:spcPct val="0"/>
            </a:spcBef>
            <a:spcAft>
              <a:spcPct val="15000"/>
            </a:spcAft>
            <a:buChar char="•"/>
          </a:pPr>
          <a:r>
            <a:rPr lang="en-US" sz="1600" b="0" i="0" kern="1200" baseline="0">
              <a:latin typeface="Calibri Light" panose="020F0302020204030204"/>
            </a:rPr>
            <a:t>Country</a:t>
          </a:r>
          <a:r>
            <a:rPr lang="en-US" sz="1600" b="0" i="0" kern="1200" baseline="0"/>
            <a:t> governments can cultivate digital health champions at all levels of the health system.</a:t>
          </a:r>
          <a:endParaRPr lang="en-US" sz="1600" kern="1200"/>
        </a:p>
      </dsp:txBody>
      <dsp:txXfrm>
        <a:off x="0" y="363599"/>
        <a:ext cx="9648825" cy="932400"/>
      </dsp:txXfrm>
    </dsp:sp>
    <dsp:sp modelId="{1FD19CB7-3A01-4FB0-A467-7AC50A8AF58E}">
      <dsp:nvSpPr>
        <dsp:cNvPr id="0" name=""/>
        <dsp:cNvSpPr/>
      </dsp:nvSpPr>
      <dsp:spPr>
        <a:xfrm>
          <a:off x="482441" y="127439"/>
          <a:ext cx="6754177"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292" tIns="0" rIns="255292" bIns="0" numCol="1" spcCol="1270" anchor="ctr" anchorCtr="0">
          <a:noAutofit/>
        </a:bodyPr>
        <a:lstStyle/>
        <a:p>
          <a:pPr marL="0" lvl="0" indent="0" algn="l" defTabSz="711200">
            <a:lnSpc>
              <a:spcPct val="90000"/>
            </a:lnSpc>
            <a:spcBef>
              <a:spcPct val="0"/>
            </a:spcBef>
            <a:spcAft>
              <a:spcPct val="35000"/>
            </a:spcAft>
            <a:buNone/>
          </a:pPr>
          <a:r>
            <a:rPr lang="en-US" sz="1600" b="1" kern="1200"/>
            <a:t>To e</a:t>
          </a:r>
          <a:r>
            <a:rPr lang="en-US" sz="1600" b="1" i="0" kern="1200" baseline="0"/>
            <a:t>ngage stakeholders and improve leadership:</a:t>
          </a:r>
          <a:endParaRPr lang="en-US" sz="1600" kern="1200"/>
        </a:p>
      </dsp:txBody>
      <dsp:txXfrm>
        <a:off x="505498" y="150496"/>
        <a:ext cx="6708063" cy="426206"/>
      </dsp:txXfrm>
    </dsp:sp>
    <dsp:sp modelId="{4752D8B8-E0C5-48F6-97D6-82006F64EE7A}">
      <dsp:nvSpPr>
        <dsp:cNvPr id="0" name=""/>
        <dsp:cNvSpPr/>
      </dsp:nvSpPr>
      <dsp:spPr>
        <a:xfrm>
          <a:off x="0" y="1618559"/>
          <a:ext cx="9648825" cy="236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856" tIns="333248" rIns="748856"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baseline="0">
              <a:latin typeface="Calibri Light" panose="020F0302020204030204"/>
            </a:rPr>
            <a:t>Country</a:t>
          </a:r>
          <a:r>
            <a:rPr lang="en-US" sz="1600" b="0" i="0" kern="1200" baseline="0"/>
            <a:t> governments can advocate for building systems and tools that are responsive to infrastructure limitations and challenges;</a:t>
          </a:r>
          <a:endParaRPr lang="en-US" sz="1600" kern="1200"/>
        </a:p>
        <a:p>
          <a:pPr marL="171450" lvl="1" indent="-171450" algn="l" defTabSz="711200" rtl="0">
            <a:lnSpc>
              <a:spcPct val="90000"/>
            </a:lnSpc>
            <a:spcBef>
              <a:spcPct val="0"/>
            </a:spcBef>
            <a:spcAft>
              <a:spcPct val="15000"/>
            </a:spcAft>
            <a:buChar char="•"/>
          </a:pPr>
          <a:r>
            <a:rPr lang="en-US" sz="1600" b="0" i="0" kern="1200" baseline="0">
              <a:latin typeface="Calibri Light" panose="020F0302020204030204"/>
            </a:rPr>
            <a:t>Implementers </a:t>
          </a:r>
          <a:r>
            <a:rPr lang="en-US" sz="1600" b="0" i="0" kern="1200" baseline="0"/>
            <a:t>can apply user-centered design approaches when developing digital health systems;</a:t>
          </a:r>
          <a:r>
            <a:rPr lang="en-US" sz="1600" b="0" i="0" kern="1200" baseline="0">
              <a:latin typeface="Calibri Light" panose="020F0302020204030204"/>
            </a:rPr>
            <a:t> </a:t>
          </a:r>
          <a:endParaRPr lang="en-US" sz="1600" kern="1200"/>
        </a:p>
        <a:p>
          <a:pPr marL="171450" lvl="1" indent="-171450" algn="l" defTabSz="711200" rtl="0">
            <a:lnSpc>
              <a:spcPct val="90000"/>
            </a:lnSpc>
            <a:spcBef>
              <a:spcPct val="0"/>
            </a:spcBef>
            <a:spcAft>
              <a:spcPct val="15000"/>
            </a:spcAft>
            <a:buChar char="•"/>
          </a:pPr>
          <a:r>
            <a:rPr lang="en-US" sz="1600" b="0" i="0" kern="1200" baseline="0">
              <a:latin typeface="Calibri Light" panose="020F0302020204030204"/>
            </a:rPr>
            <a:t>Implementers </a:t>
          </a:r>
          <a:r>
            <a:rPr lang="en-US" sz="1600" b="0" i="0" kern="1200" baseline="0"/>
            <a:t>can build multiuse systems rather than designing separate systems for each use case; and</a:t>
          </a:r>
          <a:r>
            <a:rPr lang="en-US" sz="1600" b="0" i="0" kern="1200" baseline="0">
              <a:latin typeface="Calibri Light" panose="020F0302020204030204"/>
            </a:rPr>
            <a:t> </a:t>
          </a:r>
          <a:endParaRPr lang="en-US" sz="1600" kern="1200"/>
        </a:p>
        <a:p>
          <a:pPr marL="171450" lvl="1" indent="-171450" algn="l" defTabSz="711200">
            <a:lnSpc>
              <a:spcPct val="90000"/>
            </a:lnSpc>
            <a:spcBef>
              <a:spcPct val="0"/>
            </a:spcBef>
            <a:spcAft>
              <a:spcPct val="15000"/>
            </a:spcAft>
            <a:buChar char="•"/>
          </a:pPr>
          <a:r>
            <a:rPr lang="en-US" sz="1600" b="0" i="0" kern="1200" baseline="0">
              <a:latin typeface="Calibri Light" panose="020F0302020204030204"/>
            </a:rPr>
            <a:t>Funders</a:t>
          </a:r>
          <a:r>
            <a:rPr lang="en-US" sz="1600" b="0" i="0" kern="1200" baseline="0"/>
            <a:t> can invest in global goods, standards, and interoperable systems instead of standalone systems.</a:t>
          </a:r>
          <a:endParaRPr lang="en-US" sz="1600" kern="1200"/>
        </a:p>
      </dsp:txBody>
      <dsp:txXfrm>
        <a:off x="0" y="1618559"/>
        <a:ext cx="9648825" cy="2368800"/>
      </dsp:txXfrm>
    </dsp:sp>
    <dsp:sp modelId="{6A862CA4-FBF9-4FC3-AE1A-94D684275278}">
      <dsp:nvSpPr>
        <dsp:cNvPr id="0" name=""/>
        <dsp:cNvSpPr/>
      </dsp:nvSpPr>
      <dsp:spPr>
        <a:xfrm>
          <a:off x="482441" y="1382399"/>
          <a:ext cx="6754177"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292" tIns="0" rIns="255292" bIns="0" numCol="1" spcCol="1270" anchor="ctr" anchorCtr="0">
          <a:noAutofit/>
        </a:bodyPr>
        <a:lstStyle/>
        <a:p>
          <a:pPr marL="0" lvl="0" indent="0" algn="l" defTabSz="711200">
            <a:lnSpc>
              <a:spcPct val="90000"/>
            </a:lnSpc>
            <a:spcBef>
              <a:spcPct val="0"/>
            </a:spcBef>
            <a:spcAft>
              <a:spcPct val="35000"/>
            </a:spcAft>
            <a:buNone/>
          </a:pPr>
          <a:r>
            <a:rPr lang="en-US" sz="1600" b="1" i="0" kern="1200" baseline="0"/>
            <a:t>To improve design of health systems:</a:t>
          </a:r>
          <a:endParaRPr lang="en-US" sz="1600" kern="1200"/>
        </a:p>
      </dsp:txBody>
      <dsp:txXfrm>
        <a:off x="505498" y="1405456"/>
        <a:ext cx="6708063"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D871A-41B3-41BE-8AA6-D6AF058317B9}">
      <dsp:nvSpPr>
        <dsp:cNvPr id="0" name=""/>
        <dsp:cNvSpPr/>
      </dsp:nvSpPr>
      <dsp:spPr>
        <a:xfrm>
          <a:off x="0" y="221400"/>
          <a:ext cx="9648825" cy="2031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856" tIns="312420" rIns="748856" bIns="106680" numCol="1" spcCol="1270" anchor="t" anchorCtr="0">
          <a:noAutofit/>
        </a:bodyPr>
        <a:lstStyle/>
        <a:p>
          <a:pPr marL="114300" lvl="1" indent="-114300" algn="l" defTabSz="666750" rtl="0">
            <a:lnSpc>
              <a:spcPct val="90000"/>
            </a:lnSpc>
            <a:spcBef>
              <a:spcPct val="0"/>
            </a:spcBef>
            <a:spcAft>
              <a:spcPct val="15000"/>
            </a:spcAft>
            <a:buFont typeface="Arial" panose="020B0604020202020204" pitchFamily="34" charset="0"/>
            <a:buChar char="•"/>
          </a:pPr>
          <a:r>
            <a:rPr lang="en-US" sz="1500" kern="1200">
              <a:solidFill>
                <a:srgbClr val="3F3F41"/>
              </a:solidFill>
              <a:latin typeface="Calibri Light" panose="020F0302020204030204"/>
            </a:rPr>
            <a:t>Country </a:t>
          </a:r>
          <a:r>
            <a:rPr lang="en-US" sz="1500" kern="1200">
              <a:solidFill>
                <a:srgbClr val="3F3F41"/>
              </a:solidFill>
            </a:rPr>
            <a:t>governments and implementers can build the capacity of health workers at all levels through training, professional development, mentoring, and other proven practices;</a:t>
          </a:r>
          <a:r>
            <a:rPr lang="en-US" sz="1500" kern="1200">
              <a:latin typeface="Calibri Light" panose="020F0302020204030204"/>
            </a:rPr>
            <a:t> </a:t>
          </a:r>
          <a:endParaRPr lang="en-US" sz="1500" kern="1200"/>
        </a:p>
        <a:p>
          <a:pPr marL="114300" lvl="1" indent="-114300" algn="l" defTabSz="666750" rtl="0">
            <a:lnSpc>
              <a:spcPct val="90000"/>
            </a:lnSpc>
            <a:spcBef>
              <a:spcPct val="0"/>
            </a:spcBef>
            <a:spcAft>
              <a:spcPct val="15000"/>
            </a:spcAft>
            <a:buFont typeface="Arial" panose="020B0604020202020204" pitchFamily="34" charset="0"/>
            <a:buChar char="•"/>
          </a:pPr>
          <a:r>
            <a:rPr lang="en-US" sz="1500" kern="1200">
              <a:solidFill>
                <a:srgbClr val="3F3F41"/>
              </a:solidFill>
              <a:latin typeface="Calibri Light" panose="020F0302020204030204"/>
            </a:rPr>
            <a:t>Motivate </a:t>
          </a:r>
          <a:r>
            <a:rPr lang="en-US" sz="1500" kern="1200">
              <a:solidFill>
                <a:srgbClr val="3F3F41"/>
              </a:solidFill>
            </a:rPr>
            <a:t>and empower health workers to use and act on data, rather than just serving as data collectors;</a:t>
          </a:r>
          <a:r>
            <a:rPr lang="en-US" sz="1500" kern="1200">
              <a:solidFill>
                <a:srgbClr val="3F3F41"/>
              </a:solidFill>
              <a:latin typeface="Calibri Light" panose="020F0302020204030204"/>
            </a:rPr>
            <a:t> </a:t>
          </a:r>
          <a:endParaRPr lang="en-US" sz="1500" kern="1200">
            <a:solidFill>
              <a:srgbClr val="3F3F41"/>
            </a:solidFill>
          </a:endParaRP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solidFill>
                <a:srgbClr val="3F3F41"/>
              </a:solidFill>
              <a:latin typeface="Calibri Light" panose="020F0302020204030204"/>
            </a:rPr>
            <a:t>Identify</a:t>
          </a:r>
          <a:r>
            <a:rPr lang="en-US" sz="1500" kern="1200">
              <a:solidFill>
                <a:srgbClr val="3F3F41"/>
              </a:solidFill>
            </a:rPr>
            <a:t> and build the capacity of health actors at all tiers of the health system to model and cultivate a culture of data use; and</a:t>
          </a:r>
          <a:r>
            <a:rPr lang="en-US" sz="1500" kern="1200">
              <a:solidFill>
                <a:srgbClr val="3F3F41"/>
              </a:solidFill>
              <a:latin typeface="Calibri Light" panose="020F0302020204030204"/>
            </a:rPr>
            <a:t>,</a:t>
          </a:r>
          <a:endParaRPr lang="en-US" sz="1500" kern="1200">
            <a:solidFill>
              <a:srgbClr val="3F3F41"/>
            </a:solidFill>
          </a:endParaRP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solidFill>
                <a:srgbClr val="3F3F41"/>
              </a:solidFill>
              <a:latin typeface="Calibri Light" panose="020F0302020204030204"/>
            </a:rPr>
            <a:t>Funders</a:t>
          </a:r>
          <a:r>
            <a:rPr lang="en-US" sz="1500" kern="1200">
              <a:solidFill>
                <a:srgbClr val="3F3F41"/>
              </a:solidFill>
            </a:rPr>
            <a:t> can invest in these capacity-building efforts</a:t>
          </a:r>
          <a:endParaRPr lang="en-US" sz="1500" kern="1200"/>
        </a:p>
      </dsp:txBody>
      <dsp:txXfrm>
        <a:off x="0" y="221400"/>
        <a:ext cx="9648825" cy="2031750"/>
      </dsp:txXfrm>
    </dsp:sp>
    <dsp:sp modelId="{1FD19CB7-3A01-4FB0-A467-7AC50A8AF58E}">
      <dsp:nvSpPr>
        <dsp:cNvPr id="0" name=""/>
        <dsp:cNvSpPr/>
      </dsp:nvSpPr>
      <dsp:spPr>
        <a:xfrm>
          <a:off x="482441" y="0"/>
          <a:ext cx="6754177"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292" tIns="0" rIns="255292"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bg1"/>
              </a:solidFill>
            </a:rPr>
            <a:t>To build health workforce capacity for using digital tools and systems and the data they produce:</a:t>
          </a:r>
          <a:endParaRPr lang="en-US" sz="1600" kern="1200">
            <a:solidFill>
              <a:schemeClr val="bg1"/>
            </a:solidFill>
          </a:endParaRPr>
        </a:p>
      </dsp:txBody>
      <dsp:txXfrm>
        <a:off x="504057" y="21616"/>
        <a:ext cx="6710945" cy="399568"/>
      </dsp:txXfrm>
    </dsp:sp>
    <dsp:sp modelId="{4752D8B8-E0C5-48F6-97D6-82006F64EE7A}">
      <dsp:nvSpPr>
        <dsp:cNvPr id="0" name=""/>
        <dsp:cNvSpPr/>
      </dsp:nvSpPr>
      <dsp:spPr>
        <a:xfrm>
          <a:off x="0" y="2555550"/>
          <a:ext cx="9648825" cy="1559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856" tIns="312420" rIns="748856"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kern="1200">
              <a:solidFill>
                <a:srgbClr val="3F3F41"/>
              </a:solidFill>
              <a:latin typeface="Calibri Light" panose="020F0302020204030204"/>
            </a:rPr>
            <a:t>Country</a:t>
          </a:r>
          <a:r>
            <a:rPr lang="en-US" sz="1500" kern="1200">
              <a:solidFill>
                <a:srgbClr val="3F3F41"/>
              </a:solidFill>
            </a:rPr>
            <a:t> governments can establish governance bodies to establish, manage, and enforce digital health policies, guidelines, and standards;</a:t>
          </a:r>
          <a:endParaRPr lang="en-US" sz="1500" kern="1200"/>
        </a:p>
        <a:p>
          <a:pPr marL="114300" lvl="1" indent="-114300" algn="l" defTabSz="666750" rtl="0">
            <a:lnSpc>
              <a:spcPct val="90000"/>
            </a:lnSpc>
            <a:spcBef>
              <a:spcPct val="0"/>
            </a:spcBef>
            <a:spcAft>
              <a:spcPct val="15000"/>
            </a:spcAft>
            <a:buFont typeface="Arial" panose="020B0604020202020204" pitchFamily="34" charset="0"/>
            <a:buChar char="•"/>
          </a:pPr>
          <a:r>
            <a:rPr lang="en-US" sz="1500" kern="1200">
              <a:solidFill>
                <a:srgbClr val="3F3F41"/>
              </a:solidFill>
              <a:latin typeface="Calibri Light" panose="020F0302020204030204"/>
            </a:rPr>
            <a:t>Implementers </a:t>
          </a:r>
          <a:r>
            <a:rPr lang="en-US" sz="1500" kern="1200">
              <a:solidFill>
                <a:srgbClr val="3F3F41"/>
              </a:solidFill>
            </a:rPr>
            <a:t>can ensure that digital health activities are government driven and work within existing governance structures (such as technical working groups, steering committees, etc.); and</a:t>
          </a:r>
          <a:r>
            <a:rPr lang="en-US" sz="1500" kern="1200">
              <a:solidFill>
                <a:srgbClr val="3F3F41"/>
              </a:solidFill>
              <a:latin typeface="Calibri Light" panose="020F0302020204030204"/>
            </a:rPr>
            <a:t>, </a:t>
          </a:r>
          <a:endParaRPr lang="en-US" sz="1500" kern="1200">
            <a:solidFill>
              <a:srgbClr val="3F3F41"/>
            </a:solidFill>
          </a:endParaRP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solidFill>
                <a:srgbClr val="3F3F41"/>
              </a:solidFill>
              <a:latin typeface="Calibri Light" panose="020F0302020204030204"/>
            </a:rPr>
            <a:t>Funders</a:t>
          </a:r>
          <a:r>
            <a:rPr lang="en-US" sz="1500" kern="1200">
              <a:solidFill>
                <a:srgbClr val="3F3F41"/>
              </a:solidFill>
            </a:rPr>
            <a:t> can advocate for countries to establish necessary governance bodies.</a:t>
          </a:r>
        </a:p>
      </dsp:txBody>
      <dsp:txXfrm>
        <a:off x="0" y="2555550"/>
        <a:ext cx="9648825" cy="1559250"/>
      </dsp:txXfrm>
    </dsp:sp>
    <dsp:sp modelId="{6A862CA4-FBF9-4FC3-AE1A-94D684275278}">
      <dsp:nvSpPr>
        <dsp:cNvPr id="0" name=""/>
        <dsp:cNvSpPr/>
      </dsp:nvSpPr>
      <dsp:spPr>
        <a:xfrm>
          <a:off x="482441" y="2334150"/>
          <a:ext cx="6754177"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292" tIns="0" rIns="255292" bIns="0" numCol="1" spcCol="1270" anchor="ctr" anchorCtr="0">
          <a:noAutofit/>
        </a:bodyPr>
        <a:lstStyle/>
        <a:p>
          <a:pPr marL="0" lvl="0" indent="0" algn="l" defTabSz="666750">
            <a:lnSpc>
              <a:spcPct val="90000"/>
            </a:lnSpc>
            <a:spcBef>
              <a:spcPct val="0"/>
            </a:spcBef>
            <a:spcAft>
              <a:spcPct val="35000"/>
            </a:spcAft>
            <a:buNone/>
          </a:pPr>
          <a:r>
            <a:rPr lang="en-US" sz="1500" b="1" kern="1200">
              <a:solidFill>
                <a:schemeClr val="bg1"/>
              </a:solidFill>
            </a:rPr>
            <a:t>To strengthen governance structures:</a:t>
          </a:r>
          <a:endParaRPr lang="en-US" sz="1500" kern="1200">
            <a:solidFill>
              <a:schemeClr val="bg1"/>
            </a:solidFill>
          </a:endParaRPr>
        </a:p>
      </dsp:txBody>
      <dsp:txXfrm>
        <a:off x="504057" y="2355766"/>
        <a:ext cx="6710945"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D871A-41B3-41BE-8AA6-D6AF058317B9}">
      <dsp:nvSpPr>
        <dsp:cNvPr id="0" name=""/>
        <dsp:cNvSpPr/>
      </dsp:nvSpPr>
      <dsp:spPr>
        <a:xfrm>
          <a:off x="0" y="315899"/>
          <a:ext cx="9648825" cy="113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856" tIns="312420" rIns="748856"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kern="1200">
              <a:solidFill>
                <a:srgbClr val="3F3F41"/>
              </a:solidFill>
              <a:latin typeface="Calibri Light" panose="020F0302020204030204"/>
            </a:rPr>
            <a:t>Policymakers</a:t>
          </a:r>
          <a:r>
            <a:rPr lang="en-US" sz="1500" kern="1200">
              <a:solidFill>
                <a:srgbClr val="3F3F41"/>
              </a:solidFill>
            </a:rPr>
            <a:t> can use evidence to inform new and revised policies and guidance for digital health;</a:t>
          </a:r>
          <a:endParaRPr lang="en-US" sz="1500" kern="1200"/>
        </a:p>
        <a:p>
          <a:pPr marL="114300" lvl="1" indent="-114300" algn="l" defTabSz="666750" rtl="0">
            <a:lnSpc>
              <a:spcPct val="90000"/>
            </a:lnSpc>
            <a:spcBef>
              <a:spcPct val="0"/>
            </a:spcBef>
            <a:spcAft>
              <a:spcPct val="15000"/>
            </a:spcAft>
            <a:buFont typeface="Arial" panose="020B0604020202020204" pitchFamily="34" charset="0"/>
            <a:buChar char="•"/>
          </a:pPr>
          <a:r>
            <a:rPr lang="en-US" sz="1500" kern="1200">
              <a:solidFill>
                <a:srgbClr val="3F3F41"/>
              </a:solidFill>
              <a:latin typeface="Calibri Light" panose="020F0302020204030204"/>
            </a:rPr>
            <a:t>Funders</a:t>
          </a:r>
          <a:r>
            <a:rPr lang="en-US" sz="1500" kern="1200">
              <a:solidFill>
                <a:srgbClr val="3F3F41"/>
              </a:solidFill>
            </a:rPr>
            <a:t> can leverage data, assessments, and system evaluations to inform investment decisions;</a:t>
          </a:r>
          <a:r>
            <a:rPr lang="en-US" sz="1500" kern="1200">
              <a:solidFill>
                <a:srgbClr val="3F3F41"/>
              </a:solidFill>
              <a:latin typeface="Calibri Light" panose="020F0302020204030204"/>
            </a:rPr>
            <a:t> and,</a:t>
          </a:r>
          <a:endParaRPr lang="en-US" sz="1500" kern="1200">
            <a:solidFill>
              <a:srgbClr val="3F3F41"/>
            </a:solidFill>
          </a:endParaRP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solidFill>
                <a:srgbClr val="3F3F41"/>
              </a:solidFill>
              <a:latin typeface="Calibri Light" panose="020F0302020204030204"/>
            </a:rPr>
            <a:t>Funders</a:t>
          </a:r>
          <a:r>
            <a:rPr lang="en-US" sz="1500" kern="1200">
              <a:solidFill>
                <a:srgbClr val="3F3F41"/>
              </a:solidFill>
            </a:rPr>
            <a:t> can contribute to the existing evidence base.</a:t>
          </a:r>
        </a:p>
      </dsp:txBody>
      <dsp:txXfrm>
        <a:off x="0" y="315899"/>
        <a:ext cx="9648825" cy="1134000"/>
      </dsp:txXfrm>
    </dsp:sp>
    <dsp:sp modelId="{1FD19CB7-3A01-4FB0-A467-7AC50A8AF58E}">
      <dsp:nvSpPr>
        <dsp:cNvPr id="0" name=""/>
        <dsp:cNvSpPr/>
      </dsp:nvSpPr>
      <dsp:spPr>
        <a:xfrm>
          <a:off x="482441" y="94499"/>
          <a:ext cx="6754177"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292" tIns="0" rIns="255292"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bg1"/>
              </a:solidFill>
            </a:rPr>
            <a:t>To increase evidence-based planning:</a:t>
          </a:r>
          <a:endParaRPr lang="en-US" sz="1600" kern="1200">
            <a:solidFill>
              <a:schemeClr val="bg1"/>
            </a:solidFill>
          </a:endParaRPr>
        </a:p>
      </dsp:txBody>
      <dsp:txXfrm>
        <a:off x="504057" y="116115"/>
        <a:ext cx="6710945" cy="399568"/>
      </dsp:txXfrm>
    </dsp:sp>
    <dsp:sp modelId="{4752D8B8-E0C5-48F6-97D6-82006F64EE7A}">
      <dsp:nvSpPr>
        <dsp:cNvPr id="0" name=""/>
        <dsp:cNvSpPr/>
      </dsp:nvSpPr>
      <dsp:spPr>
        <a:xfrm>
          <a:off x="0" y="1762504"/>
          <a:ext cx="9648825" cy="226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856" tIns="312420" rIns="748856"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kern="1200">
              <a:solidFill>
                <a:srgbClr val="3F3F41"/>
              </a:solidFill>
              <a:latin typeface="Calibri Light" panose="020F0302020204030204"/>
            </a:rPr>
            <a:t>Country</a:t>
          </a:r>
          <a:r>
            <a:rPr lang="en-US" sz="1500" kern="1200">
              <a:solidFill>
                <a:srgbClr val="3F3F41"/>
              </a:solidFill>
            </a:rPr>
            <a:t> governments can develop investment roadmaps and long-term funding streams;</a:t>
          </a:r>
          <a:endParaRPr lang="en-US" sz="1500" kern="1200"/>
        </a:p>
        <a:p>
          <a:pPr marL="114300" lvl="1" indent="-114300" algn="l" defTabSz="666750">
            <a:lnSpc>
              <a:spcPct val="90000"/>
            </a:lnSpc>
            <a:spcBef>
              <a:spcPct val="0"/>
            </a:spcBef>
            <a:spcAft>
              <a:spcPct val="15000"/>
            </a:spcAft>
            <a:buFont typeface="Arial" panose="020B0604020202020204" pitchFamily="34" charset="0"/>
            <a:buChar char="•"/>
          </a:pPr>
          <a:r>
            <a:rPr lang="en-US" sz="1500" kern="1200">
              <a:solidFill>
                <a:srgbClr val="3F3F41"/>
              </a:solidFill>
              <a:latin typeface="Calibri Light" panose="020F0302020204030204"/>
            </a:rPr>
            <a:t>Policymakers</a:t>
          </a:r>
          <a:r>
            <a:rPr lang="en-US" sz="1500" kern="1200">
              <a:solidFill>
                <a:srgbClr val="3F3F41"/>
              </a:solidFill>
            </a:rPr>
            <a:t> can encourage country development of investment roadmaps;</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solidFill>
                <a:srgbClr val="3F3F41"/>
              </a:solidFill>
              <a:latin typeface="Calibri Light" panose="020F0302020204030204"/>
            </a:rPr>
            <a:t>Funders</a:t>
          </a:r>
          <a:r>
            <a:rPr lang="en-US" sz="1500" kern="1200">
              <a:solidFill>
                <a:srgbClr val="3F3F41"/>
              </a:solidFill>
            </a:rPr>
            <a:t> can ensure investments align with countries’ visions and strategies;</a:t>
          </a:r>
        </a:p>
        <a:p>
          <a:pPr marL="114300" lvl="1" indent="-114300" algn="l" defTabSz="666750" rtl="0">
            <a:lnSpc>
              <a:spcPct val="90000"/>
            </a:lnSpc>
            <a:spcBef>
              <a:spcPct val="0"/>
            </a:spcBef>
            <a:spcAft>
              <a:spcPct val="15000"/>
            </a:spcAft>
            <a:buFont typeface="Arial" panose="020B0604020202020204" pitchFamily="34" charset="0"/>
            <a:buChar char="•"/>
          </a:pPr>
          <a:r>
            <a:rPr lang="en-US" sz="1500" kern="1200">
              <a:solidFill>
                <a:srgbClr val="3F3F41"/>
              </a:solidFill>
              <a:latin typeface="Calibri Light" panose="020F0302020204030204"/>
            </a:rPr>
            <a:t>Funders </a:t>
          </a:r>
          <a:r>
            <a:rPr lang="en-US" sz="1500" kern="1200">
              <a:solidFill>
                <a:srgbClr val="3F3F41"/>
              </a:solidFill>
            </a:rPr>
            <a:t>can work with other funders to harmonize with country priorities and reduce the burden on countries;</a:t>
          </a:r>
          <a:r>
            <a:rPr lang="en-US" sz="1500" kern="1200">
              <a:solidFill>
                <a:srgbClr val="3F3F41"/>
              </a:solidFill>
              <a:latin typeface="Calibri Light" panose="020F0302020204030204"/>
            </a:rPr>
            <a:t> </a:t>
          </a:r>
          <a:endParaRPr lang="en-US" sz="1500" kern="1200">
            <a:solidFill>
              <a:srgbClr val="3F3F41"/>
            </a:solidFill>
          </a:endParaRPr>
        </a:p>
        <a:p>
          <a:pPr marL="114300" lvl="1" indent="-114300" algn="l" defTabSz="666750" rtl="0">
            <a:lnSpc>
              <a:spcPct val="90000"/>
            </a:lnSpc>
            <a:spcBef>
              <a:spcPct val="0"/>
            </a:spcBef>
            <a:spcAft>
              <a:spcPct val="15000"/>
            </a:spcAft>
            <a:buFont typeface="Arial" panose="020B0604020202020204" pitchFamily="34" charset="0"/>
            <a:buChar char="•"/>
          </a:pPr>
          <a:r>
            <a:rPr lang="en-US" sz="1500" kern="1200">
              <a:solidFill>
                <a:srgbClr val="3F3F41"/>
              </a:solidFill>
              <a:latin typeface="Calibri Light" panose="020F0302020204030204"/>
            </a:rPr>
            <a:t>Funders </a:t>
          </a:r>
          <a:r>
            <a:rPr lang="en-US" sz="1500" kern="1200">
              <a:solidFill>
                <a:srgbClr val="3F3F41"/>
              </a:solidFill>
            </a:rPr>
            <a:t>can invest in foundational country-led activities; and</a:t>
          </a:r>
          <a:r>
            <a:rPr lang="en-US" sz="1500" kern="1200">
              <a:solidFill>
                <a:srgbClr val="3F3F41"/>
              </a:solidFill>
              <a:latin typeface="Calibri Light" panose="020F0302020204030204"/>
            </a:rPr>
            <a:t>, </a:t>
          </a:r>
          <a:endParaRPr lang="en-US" sz="1500" kern="1200">
            <a:solidFill>
              <a:srgbClr val="3F3F41"/>
            </a:solidFill>
          </a:endParaRP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solidFill>
                <a:srgbClr val="3F3F41"/>
              </a:solidFill>
              <a:latin typeface="Calibri Light" panose="020F0302020204030204"/>
            </a:rPr>
            <a:t>Funders</a:t>
          </a:r>
          <a:r>
            <a:rPr lang="en-US" sz="1500" kern="1200">
              <a:solidFill>
                <a:srgbClr val="3F3F41"/>
              </a:solidFill>
            </a:rPr>
            <a:t> can identify the true costs of digital and data infrastructure to help determine sustainable funding streams.</a:t>
          </a:r>
        </a:p>
      </dsp:txBody>
      <dsp:txXfrm>
        <a:off x="0" y="1762504"/>
        <a:ext cx="9648825" cy="2268000"/>
      </dsp:txXfrm>
    </dsp:sp>
    <dsp:sp modelId="{6A862CA4-FBF9-4FC3-AE1A-94D684275278}">
      <dsp:nvSpPr>
        <dsp:cNvPr id="0" name=""/>
        <dsp:cNvSpPr/>
      </dsp:nvSpPr>
      <dsp:spPr>
        <a:xfrm>
          <a:off x="482441" y="1530900"/>
          <a:ext cx="6754177"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292" tIns="0" rIns="255292" bIns="0" numCol="1" spcCol="1270" anchor="ctr" anchorCtr="0">
          <a:noAutofit/>
        </a:bodyPr>
        <a:lstStyle/>
        <a:p>
          <a:pPr marL="0" lvl="0" indent="0" algn="l" defTabSz="666750">
            <a:lnSpc>
              <a:spcPct val="90000"/>
            </a:lnSpc>
            <a:spcBef>
              <a:spcPct val="0"/>
            </a:spcBef>
            <a:spcAft>
              <a:spcPct val="35000"/>
            </a:spcAft>
            <a:buNone/>
          </a:pPr>
          <a:r>
            <a:rPr lang="en-US" sz="1500" b="1" kern="1200">
              <a:solidFill>
                <a:schemeClr val="bg1"/>
              </a:solidFill>
            </a:rPr>
            <a:t>To align and sustain funding efforts:</a:t>
          </a:r>
          <a:endParaRPr lang="en-US" sz="1500" kern="1200">
            <a:solidFill>
              <a:schemeClr val="bg1"/>
            </a:solidFill>
          </a:endParaRPr>
        </a:p>
      </dsp:txBody>
      <dsp:txXfrm>
        <a:off x="504057" y="1552516"/>
        <a:ext cx="6710945" cy="39956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051D7-38B5-DF41-9043-1BD1D82D7C0E}" type="datetimeFigureOut">
              <a:rPr lang="en-US" smtClean="0"/>
              <a:t>10/12/22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EBBC2-29AA-A14F-807A-EE236B6D62C6}" type="slidenum">
              <a:rPr lang="en-US" smtClean="0"/>
              <a:t>‹#›</a:t>
            </a:fld>
            <a:endParaRPr lang="en-US"/>
          </a:p>
        </p:txBody>
      </p:sp>
    </p:spTree>
    <p:extLst>
      <p:ext uri="{BB962C8B-B14F-4D97-AF65-F5344CB8AC3E}">
        <p14:creationId xmlns:p14="http://schemas.microsoft.com/office/powerpoint/2010/main" val="165513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edia.path.org/documents/PATH_DUP_Theory_of_Change_USletter_R2_static.pdf?_gl=1*rmfb2t*_ga*MTgzNTg3ODM4MS4xNjYxMzMzMTUx*_ga_YBSE7ZKDQM*MTY2MTMzMzE1MS4xLjEuMTY2MTMzMzIwNy4wLjAuMA.."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itu.int/dms_pub/itu-d/opb/str/D-STR-E_HEALTH.05-2012-PDF-E.pdf" TargetMode="External"/><Relationship Id="rId4" Type="http://schemas.openxmlformats.org/officeDocument/2006/relationships/hyperlink" Target="https://www.measureevaluation.org/resources/tools/health-information-systems/pris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DUAL is amplifying learnings from five focal countries with support from the Bill &amp; Melinda Gates Foundation.</a:t>
            </a:r>
          </a:p>
        </p:txBody>
      </p:sp>
      <p:sp>
        <p:nvSpPr>
          <p:cNvPr id="4" name="Slide Number Placeholder 3"/>
          <p:cNvSpPr>
            <a:spLocks noGrp="1"/>
          </p:cNvSpPr>
          <p:nvPr>
            <p:ph type="sldNum" sz="quarter" idx="5"/>
          </p:nvPr>
        </p:nvSpPr>
        <p:spPr/>
        <p:txBody>
          <a:bodyPr/>
          <a:lstStyle/>
          <a:p>
            <a:fld id="{23BEBBC2-29AA-A14F-807A-EE236B6D62C6}" type="slidenum">
              <a:rPr lang="en-US" smtClean="0"/>
              <a:t>2</a:t>
            </a:fld>
            <a:endParaRPr lang="en-US"/>
          </a:p>
        </p:txBody>
      </p:sp>
    </p:spTree>
    <p:extLst>
      <p:ext uri="{BB962C8B-B14F-4D97-AF65-F5344CB8AC3E}">
        <p14:creationId xmlns:p14="http://schemas.microsoft.com/office/powerpoint/2010/main" val="124917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a:effectLst/>
                <a:latin typeface="Calibri" panose="020F0502020204030204" pitchFamily="34" charset="0"/>
                <a:ea typeface="Times New Roman" panose="02020603050405020304" pitchFamily="18" charset="0"/>
                <a:cs typeface="Times New Roman" panose="02020603050405020304" pitchFamily="18" charset="0"/>
              </a:rPr>
              <a:t>The DUAL model evolves the World Health Organization (WHO) and International Telecommunication Union (ITU) eHealth Strategy Building Blocks. It’s key factors for success can be applied by countries at any stage in the process and will help to align financing, global policies, and future interventions.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i="0">
                <a:effectLst/>
                <a:latin typeface="Calibri" panose="020F0502020204030204" pitchFamily="34" charset="0"/>
                <a:ea typeface="Times New Roman" panose="02020603050405020304" pitchFamily="18" charset="0"/>
                <a:cs typeface="Times New Roman" panose="02020603050405020304" pitchFamily="18" charset="0"/>
              </a:rPr>
              <a:t>Rather than presenting a linear, step-by-step guide for digital transformation, it provides the “ingredients” for success that depend on and enable one another toward catalytic change. Two of the newest elements identified by DUAL, include </a:t>
            </a:r>
            <a:r>
              <a:rPr lang="en-US" sz="1800" b="1" i="0">
                <a:effectLst/>
                <a:latin typeface="Calibri" panose="020F0502020204030204" pitchFamily="34" charset="0"/>
                <a:ea typeface="Times New Roman" panose="02020603050405020304" pitchFamily="18" charset="0"/>
                <a:cs typeface="Times New Roman" panose="02020603050405020304" pitchFamily="18" charset="0"/>
              </a:rPr>
              <a:t>data use ecosystems </a:t>
            </a:r>
            <a:r>
              <a:rPr lang="en-US" sz="1800" b="0" i="0">
                <a:effectLst/>
                <a:latin typeface="Calibri" panose="020F0502020204030204" pitchFamily="34" charset="0"/>
                <a:ea typeface="Times New Roman" panose="02020603050405020304" pitchFamily="18" charset="0"/>
                <a:cs typeface="Times New Roman" panose="02020603050405020304" pitchFamily="18" charset="0"/>
              </a:rPr>
              <a:t>and </a:t>
            </a:r>
            <a:r>
              <a:rPr lang="en-US" sz="1800" b="1" i="0">
                <a:effectLst/>
                <a:latin typeface="Calibri" panose="020F0502020204030204" pitchFamily="34" charset="0"/>
                <a:ea typeface="Times New Roman" panose="02020603050405020304" pitchFamily="18" charset="0"/>
                <a:cs typeface="Times New Roman" panose="02020603050405020304" pitchFamily="18" charset="0"/>
              </a:rPr>
              <a:t>change management.</a:t>
            </a:r>
            <a:endParaRPr lang="en-US" sz="1800" i="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i="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200" b="1"/>
              <a:t>Data Use Ecosystem </a:t>
            </a:r>
            <a:r>
              <a:rPr lang="en-US" sz="1200" b="0"/>
              <a:t>encompasses activities and motivations of health care workers that enable data-informed decision-making. This includes data</a:t>
            </a:r>
          </a:p>
          <a:p>
            <a:r>
              <a:rPr lang="en-US" sz="1200" b="0"/>
              <a:t>collection, management, analysis, and dissemination. </a:t>
            </a:r>
          </a:p>
          <a:p>
            <a:r>
              <a:rPr lang="en-US" sz="1200" b="1"/>
              <a:t>Change management </a:t>
            </a:r>
            <a:r>
              <a:rPr lang="en-US" sz="1200" b="0"/>
              <a:t>is a set of interventions to support the successful adoption of new tools, practices, and procedures and achieve behavioral change and improvement in organizational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Strategy </a:t>
            </a:r>
            <a:r>
              <a:rPr lang="en-US" sz="1200" b="0"/>
              <a:t>- strategic planning for data use acceleration is the process of developing and aligning digital health plans and goals and planning for their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Systems architecture </a:t>
            </a:r>
            <a:r>
              <a:rPr lang="en-US" sz="1200" b="0"/>
              <a:t>involves development of enterprise architecture using standards that optimize interoperability and enable digital health systems to increase the flow of data, hence improve data quality, access, and use. Developments in systems architecture are at the heart of digital health transformation efforts.</a:t>
            </a:r>
          </a:p>
        </p:txBody>
      </p:sp>
      <p:sp>
        <p:nvSpPr>
          <p:cNvPr id="4" name="Slide Number Placeholder 3"/>
          <p:cNvSpPr>
            <a:spLocks noGrp="1"/>
          </p:cNvSpPr>
          <p:nvPr>
            <p:ph type="sldNum" sz="quarter" idx="5"/>
          </p:nvPr>
        </p:nvSpPr>
        <p:spPr/>
        <p:txBody>
          <a:bodyPr/>
          <a:lstStyle/>
          <a:p>
            <a:fld id="{23BEBBC2-29AA-A14F-807A-EE236B6D62C6}" type="slidenum">
              <a:rPr lang="en-US" smtClean="0"/>
              <a:t>11</a:t>
            </a:fld>
            <a:endParaRPr lang="en-US"/>
          </a:p>
        </p:txBody>
      </p:sp>
    </p:spTree>
    <p:extLst>
      <p:ext uri="{BB962C8B-B14F-4D97-AF65-F5344CB8AC3E}">
        <p14:creationId xmlns:p14="http://schemas.microsoft.com/office/powerpoint/2010/main" val="58890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robust data use ecosystem depends on a cohesive, aligned systems architecture in which systems can connect and share data collected from multiple sources. Without this architecture in place, data remain siloed, contributing to duplicative data collection efforts and incomplete data.</a:t>
            </a:r>
          </a:p>
          <a:p>
            <a:endParaRPr lang="en-US">
              <a:cs typeface="Calibri"/>
            </a:endParaRPr>
          </a:p>
          <a:p>
            <a:r>
              <a:rPr lang="en-US"/>
              <a:t>**Data Use ecosystem is DUAL’s newly identified core element.</a:t>
            </a:r>
          </a:p>
        </p:txBody>
      </p:sp>
      <p:sp>
        <p:nvSpPr>
          <p:cNvPr id="4" name="Slide Number Placeholder 3"/>
          <p:cNvSpPr>
            <a:spLocks noGrp="1"/>
          </p:cNvSpPr>
          <p:nvPr>
            <p:ph type="sldNum" sz="quarter" idx="5"/>
          </p:nvPr>
        </p:nvSpPr>
        <p:spPr/>
        <p:txBody>
          <a:bodyPr/>
          <a:lstStyle/>
          <a:p>
            <a:fld id="{23BEBBC2-29AA-A14F-807A-EE236B6D62C6}" type="slidenum">
              <a:rPr lang="en-US" smtClean="0"/>
              <a:t>12</a:t>
            </a:fld>
            <a:endParaRPr lang="en-US"/>
          </a:p>
        </p:txBody>
      </p:sp>
    </p:spTree>
    <p:extLst>
      <p:ext uri="{BB962C8B-B14F-4D97-AF65-F5344CB8AC3E}">
        <p14:creationId xmlns:p14="http://schemas.microsoft.com/office/powerpoint/2010/main" val="372751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much work goes into planning the technical aspects of digital health transformations, often less consideration is given to how those changes will affect health workers. Change management, particularly around enforcing changes in standard operations, needs to be an integral part of digital health implementations, not an afterthought. </a:t>
            </a:r>
          </a:p>
          <a:p>
            <a:endParaRPr lang="en-US">
              <a:cs typeface="Calibri"/>
            </a:endParaRPr>
          </a:p>
          <a:p>
            <a:r>
              <a:rPr lang="en-US"/>
              <a:t>**Change management is DUAL’s newly identified core element.</a:t>
            </a:r>
          </a:p>
        </p:txBody>
      </p:sp>
      <p:sp>
        <p:nvSpPr>
          <p:cNvPr id="4" name="Slide Number Placeholder 3"/>
          <p:cNvSpPr>
            <a:spLocks noGrp="1"/>
          </p:cNvSpPr>
          <p:nvPr>
            <p:ph type="sldNum" sz="quarter" idx="5"/>
          </p:nvPr>
        </p:nvSpPr>
        <p:spPr/>
        <p:txBody>
          <a:bodyPr/>
          <a:lstStyle/>
          <a:p>
            <a:fld id="{23BEBBC2-29AA-A14F-807A-EE236B6D62C6}" type="slidenum">
              <a:rPr lang="en-US" smtClean="0"/>
              <a:t>13</a:t>
            </a:fld>
            <a:endParaRPr lang="en-US"/>
          </a:p>
        </p:txBody>
      </p:sp>
    </p:spTree>
    <p:extLst>
      <p:ext uri="{BB962C8B-B14F-4D97-AF65-F5344CB8AC3E}">
        <p14:creationId xmlns:p14="http://schemas.microsoft.com/office/powerpoint/2010/main" val="1426524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23BEBBC2-29AA-A14F-807A-EE236B6D62C6}" type="slidenum">
              <a:rPr lang="en-US" smtClean="0"/>
              <a:t>14</a:t>
            </a:fld>
            <a:endParaRPr lang="en-US"/>
          </a:p>
        </p:txBody>
      </p:sp>
    </p:spTree>
    <p:extLst>
      <p:ext uri="{BB962C8B-B14F-4D97-AF65-F5344CB8AC3E}">
        <p14:creationId xmlns:p14="http://schemas.microsoft.com/office/powerpoint/2010/main" val="187088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DUAL element: Leadership and governance</a:t>
            </a:r>
          </a:p>
          <a:p>
            <a:endParaRPr lang="en-US" b="1"/>
          </a:p>
          <a:p>
            <a:r>
              <a:rPr lang="en-US" b="0"/>
              <a:t>Engaging multisectoral partners raises awareness of digital health interventions and increases their uptake. </a:t>
            </a:r>
          </a:p>
          <a:p>
            <a:endParaRPr lang="en-US" b="0"/>
          </a:p>
          <a:p>
            <a:r>
              <a:rPr lang="en-US" b="0"/>
              <a:t>Involve stakeholders in all stages of digital transformation: from strategic visioning to defining monitoring and evaluation (M&amp;E) plans to sharing best practices. </a:t>
            </a:r>
          </a:p>
          <a:p>
            <a:endParaRPr lang="en-US" b="0"/>
          </a:p>
          <a:p>
            <a:r>
              <a:rPr lang="en-US" b="0"/>
              <a:t>In Tanzania, the governance unit helped to manage project work across multiple ministries and agencies.</a:t>
            </a:r>
          </a:p>
          <a:p>
            <a:endParaRPr lang="en-US" b="0"/>
          </a:p>
        </p:txBody>
      </p:sp>
      <p:sp>
        <p:nvSpPr>
          <p:cNvPr id="4" name="Slide Number Placeholder 3"/>
          <p:cNvSpPr>
            <a:spLocks noGrp="1"/>
          </p:cNvSpPr>
          <p:nvPr>
            <p:ph type="sldNum" sz="quarter" idx="5"/>
          </p:nvPr>
        </p:nvSpPr>
        <p:spPr/>
        <p:txBody>
          <a:bodyPr/>
          <a:lstStyle/>
          <a:p>
            <a:fld id="{23BEBBC2-29AA-A14F-807A-EE236B6D62C6}" type="slidenum">
              <a:rPr lang="en-US" smtClean="0"/>
              <a:t>15</a:t>
            </a:fld>
            <a:endParaRPr lang="en-US"/>
          </a:p>
        </p:txBody>
      </p:sp>
    </p:spTree>
    <p:extLst>
      <p:ext uri="{BB962C8B-B14F-4D97-AF65-F5344CB8AC3E}">
        <p14:creationId xmlns:p14="http://schemas.microsoft.com/office/powerpoint/2010/main" val="3053465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DUAL element: Policy</a:t>
            </a:r>
          </a:p>
          <a:p>
            <a:endParaRPr lang="en-US" b="1"/>
          </a:p>
          <a:p>
            <a:r>
              <a:rPr lang="en-US" b="0"/>
              <a:t>Information gleaned from the evaluation provided a comprehensive situational analysis on which to build the next five-year NHIS Strategic Plan and context to guide the development of other key strategies.</a:t>
            </a:r>
          </a:p>
          <a:p>
            <a:r>
              <a:rPr lang="en-US" b="0"/>
              <a:t>The government is using the evaluation results to draft key strategies for the next five years, including the NHIS 2021-2025 Strategic Plan, Digital Health Strategy, Health Sector Development Plan, and the National Economic and Social Development Strategy.</a:t>
            </a:r>
          </a:p>
        </p:txBody>
      </p:sp>
      <p:sp>
        <p:nvSpPr>
          <p:cNvPr id="4" name="Slide Number Placeholder 3"/>
          <p:cNvSpPr>
            <a:spLocks noGrp="1"/>
          </p:cNvSpPr>
          <p:nvPr>
            <p:ph type="sldNum" sz="quarter" idx="5"/>
          </p:nvPr>
        </p:nvSpPr>
        <p:spPr/>
        <p:txBody>
          <a:bodyPr/>
          <a:lstStyle/>
          <a:p>
            <a:fld id="{23BEBBC2-29AA-A14F-807A-EE236B6D62C6}" type="slidenum">
              <a:rPr lang="en-US" smtClean="0"/>
              <a:t>16</a:t>
            </a:fld>
            <a:endParaRPr lang="en-US"/>
          </a:p>
        </p:txBody>
      </p:sp>
    </p:spTree>
    <p:extLst>
      <p:ext uri="{BB962C8B-B14F-4D97-AF65-F5344CB8AC3E}">
        <p14:creationId xmlns:p14="http://schemas.microsoft.com/office/powerpoint/2010/main" val="3903105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DUAL element: Strategy</a:t>
            </a:r>
          </a:p>
          <a:p>
            <a:endParaRPr lang="en-US" b="1"/>
          </a:p>
          <a:p>
            <a:endParaRPr lang="en-US" b="0"/>
          </a:p>
          <a:p>
            <a:r>
              <a:rPr lang="en-US" sz="1800" b="0" i="0" u="none" strike="noStrike" baseline="0">
                <a:solidFill>
                  <a:srgbClr val="3F3F41"/>
                </a:solidFill>
                <a:latin typeface="Museo Sans 300"/>
              </a:rPr>
              <a:t>User-centered approaches varied across countries but included data user studies, focus groups with health care workers, and user advisory groups to test and iterate on new digital health systems. In this case, for example, the implementation team hosted consortium meetings, stewarded by the government, to discuss the planning and implementation of digital solutions. These meetings allowed technical staff and government officials to discuss new technologies in great depth and in a noncompetitive environment with peers who had strong on-the-ground and domain knowledge about the planning and implementation of digital solutions. </a:t>
            </a:r>
            <a:endParaRPr lang="en-US" b="0"/>
          </a:p>
        </p:txBody>
      </p:sp>
      <p:sp>
        <p:nvSpPr>
          <p:cNvPr id="4" name="Slide Number Placeholder 3"/>
          <p:cNvSpPr>
            <a:spLocks noGrp="1"/>
          </p:cNvSpPr>
          <p:nvPr>
            <p:ph type="sldNum" sz="quarter" idx="5"/>
          </p:nvPr>
        </p:nvSpPr>
        <p:spPr/>
        <p:txBody>
          <a:bodyPr/>
          <a:lstStyle/>
          <a:p>
            <a:fld id="{23BEBBC2-29AA-A14F-807A-EE236B6D62C6}" type="slidenum">
              <a:rPr lang="en-US" smtClean="0"/>
              <a:t>17</a:t>
            </a:fld>
            <a:endParaRPr lang="en-US"/>
          </a:p>
        </p:txBody>
      </p:sp>
    </p:spTree>
    <p:extLst>
      <p:ext uri="{BB962C8B-B14F-4D97-AF65-F5344CB8AC3E}">
        <p14:creationId xmlns:p14="http://schemas.microsoft.com/office/powerpoint/2010/main" val="1285784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DUAL element: Investment</a:t>
            </a:r>
          </a:p>
          <a:p>
            <a:endParaRPr lang="en-US" b="1"/>
          </a:p>
          <a:p>
            <a:r>
              <a:rPr lang="en-US" b="0"/>
              <a:t>The roadmap helps to ensure that current and future digital health investments support Tanzania’s strategic vision for digital health while prioritizing finite resources.</a:t>
            </a:r>
          </a:p>
          <a:p>
            <a:endParaRPr lang="en-US" b="0"/>
          </a:p>
        </p:txBody>
      </p:sp>
      <p:sp>
        <p:nvSpPr>
          <p:cNvPr id="4" name="Slide Number Placeholder 3"/>
          <p:cNvSpPr>
            <a:spLocks noGrp="1"/>
          </p:cNvSpPr>
          <p:nvPr>
            <p:ph type="sldNum" sz="quarter" idx="5"/>
          </p:nvPr>
        </p:nvSpPr>
        <p:spPr/>
        <p:txBody>
          <a:bodyPr/>
          <a:lstStyle/>
          <a:p>
            <a:fld id="{23BEBBC2-29AA-A14F-807A-EE236B6D62C6}" type="slidenum">
              <a:rPr lang="en-US" smtClean="0"/>
              <a:t>18</a:t>
            </a:fld>
            <a:endParaRPr lang="en-US"/>
          </a:p>
        </p:txBody>
      </p:sp>
    </p:spTree>
    <p:extLst>
      <p:ext uri="{BB962C8B-B14F-4D97-AF65-F5344CB8AC3E}">
        <p14:creationId xmlns:p14="http://schemas.microsoft.com/office/powerpoint/2010/main" val="1737143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DUAL element: Services and applications</a:t>
            </a:r>
          </a:p>
          <a:p>
            <a:endParaRPr lang="en-US" b="1"/>
          </a:p>
          <a:p>
            <a:r>
              <a:rPr lang="en-US" b="0"/>
              <a:t>The government is also conducting a metadata analysis and creating a data dictionary to define core data elements. Together, these activities will help find efficiencies and synergies in the country’s existing digital health systems.</a:t>
            </a:r>
          </a:p>
        </p:txBody>
      </p:sp>
      <p:sp>
        <p:nvSpPr>
          <p:cNvPr id="4" name="Slide Number Placeholder 3"/>
          <p:cNvSpPr>
            <a:spLocks noGrp="1"/>
          </p:cNvSpPr>
          <p:nvPr>
            <p:ph type="sldNum" sz="quarter" idx="5"/>
          </p:nvPr>
        </p:nvSpPr>
        <p:spPr/>
        <p:txBody>
          <a:bodyPr/>
          <a:lstStyle/>
          <a:p>
            <a:fld id="{23BEBBC2-29AA-A14F-807A-EE236B6D62C6}" type="slidenum">
              <a:rPr lang="en-US" smtClean="0"/>
              <a:t>19</a:t>
            </a:fld>
            <a:endParaRPr lang="en-US"/>
          </a:p>
        </p:txBody>
      </p:sp>
    </p:spTree>
    <p:extLst>
      <p:ext uri="{BB962C8B-B14F-4D97-AF65-F5344CB8AC3E}">
        <p14:creationId xmlns:p14="http://schemas.microsoft.com/office/powerpoint/2010/main" val="2427460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DUAL element: Workforce</a:t>
            </a:r>
          </a:p>
          <a:p>
            <a:endParaRPr lang="en-US" b="1"/>
          </a:p>
          <a:p>
            <a:r>
              <a:rPr lang="en-US" b="0"/>
              <a:t>Address staffing challenges. Staffing challenges are often at the core of workforce barriers to using data and digital health systems. Staff who are overburdened or untrained will be disincentivized to use data.</a:t>
            </a:r>
          </a:p>
          <a:p>
            <a:r>
              <a:rPr lang="en-US" b="0"/>
              <a:t>The program with the six universities is designed to advance health worker and manager skills on an ongoing basis using new training manuals, technology courses, and other activities.</a:t>
            </a:r>
          </a:p>
        </p:txBody>
      </p:sp>
      <p:sp>
        <p:nvSpPr>
          <p:cNvPr id="4" name="Slide Number Placeholder 3"/>
          <p:cNvSpPr>
            <a:spLocks noGrp="1"/>
          </p:cNvSpPr>
          <p:nvPr>
            <p:ph type="sldNum" sz="quarter" idx="5"/>
          </p:nvPr>
        </p:nvSpPr>
        <p:spPr/>
        <p:txBody>
          <a:bodyPr/>
          <a:lstStyle/>
          <a:p>
            <a:fld id="{23BEBBC2-29AA-A14F-807A-EE236B6D62C6}" type="slidenum">
              <a:rPr lang="en-US" smtClean="0"/>
              <a:t>20</a:t>
            </a:fld>
            <a:endParaRPr lang="en-US"/>
          </a:p>
        </p:txBody>
      </p:sp>
    </p:spTree>
    <p:extLst>
      <p:ext uri="{BB962C8B-B14F-4D97-AF65-F5344CB8AC3E}">
        <p14:creationId xmlns:p14="http://schemas.microsoft.com/office/powerpoint/2010/main" val="141485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cs typeface="Arial"/>
              </a:rPr>
              <a:t>These findings were used to design the DUAL model for digital transformation that defines practical, measurable recommendations.</a:t>
            </a:r>
            <a:endParaRPr lang="en-US"/>
          </a:p>
        </p:txBody>
      </p:sp>
      <p:sp>
        <p:nvSpPr>
          <p:cNvPr id="4" name="Slide Number Placeholder 3"/>
          <p:cNvSpPr>
            <a:spLocks noGrp="1"/>
          </p:cNvSpPr>
          <p:nvPr>
            <p:ph type="sldNum" sz="quarter" idx="5"/>
          </p:nvPr>
        </p:nvSpPr>
        <p:spPr/>
        <p:txBody>
          <a:bodyPr/>
          <a:lstStyle/>
          <a:p>
            <a:fld id="{23BEBBC2-29AA-A14F-807A-EE236B6D62C6}" type="slidenum">
              <a:rPr lang="en-US" smtClean="0"/>
              <a:t>3</a:t>
            </a:fld>
            <a:endParaRPr lang="en-US"/>
          </a:p>
        </p:txBody>
      </p:sp>
    </p:spTree>
    <p:extLst>
      <p:ext uri="{BB962C8B-B14F-4D97-AF65-F5344CB8AC3E}">
        <p14:creationId xmlns:p14="http://schemas.microsoft.com/office/powerpoint/2010/main" val="920409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DUAL element: Infrastructure</a:t>
            </a:r>
          </a:p>
          <a:p>
            <a:endParaRPr lang="en-US" b="1"/>
          </a:p>
          <a:p>
            <a:r>
              <a:rPr lang="en-US" b="0"/>
              <a:t>Since the DHIS2 systems needed consistent connectivity at all levels, the implementation team advocated for using cloud hosting services as part of the effort to enhance data use. Building the capacity of the Ministry of Health for cloud service optimization, real-time monitoring of performance, continuous data backup, and disaster recovery was crucial.</a:t>
            </a:r>
          </a:p>
        </p:txBody>
      </p:sp>
      <p:sp>
        <p:nvSpPr>
          <p:cNvPr id="4" name="Slide Number Placeholder 3"/>
          <p:cNvSpPr>
            <a:spLocks noGrp="1"/>
          </p:cNvSpPr>
          <p:nvPr>
            <p:ph type="sldNum" sz="quarter" idx="5"/>
          </p:nvPr>
        </p:nvSpPr>
        <p:spPr/>
        <p:txBody>
          <a:bodyPr/>
          <a:lstStyle/>
          <a:p>
            <a:fld id="{23BEBBC2-29AA-A14F-807A-EE236B6D62C6}" type="slidenum">
              <a:rPr lang="en-US" smtClean="0"/>
              <a:t>21</a:t>
            </a:fld>
            <a:endParaRPr lang="en-US"/>
          </a:p>
        </p:txBody>
      </p:sp>
    </p:spTree>
    <p:extLst>
      <p:ext uri="{BB962C8B-B14F-4D97-AF65-F5344CB8AC3E}">
        <p14:creationId xmlns:p14="http://schemas.microsoft.com/office/powerpoint/2010/main" val="2141951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DUAL element: Systems architecture</a:t>
            </a:r>
          </a:p>
          <a:p>
            <a:endParaRPr lang="en-US" b="1"/>
          </a:p>
          <a:p>
            <a:r>
              <a:rPr lang="en-US" b="0"/>
              <a:t>The partnership in enabled a more efficient systems architecture and created local ownership of the digital tools.</a:t>
            </a:r>
          </a:p>
          <a:p>
            <a:endParaRPr lang="en-US" b="0"/>
          </a:p>
          <a:p>
            <a:r>
              <a:rPr lang="en-US" b="0"/>
              <a:t>Close cooperation with data users at the district and facility levels is needed to align their data requirements with national standards, resulting in a more efficient systems architecture. An added benefit is that more engagement at the lower levels leads to more local ownership of digital health systems.</a:t>
            </a:r>
          </a:p>
          <a:p>
            <a:endParaRPr lang="en-US" b="0"/>
          </a:p>
        </p:txBody>
      </p:sp>
      <p:sp>
        <p:nvSpPr>
          <p:cNvPr id="4" name="Slide Number Placeholder 3"/>
          <p:cNvSpPr>
            <a:spLocks noGrp="1"/>
          </p:cNvSpPr>
          <p:nvPr>
            <p:ph type="sldNum" sz="quarter" idx="5"/>
          </p:nvPr>
        </p:nvSpPr>
        <p:spPr/>
        <p:txBody>
          <a:bodyPr/>
          <a:lstStyle/>
          <a:p>
            <a:fld id="{23BEBBC2-29AA-A14F-807A-EE236B6D62C6}" type="slidenum">
              <a:rPr lang="en-US" smtClean="0"/>
              <a:t>22</a:t>
            </a:fld>
            <a:endParaRPr lang="en-US"/>
          </a:p>
        </p:txBody>
      </p:sp>
    </p:spTree>
    <p:extLst>
      <p:ext uri="{BB962C8B-B14F-4D97-AF65-F5344CB8AC3E}">
        <p14:creationId xmlns:p14="http://schemas.microsoft.com/office/powerpoint/2010/main" val="3159743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DUAL element: DATA USE</a:t>
            </a:r>
          </a:p>
          <a:p>
            <a:endParaRPr lang="en-US" b="1"/>
          </a:p>
          <a:p>
            <a:r>
              <a:rPr lang="en-US" b="0"/>
              <a:t>Making data available to health workers can kickstart a culture of data use and help solve issues with data quality. Countries learn in real-time how the health workforce uses data and where data quality issues are occurring toward an end goal of providing consistent, high-quality data. </a:t>
            </a:r>
          </a:p>
          <a:p>
            <a:endParaRPr lang="en-US" b="0"/>
          </a:p>
          <a:p>
            <a:r>
              <a:rPr lang="en-US" b="0"/>
              <a:t>The health data center in this case resulted in </a:t>
            </a:r>
          </a:p>
          <a:p>
            <a:pPr marL="628650" lvl="1" indent="-171450">
              <a:buFont typeface="Arial" panose="020B0604020202020204" pitchFamily="34" charset="0"/>
              <a:buChar char="•"/>
            </a:pPr>
            <a:r>
              <a:rPr lang="en-US" b="0"/>
              <a:t>Data being democratized, enabling greater data access and helping researchers conduct health-related research. </a:t>
            </a:r>
          </a:p>
          <a:p>
            <a:pPr marL="628650" lvl="1" indent="-171450">
              <a:buFont typeface="Arial" panose="020B0604020202020204" pitchFamily="34" charset="0"/>
              <a:buChar char="•"/>
            </a:pPr>
            <a:r>
              <a:rPr lang="en-US" b="0"/>
              <a:t>Data being in a single environment allowing for efficient data storage and dissemination.</a:t>
            </a:r>
          </a:p>
          <a:p>
            <a:endParaRPr lang="en-US" b="0"/>
          </a:p>
        </p:txBody>
      </p:sp>
      <p:sp>
        <p:nvSpPr>
          <p:cNvPr id="4" name="Slide Number Placeholder 3"/>
          <p:cNvSpPr>
            <a:spLocks noGrp="1"/>
          </p:cNvSpPr>
          <p:nvPr>
            <p:ph type="sldNum" sz="quarter" idx="5"/>
          </p:nvPr>
        </p:nvSpPr>
        <p:spPr/>
        <p:txBody>
          <a:bodyPr/>
          <a:lstStyle/>
          <a:p>
            <a:fld id="{23BEBBC2-29AA-A14F-807A-EE236B6D62C6}" type="slidenum">
              <a:rPr lang="en-US" smtClean="0"/>
              <a:t>23</a:t>
            </a:fld>
            <a:endParaRPr lang="en-US"/>
          </a:p>
        </p:txBody>
      </p:sp>
    </p:spTree>
    <p:extLst>
      <p:ext uri="{BB962C8B-B14F-4D97-AF65-F5344CB8AC3E}">
        <p14:creationId xmlns:p14="http://schemas.microsoft.com/office/powerpoint/2010/main" val="1628319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303"/>
              </a:spcAft>
              <a:buClr>
                <a:srgbClr val="0096B7"/>
              </a:buClr>
            </a:pPr>
            <a:r>
              <a:rPr lang="en-US" sz="1800" b="1">
                <a:solidFill>
                  <a:srgbClr val="0096B7"/>
                </a:solidFill>
                <a:latin typeface="Calibri" panose="020F0502020204030204" pitchFamily="34" charset="0"/>
                <a:ea typeface="Calibri" panose="020F0502020204030204" pitchFamily="34" charset="0"/>
                <a:cs typeface="Times New Roman" panose="02020603050405020304" pitchFamily="18" charset="0"/>
              </a:rPr>
              <a:t>DUAL element: Change management</a:t>
            </a:r>
          </a:p>
          <a:p>
            <a:pPr>
              <a:lnSpc>
                <a:spcPct val="120000"/>
              </a:lnSpc>
              <a:spcAft>
                <a:spcPts val="303"/>
              </a:spcAft>
              <a:buClr>
                <a:srgbClr val="0096B7"/>
              </a:buClr>
            </a:pPr>
            <a:endParaRPr lang="en-US" sz="1800" b="1">
              <a:solidFill>
                <a:srgbClr val="0096B7"/>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303"/>
              </a:spcAft>
              <a:buClr>
                <a:srgbClr val="0096B7"/>
              </a:buClr>
            </a:pPr>
            <a:r>
              <a:rPr lang="en-US" sz="1800">
                <a:latin typeface="Calibri" panose="020F0502020204030204" pitchFamily="34" charset="0"/>
                <a:ea typeface="Calibri" panose="020F0502020204030204" pitchFamily="34" charset="0"/>
                <a:cs typeface="Times New Roman" panose="02020603050405020304" pitchFamily="18" charset="0"/>
              </a:rPr>
              <a:t>Increase knowledge and understanding of data systems.</a:t>
            </a:r>
          </a:p>
          <a:p>
            <a:pPr>
              <a:lnSpc>
                <a:spcPct val="120000"/>
              </a:lnSpc>
              <a:spcAft>
                <a:spcPts val="303"/>
              </a:spcAft>
              <a:buClr>
                <a:srgbClr val="0096B7"/>
              </a:buClr>
            </a:pPr>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a:t>Changing existing views around digital technologies and how people engage with digital tools can be a challenge.</a:t>
            </a:r>
          </a:p>
          <a:p>
            <a:r>
              <a:rPr lang="en-US"/>
              <a:t>Many strategies can be employed to support change management and should be included in the digital health strategic plan. However, an understanding of the work culture where the changes occur is needed to tailor change management approaches that will yield the greatest results.</a:t>
            </a:r>
          </a:p>
        </p:txBody>
      </p:sp>
      <p:sp>
        <p:nvSpPr>
          <p:cNvPr id="4" name="Slide Number Placeholder 3"/>
          <p:cNvSpPr>
            <a:spLocks noGrp="1"/>
          </p:cNvSpPr>
          <p:nvPr>
            <p:ph type="sldNum" sz="quarter" idx="5"/>
          </p:nvPr>
        </p:nvSpPr>
        <p:spPr/>
        <p:txBody>
          <a:bodyPr/>
          <a:lstStyle/>
          <a:p>
            <a:fld id="{23BEBBC2-29AA-A14F-807A-EE236B6D62C6}" type="slidenum">
              <a:rPr lang="en-US" smtClean="0"/>
              <a:t>24</a:t>
            </a:fld>
            <a:endParaRPr lang="en-US"/>
          </a:p>
        </p:txBody>
      </p:sp>
    </p:spTree>
    <p:extLst>
      <p:ext uri="{BB962C8B-B14F-4D97-AF65-F5344CB8AC3E}">
        <p14:creationId xmlns:p14="http://schemas.microsoft.com/office/powerpoint/2010/main" val="1697765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Champions within government for instance were seen as necessary allies in digital transformation activities who could provide a conduit to other leaders and rally stakeholders to advance project objectives</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457200" lvl="1" indent="0">
              <a:buFont typeface="Arial" panose="020B0604020202020204" pitchFamily="34" charset="0"/>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3BEBBC2-29AA-A14F-807A-EE236B6D62C6}" type="slidenum">
              <a:rPr lang="en-US" smtClean="0"/>
              <a:t>25</a:t>
            </a:fld>
            <a:endParaRPr lang="en-US"/>
          </a:p>
        </p:txBody>
      </p:sp>
    </p:spTree>
    <p:extLst>
      <p:ext uri="{BB962C8B-B14F-4D97-AF65-F5344CB8AC3E}">
        <p14:creationId xmlns:p14="http://schemas.microsoft.com/office/powerpoint/2010/main" val="2517544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sz="1200" b="0" u="none" strike="noStrike">
                <a:effectLst/>
              </a:rPr>
              <a:t>A noted challenge to implementing new tools and applications was the lack of a governing body to oversee their review and approval and coordinate different projects. </a:t>
            </a:r>
            <a:endParaRPr lang="en-US"/>
          </a:p>
        </p:txBody>
      </p:sp>
      <p:sp>
        <p:nvSpPr>
          <p:cNvPr id="4" name="Slide Number Placeholder 3"/>
          <p:cNvSpPr>
            <a:spLocks noGrp="1"/>
          </p:cNvSpPr>
          <p:nvPr>
            <p:ph type="sldNum" sz="quarter" idx="5"/>
          </p:nvPr>
        </p:nvSpPr>
        <p:spPr/>
        <p:txBody>
          <a:bodyPr/>
          <a:lstStyle/>
          <a:p>
            <a:fld id="{23BEBBC2-29AA-A14F-807A-EE236B6D62C6}" type="slidenum">
              <a:rPr lang="en-US" smtClean="0"/>
              <a:t>26</a:t>
            </a:fld>
            <a:endParaRPr lang="en-US"/>
          </a:p>
        </p:txBody>
      </p:sp>
    </p:spTree>
    <p:extLst>
      <p:ext uri="{BB962C8B-B14F-4D97-AF65-F5344CB8AC3E}">
        <p14:creationId xmlns:p14="http://schemas.microsoft.com/office/powerpoint/2010/main" val="814610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The approaches varied in the countries. </a:t>
            </a:r>
            <a:r>
              <a:rPr lang="en-US"/>
              <a:t>The consortium meetings in South Africa, for instance, </a:t>
            </a:r>
            <a:r>
              <a:rPr lang="en-US" sz="1200"/>
              <a:t>allowed technical staff and government officials to discuss new technologies with peers who had strong on-the-ground and domain knowledge. </a:t>
            </a:r>
          </a:p>
          <a:p>
            <a:pPr marL="457200" lvl="1"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23BEBBC2-29AA-A14F-807A-EE236B6D62C6}" type="slidenum">
              <a:rPr lang="en-US" smtClean="0"/>
              <a:t>27</a:t>
            </a:fld>
            <a:endParaRPr lang="en-US"/>
          </a:p>
        </p:txBody>
      </p:sp>
    </p:spTree>
    <p:extLst>
      <p:ext uri="{BB962C8B-B14F-4D97-AF65-F5344CB8AC3E}">
        <p14:creationId xmlns:p14="http://schemas.microsoft.com/office/powerpoint/2010/main" val="1774107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sz="1800">
                <a:effectLst/>
                <a:latin typeface="Calibri" panose="020F0502020204030204" pitchFamily="34" charset="0"/>
                <a:ea typeface="Calibri" panose="020F0502020204030204" pitchFamily="34" charset="0"/>
                <a:cs typeface="Times New Roman" panose="02020603050405020304" pitchFamily="18" charset="0"/>
              </a:rPr>
              <a:t>Most of the five countries studied included some form of capacity building in their activities to improve use of digital tools and data by health workers. Again, different countries adopted a variety of approaches to accomplish this. </a:t>
            </a:r>
            <a:endParaRPr lang="en-US"/>
          </a:p>
        </p:txBody>
      </p:sp>
      <p:sp>
        <p:nvSpPr>
          <p:cNvPr id="4" name="Slide Number Placeholder 3"/>
          <p:cNvSpPr>
            <a:spLocks noGrp="1"/>
          </p:cNvSpPr>
          <p:nvPr>
            <p:ph type="sldNum" sz="quarter" idx="5"/>
          </p:nvPr>
        </p:nvSpPr>
        <p:spPr/>
        <p:txBody>
          <a:bodyPr/>
          <a:lstStyle/>
          <a:p>
            <a:fld id="{23BEBBC2-29AA-A14F-807A-EE236B6D62C6}" type="slidenum">
              <a:rPr lang="en-US" smtClean="0"/>
              <a:t>28</a:t>
            </a:fld>
            <a:endParaRPr lang="en-US"/>
          </a:p>
        </p:txBody>
      </p:sp>
    </p:spTree>
    <p:extLst>
      <p:ext uri="{BB962C8B-B14F-4D97-AF65-F5344CB8AC3E}">
        <p14:creationId xmlns:p14="http://schemas.microsoft.com/office/powerpoint/2010/main" val="3627785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sz="1800">
                <a:effectLst/>
                <a:latin typeface="Calibri" panose="020F0502020204030204" pitchFamily="34" charset="0"/>
                <a:ea typeface="Calibri" panose="020F0502020204030204" pitchFamily="34" charset="0"/>
                <a:cs typeface="Times New Roman" panose="02020603050405020304" pitchFamily="18" charset="0"/>
              </a:rPr>
              <a:t>This was primarily done by establishing data standards, inventorying systems in use, and increasing the interoperability of different systems and tools. </a:t>
            </a:r>
            <a:endParaRPr lang="en-US"/>
          </a:p>
        </p:txBody>
      </p:sp>
      <p:sp>
        <p:nvSpPr>
          <p:cNvPr id="4" name="Slide Number Placeholder 3"/>
          <p:cNvSpPr>
            <a:spLocks noGrp="1"/>
          </p:cNvSpPr>
          <p:nvPr>
            <p:ph type="sldNum" sz="quarter" idx="5"/>
          </p:nvPr>
        </p:nvSpPr>
        <p:spPr/>
        <p:txBody>
          <a:bodyPr/>
          <a:lstStyle/>
          <a:p>
            <a:fld id="{23BEBBC2-29AA-A14F-807A-EE236B6D62C6}" type="slidenum">
              <a:rPr lang="en-US" smtClean="0"/>
              <a:t>29</a:t>
            </a:fld>
            <a:endParaRPr lang="en-US"/>
          </a:p>
        </p:txBody>
      </p:sp>
    </p:spTree>
    <p:extLst>
      <p:ext uri="{BB962C8B-B14F-4D97-AF65-F5344CB8AC3E}">
        <p14:creationId xmlns:p14="http://schemas.microsoft.com/office/powerpoint/2010/main" val="2989864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When donor coordination under a common plan or vision is lacking, donors contribute to the projects where they think they will get the greatest return on their investment; while these investments may be helpful, they may not align with achieving the country’s digital health plans. </a:t>
            </a:r>
          </a:p>
          <a:p>
            <a:r>
              <a:rPr lang="en-US" sz="1800">
                <a:effectLst/>
                <a:latin typeface="Calibri" panose="020F0502020204030204" pitchFamily="34" charset="0"/>
                <a:ea typeface="Calibri" panose="020F0502020204030204" pitchFamily="34" charset="0"/>
                <a:cs typeface="Times New Roman" panose="02020603050405020304" pitchFamily="18" charset="0"/>
              </a:rPr>
              <a:t>Another strategy for coordinating different investments was to include funders and donors in technical working groups. All five countries included donors in their stakeholder engagement to varying degrees</a:t>
            </a:r>
            <a:endParaRPr lang="en-US"/>
          </a:p>
        </p:txBody>
      </p:sp>
      <p:sp>
        <p:nvSpPr>
          <p:cNvPr id="4" name="Slide Number Placeholder 3"/>
          <p:cNvSpPr>
            <a:spLocks noGrp="1"/>
          </p:cNvSpPr>
          <p:nvPr>
            <p:ph type="sldNum" sz="quarter" idx="5"/>
          </p:nvPr>
        </p:nvSpPr>
        <p:spPr/>
        <p:txBody>
          <a:bodyPr/>
          <a:lstStyle/>
          <a:p>
            <a:fld id="{23BEBBC2-29AA-A14F-807A-EE236B6D62C6}" type="slidenum">
              <a:rPr lang="en-US" smtClean="0"/>
              <a:t>30</a:t>
            </a:fld>
            <a:endParaRPr lang="en-US"/>
          </a:p>
        </p:txBody>
      </p:sp>
    </p:spTree>
    <p:extLst>
      <p:ext uri="{BB962C8B-B14F-4D97-AF65-F5344CB8AC3E}">
        <p14:creationId xmlns:p14="http://schemas.microsoft.com/office/powerpoint/2010/main" val="52330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qualitative analysis of documentation and interviews with key informants, DUAL determined interest in digital transformation and gathered evidence that would help to define lessons, best practices, and the critical factors that can support countries looking to increase use of data in decision-making within their health systems.</a:t>
            </a:r>
          </a:p>
          <a:p>
            <a:endParaRPr lang="en-US">
              <a:cs typeface="Calibri"/>
            </a:endParaRPr>
          </a:p>
        </p:txBody>
      </p:sp>
      <p:sp>
        <p:nvSpPr>
          <p:cNvPr id="4" name="Slide Number Placeholder 3"/>
          <p:cNvSpPr>
            <a:spLocks noGrp="1"/>
          </p:cNvSpPr>
          <p:nvPr>
            <p:ph type="sldNum" sz="quarter" idx="5"/>
          </p:nvPr>
        </p:nvSpPr>
        <p:spPr/>
        <p:txBody>
          <a:bodyPr/>
          <a:lstStyle/>
          <a:p>
            <a:fld id="{23BEBBC2-29AA-A14F-807A-EE236B6D62C6}" type="slidenum">
              <a:rPr lang="en-US" smtClean="0"/>
              <a:t>4</a:t>
            </a:fld>
            <a:endParaRPr lang="en-US"/>
          </a:p>
        </p:txBody>
      </p:sp>
    </p:spTree>
    <p:extLst>
      <p:ext uri="{BB962C8B-B14F-4D97-AF65-F5344CB8AC3E}">
        <p14:creationId xmlns:p14="http://schemas.microsoft.com/office/powerpoint/2010/main" val="2945786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Call to action: Country governments </a:t>
            </a:r>
          </a:p>
          <a:p>
            <a:endParaRPr lang="en-US" b="1"/>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Establish governance bodies to oversee and enforce digital health policies, guidelines, and standards.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Develop investment roadmaps to accurately budget and scope a national digital transformation for data use strategy.</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Support existing technical working groups and committees in applying and institutionalizing digital health guidelines, systems, and tools that advance digital transformation. </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Develop an e</a:t>
            </a:r>
            <a:r>
              <a:rPr lang="en-US" sz="1800">
                <a:effectLst/>
                <a:latin typeface="Calibri" panose="020F0502020204030204" pitchFamily="34" charset="0"/>
                <a:ea typeface="Calibri" panose="020F0502020204030204" pitchFamily="34" charset="0"/>
                <a:cs typeface="Times New Roman (Body CS)"/>
              </a:rPr>
              <a:t>nterprise architecture to define the current and future state of the national digital health system.</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Increase coordination between sectors as well as regional, subnational, and national digital transformation efforts.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Use </a:t>
            </a:r>
            <a:r>
              <a:rPr lang="en-US" sz="1800">
                <a:effectLst/>
                <a:latin typeface="Calibri" panose="020F0502020204030204" pitchFamily="34" charset="0"/>
                <a:ea typeface="Calibri" panose="020F0502020204030204" pitchFamily="34" charset="0"/>
                <a:cs typeface="Times New Roman (Body CS)"/>
              </a:rPr>
              <a:t>data, assessments, and evaluations</a:t>
            </a:r>
            <a:r>
              <a:rPr lang="en-US" sz="1800">
                <a:effectLst/>
                <a:latin typeface="Calibri" panose="020F0502020204030204" pitchFamily="34" charset="0"/>
                <a:ea typeface="Times New Roman" panose="02020603050405020304" pitchFamily="18" charset="0"/>
                <a:cs typeface="Times New Roman (Body CS)"/>
              </a:rPr>
              <a:t> to make digital transformation investment and programmatic decisions.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Build multiuse digital health systems and tools that can be applied across different scenarios, uses, and landscapes (as appropriate), rather than rebuilding applications for every new environment.</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Design digital and data tools that are responsive to infrastructure challenges and limitations.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Cultivate champions at all levels of the government and within other relevant sectors to advocate for digital transformation for data use.</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Motivate and empower health workers to use and act on data, rather than just serving as data collectors.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Identify and build the capacity of health actors at all tiers of the health system to model and cultivate a culture of data use.</a:t>
            </a:r>
          </a:p>
          <a:p>
            <a:pPr marL="285750" marR="0" indent="-285750">
              <a:lnSpc>
                <a:spcPct val="105000"/>
              </a:lnSpc>
              <a:spcBef>
                <a:spcPts val="600"/>
              </a:spcBef>
              <a:spcAft>
                <a:spcPts val="0"/>
              </a:spcAft>
              <a:buFont typeface="Arial" panose="020B0604020202020204" pitchFamily="34" charset="0"/>
              <a:buChar char="•"/>
            </a:pPr>
            <a:r>
              <a:rPr lang="en-US" sz="1800">
                <a:effectLst/>
                <a:latin typeface="Times New Roman" panose="02020603050405020304" pitchFamily="18" charset="0"/>
                <a:ea typeface="Calibri" panose="020F0502020204030204" pitchFamily="34" charset="0"/>
              </a:rPr>
              <a:t>Develop long-term, country-generated funding streams to finance the real and ongoing costs of digital and data infrastructure.</a:t>
            </a:r>
            <a:endParaRPr lang="en-US" sz="1800">
              <a:effectLst/>
              <a:latin typeface="Calibri" panose="020F0502020204030204" pitchFamily="34" charset="0"/>
              <a:ea typeface="Times New Roman" panose="02020603050405020304" pitchFamily="18" charset="0"/>
              <a:cs typeface="Times New Roman (Body CS)"/>
            </a:endParaRPr>
          </a:p>
          <a:p>
            <a:pPr marL="285750" marR="0" indent="-285750">
              <a:lnSpc>
                <a:spcPct val="105000"/>
              </a:lnSpc>
              <a:spcBef>
                <a:spcPts val="600"/>
              </a:spcBef>
              <a:spcAft>
                <a:spcPts val="0"/>
              </a:spcAft>
              <a:buFont typeface="Arial" panose="020B0604020202020204" pitchFamily="34" charset="0"/>
              <a:buChar char="•"/>
            </a:pPr>
            <a:endParaRPr lang="en-US" sz="1800">
              <a:effectLst/>
              <a:latin typeface="Calibri" panose="020F0502020204030204" pitchFamily="34" charset="0"/>
              <a:ea typeface="Times New Roman" panose="02020603050405020304" pitchFamily="18" charset="0"/>
              <a:cs typeface="Times New Roman (Body CS)"/>
            </a:endParaRPr>
          </a:p>
          <a:p>
            <a:endParaRPr lang="en-US" b="1"/>
          </a:p>
        </p:txBody>
      </p:sp>
      <p:sp>
        <p:nvSpPr>
          <p:cNvPr id="4" name="Slide Number Placeholder 3"/>
          <p:cNvSpPr>
            <a:spLocks noGrp="1"/>
          </p:cNvSpPr>
          <p:nvPr>
            <p:ph type="sldNum" sz="quarter" idx="5"/>
          </p:nvPr>
        </p:nvSpPr>
        <p:spPr/>
        <p:txBody>
          <a:bodyPr/>
          <a:lstStyle/>
          <a:p>
            <a:fld id="{23BEBBC2-29AA-A14F-807A-EE236B6D62C6}" type="slidenum">
              <a:rPr lang="en-US" smtClean="0"/>
              <a:t>31</a:t>
            </a:fld>
            <a:endParaRPr lang="en-US"/>
          </a:p>
        </p:txBody>
      </p:sp>
    </p:spTree>
    <p:extLst>
      <p:ext uri="{BB962C8B-B14F-4D97-AF65-F5344CB8AC3E}">
        <p14:creationId xmlns:p14="http://schemas.microsoft.com/office/powerpoint/2010/main" val="2226308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Call to action: Country governments </a:t>
            </a:r>
          </a:p>
          <a:p>
            <a:endParaRPr lang="en-US" b="1"/>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Establish governance bodies to oversee and enforce digital health policies, guidelines, and standards.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Develop investment roadmaps to accurately budget and scope a national digital transformation for data use strategy.</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Support existing technical working groups and committees in applying and institutionalizing digital health guidelines, systems, and tools that advance digital transformation. </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Develop an e</a:t>
            </a:r>
            <a:r>
              <a:rPr lang="en-US" sz="1800">
                <a:effectLst/>
                <a:latin typeface="Calibri" panose="020F0502020204030204" pitchFamily="34" charset="0"/>
                <a:ea typeface="Calibri" panose="020F0502020204030204" pitchFamily="34" charset="0"/>
                <a:cs typeface="Times New Roman (Body CS)"/>
              </a:rPr>
              <a:t>nterprise architecture to define the current and future state of the national digital health system.</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Increase coordination between sectors as well as regional, subnational, and national digital transformation efforts.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Use </a:t>
            </a:r>
            <a:r>
              <a:rPr lang="en-US" sz="1800">
                <a:effectLst/>
                <a:latin typeface="Calibri" panose="020F0502020204030204" pitchFamily="34" charset="0"/>
                <a:ea typeface="Calibri" panose="020F0502020204030204" pitchFamily="34" charset="0"/>
                <a:cs typeface="Times New Roman (Body CS)"/>
              </a:rPr>
              <a:t>data, assessments, and evaluations</a:t>
            </a:r>
            <a:r>
              <a:rPr lang="en-US" sz="1800">
                <a:effectLst/>
                <a:latin typeface="Calibri" panose="020F0502020204030204" pitchFamily="34" charset="0"/>
                <a:ea typeface="Times New Roman" panose="02020603050405020304" pitchFamily="18" charset="0"/>
                <a:cs typeface="Times New Roman (Body CS)"/>
              </a:rPr>
              <a:t> to make digital transformation investment and programmatic decisions.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Build multiuse digital health systems and tools that can be applied across different scenarios, uses, and landscapes (as appropriate), rather than rebuilding applications for every new environment.</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Design digital and data tools that are responsive to infrastructure challenges and limitations.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Cultivate champions at all levels of the government and within other relevant sectors to advocate for digital transformation for data use.</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Motivate and empower health workers to use and act on data, rather than just serving as data collectors.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Identify and build the capacity of health actors at all tiers of the health system to model and cultivate a culture of data use.</a:t>
            </a:r>
          </a:p>
          <a:p>
            <a:pPr marL="285750" marR="0" indent="-285750">
              <a:lnSpc>
                <a:spcPct val="105000"/>
              </a:lnSpc>
              <a:spcBef>
                <a:spcPts val="600"/>
              </a:spcBef>
              <a:spcAft>
                <a:spcPts val="0"/>
              </a:spcAft>
              <a:buFont typeface="Arial" panose="020B0604020202020204" pitchFamily="34" charset="0"/>
              <a:buChar char="•"/>
            </a:pPr>
            <a:r>
              <a:rPr lang="en-US" sz="1800">
                <a:effectLst/>
                <a:latin typeface="Times New Roman" panose="02020603050405020304" pitchFamily="18" charset="0"/>
                <a:ea typeface="Calibri" panose="020F0502020204030204" pitchFamily="34" charset="0"/>
              </a:rPr>
              <a:t>Develop long-term, country-generated funding streams to finance the real and ongoing costs of digital and data infrastructure.</a:t>
            </a:r>
            <a:endParaRPr lang="en-US" sz="1800">
              <a:effectLst/>
              <a:latin typeface="Calibri" panose="020F0502020204030204" pitchFamily="34" charset="0"/>
              <a:ea typeface="Times New Roman" panose="02020603050405020304" pitchFamily="18" charset="0"/>
              <a:cs typeface="Times New Roman (Body CS)"/>
            </a:endParaRPr>
          </a:p>
          <a:p>
            <a:pPr marL="285750" marR="0" indent="-285750">
              <a:lnSpc>
                <a:spcPct val="105000"/>
              </a:lnSpc>
              <a:spcBef>
                <a:spcPts val="600"/>
              </a:spcBef>
              <a:spcAft>
                <a:spcPts val="0"/>
              </a:spcAft>
              <a:buFont typeface="Arial" panose="020B0604020202020204" pitchFamily="34" charset="0"/>
              <a:buChar char="•"/>
            </a:pPr>
            <a:endParaRPr lang="en-US" sz="1800">
              <a:effectLst/>
              <a:latin typeface="Calibri" panose="020F0502020204030204" pitchFamily="34" charset="0"/>
              <a:ea typeface="Times New Roman" panose="02020603050405020304" pitchFamily="18" charset="0"/>
              <a:cs typeface="Times New Roman (Body CS)"/>
            </a:endParaRPr>
          </a:p>
          <a:p>
            <a:endParaRPr lang="en-US" b="1"/>
          </a:p>
        </p:txBody>
      </p:sp>
      <p:sp>
        <p:nvSpPr>
          <p:cNvPr id="4" name="Slide Number Placeholder 3"/>
          <p:cNvSpPr>
            <a:spLocks noGrp="1"/>
          </p:cNvSpPr>
          <p:nvPr>
            <p:ph type="sldNum" sz="quarter" idx="5"/>
          </p:nvPr>
        </p:nvSpPr>
        <p:spPr/>
        <p:txBody>
          <a:bodyPr/>
          <a:lstStyle/>
          <a:p>
            <a:fld id="{23BEBBC2-29AA-A14F-807A-EE236B6D62C6}" type="slidenum">
              <a:rPr lang="en-US" smtClean="0"/>
              <a:t>32</a:t>
            </a:fld>
            <a:endParaRPr lang="en-US"/>
          </a:p>
        </p:txBody>
      </p:sp>
    </p:spTree>
    <p:extLst>
      <p:ext uri="{BB962C8B-B14F-4D97-AF65-F5344CB8AC3E}">
        <p14:creationId xmlns:p14="http://schemas.microsoft.com/office/powerpoint/2010/main" val="3245343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Call to action: Country governments </a:t>
            </a:r>
          </a:p>
          <a:p>
            <a:endParaRPr lang="en-US" b="1"/>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Establish governance bodies to oversee and enforce digital health policies, guidelines, and standards.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Develop investment roadmaps to accurately budget and scope a national digital transformation for data use strategy.</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Support existing technical working groups and committees in applying and institutionalizing digital health guidelines, systems, and tools that advance digital transformation. </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Develop an e</a:t>
            </a:r>
            <a:r>
              <a:rPr lang="en-US" sz="1800">
                <a:effectLst/>
                <a:latin typeface="Calibri" panose="020F0502020204030204" pitchFamily="34" charset="0"/>
                <a:ea typeface="Calibri" panose="020F0502020204030204" pitchFamily="34" charset="0"/>
                <a:cs typeface="Times New Roman (Body CS)"/>
              </a:rPr>
              <a:t>nterprise architecture to define the current and future state of the national digital health system.</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Increase coordination between sectors as well as regional, subnational, and national digital transformation efforts.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Use </a:t>
            </a:r>
            <a:r>
              <a:rPr lang="en-US" sz="1800">
                <a:effectLst/>
                <a:latin typeface="Calibri" panose="020F0502020204030204" pitchFamily="34" charset="0"/>
                <a:ea typeface="Calibri" panose="020F0502020204030204" pitchFamily="34" charset="0"/>
                <a:cs typeface="Times New Roman (Body CS)"/>
              </a:rPr>
              <a:t>data, assessments, and evaluations</a:t>
            </a:r>
            <a:r>
              <a:rPr lang="en-US" sz="1800">
                <a:effectLst/>
                <a:latin typeface="Calibri" panose="020F0502020204030204" pitchFamily="34" charset="0"/>
                <a:ea typeface="Times New Roman" panose="02020603050405020304" pitchFamily="18" charset="0"/>
                <a:cs typeface="Times New Roman (Body CS)"/>
              </a:rPr>
              <a:t> to make digital transformation investment and programmatic decisions.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Build multiuse digital health systems and tools that can be applied across different scenarios, uses, and landscapes (as appropriate), rather than rebuilding applications for every new environment.</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Design digital and data tools that are responsive to infrastructure challenges and limitations.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Cultivate champions at all levels of the government and within other relevant sectors to advocate for digital transformation for data use.</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Motivate and empower health workers to use and act on data, rather than just serving as data collectors.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Identify and build the capacity of health actors at all tiers of the health system to model and cultivate a culture of data use.</a:t>
            </a:r>
          </a:p>
          <a:p>
            <a:pPr marL="285750" marR="0" indent="-285750">
              <a:lnSpc>
                <a:spcPct val="105000"/>
              </a:lnSpc>
              <a:spcBef>
                <a:spcPts val="600"/>
              </a:spcBef>
              <a:spcAft>
                <a:spcPts val="0"/>
              </a:spcAft>
              <a:buFont typeface="Arial" panose="020B0604020202020204" pitchFamily="34" charset="0"/>
              <a:buChar char="•"/>
            </a:pPr>
            <a:r>
              <a:rPr lang="en-US" sz="1800">
                <a:effectLst/>
                <a:latin typeface="Times New Roman" panose="02020603050405020304" pitchFamily="18" charset="0"/>
                <a:ea typeface="Calibri" panose="020F0502020204030204" pitchFamily="34" charset="0"/>
              </a:rPr>
              <a:t>Develop long-term, country-generated funding streams to finance the real and ongoing costs of digital and data infrastructure.</a:t>
            </a:r>
            <a:endParaRPr lang="en-US" sz="1800">
              <a:effectLst/>
              <a:latin typeface="Calibri" panose="020F0502020204030204" pitchFamily="34" charset="0"/>
              <a:ea typeface="Times New Roman" panose="02020603050405020304" pitchFamily="18" charset="0"/>
              <a:cs typeface="Times New Roman (Body CS)"/>
            </a:endParaRPr>
          </a:p>
          <a:p>
            <a:pPr marL="285750" marR="0" indent="-285750">
              <a:lnSpc>
                <a:spcPct val="105000"/>
              </a:lnSpc>
              <a:spcBef>
                <a:spcPts val="600"/>
              </a:spcBef>
              <a:spcAft>
                <a:spcPts val="0"/>
              </a:spcAft>
              <a:buFont typeface="Arial" panose="020B0604020202020204" pitchFamily="34" charset="0"/>
              <a:buChar char="•"/>
            </a:pPr>
            <a:endParaRPr lang="en-US" sz="1800">
              <a:effectLst/>
              <a:latin typeface="Calibri" panose="020F0502020204030204" pitchFamily="34" charset="0"/>
              <a:ea typeface="Times New Roman" panose="02020603050405020304" pitchFamily="18" charset="0"/>
              <a:cs typeface="Times New Roman (Body CS)"/>
            </a:endParaRPr>
          </a:p>
          <a:p>
            <a:endParaRPr lang="en-US" b="1"/>
          </a:p>
        </p:txBody>
      </p:sp>
      <p:sp>
        <p:nvSpPr>
          <p:cNvPr id="4" name="Slide Number Placeholder 3"/>
          <p:cNvSpPr>
            <a:spLocks noGrp="1"/>
          </p:cNvSpPr>
          <p:nvPr>
            <p:ph type="sldNum" sz="quarter" idx="5"/>
          </p:nvPr>
        </p:nvSpPr>
        <p:spPr/>
        <p:txBody>
          <a:bodyPr/>
          <a:lstStyle/>
          <a:p>
            <a:fld id="{23BEBBC2-29AA-A14F-807A-EE236B6D62C6}" type="slidenum">
              <a:rPr lang="en-US" smtClean="0"/>
              <a:t>33</a:t>
            </a:fld>
            <a:endParaRPr lang="en-US"/>
          </a:p>
        </p:txBody>
      </p:sp>
    </p:spTree>
    <p:extLst>
      <p:ext uri="{BB962C8B-B14F-4D97-AF65-F5344CB8AC3E}">
        <p14:creationId xmlns:p14="http://schemas.microsoft.com/office/powerpoint/2010/main" val="3500534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Call to action: Country governments </a:t>
            </a:r>
          </a:p>
          <a:p>
            <a:endParaRPr lang="en-US" b="1"/>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Establish governance bodies to oversee and enforce digital health policies, guidelines, and standards.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Develop investment roadmaps to accurately budget and scope a national digital transformation for data use strategy.</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Support existing technical working groups and committees in applying and institutionalizing digital health guidelines, systems, and tools that advance digital transformation. </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Develop an e</a:t>
            </a:r>
            <a:r>
              <a:rPr lang="en-US" sz="1800">
                <a:effectLst/>
                <a:latin typeface="Calibri" panose="020F0502020204030204" pitchFamily="34" charset="0"/>
                <a:ea typeface="Calibri" panose="020F0502020204030204" pitchFamily="34" charset="0"/>
                <a:cs typeface="Times New Roman (Body CS)"/>
              </a:rPr>
              <a:t>nterprise architecture to define the current and future state of the national digital health system.</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Increase coordination between sectors as well as regional, subnational, and national digital transformation efforts.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Use </a:t>
            </a:r>
            <a:r>
              <a:rPr lang="en-US" sz="1800">
                <a:effectLst/>
                <a:latin typeface="Calibri" panose="020F0502020204030204" pitchFamily="34" charset="0"/>
                <a:ea typeface="Calibri" panose="020F0502020204030204" pitchFamily="34" charset="0"/>
                <a:cs typeface="Times New Roman (Body CS)"/>
              </a:rPr>
              <a:t>data, assessments, and evaluations</a:t>
            </a:r>
            <a:r>
              <a:rPr lang="en-US" sz="1800">
                <a:effectLst/>
                <a:latin typeface="Calibri" panose="020F0502020204030204" pitchFamily="34" charset="0"/>
                <a:ea typeface="Times New Roman" panose="02020603050405020304" pitchFamily="18" charset="0"/>
                <a:cs typeface="Times New Roman (Body CS)"/>
              </a:rPr>
              <a:t> to make digital transformation investment and programmatic decisions.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Build multiuse digital health systems and tools that can be applied across different scenarios, uses, and landscapes (as appropriate), rather than rebuilding applications for every new environment.</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Design digital and data tools that are responsive to infrastructure challenges and limitations.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Cultivate champions at all levels of the government and within other relevant sectors to advocate for digital transformation for data use.</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Motivate and empower health workers to use and act on data, rather than just serving as data collectors.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Identify and build the capacity of health actors at all tiers of the health system to model and cultivate a culture of data use.</a:t>
            </a:r>
          </a:p>
          <a:p>
            <a:pPr marL="285750" marR="0" indent="-285750">
              <a:lnSpc>
                <a:spcPct val="105000"/>
              </a:lnSpc>
              <a:spcBef>
                <a:spcPts val="600"/>
              </a:spcBef>
              <a:spcAft>
                <a:spcPts val="0"/>
              </a:spcAft>
              <a:buFont typeface="Arial" panose="020B0604020202020204" pitchFamily="34" charset="0"/>
              <a:buChar char="•"/>
            </a:pPr>
            <a:r>
              <a:rPr lang="en-US" sz="1800">
                <a:effectLst/>
                <a:latin typeface="Times New Roman" panose="02020603050405020304" pitchFamily="18" charset="0"/>
                <a:ea typeface="Calibri" panose="020F0502020204030204" pitchFamily="34" charset="0"/>
              </a:rPr>
              <a:t>Develop long-term, country-generated funding streams to finance the real and ongoing costs of digital and data infrastructure.</a:t>
            </a:r>
            <a:endParaRPr lang="en-US" sz="1800">
              <a:effectLst/>
              <a:latin typeface="Calibri" panose="020F0502020204030204" pitchFamily="34" charset="0"/>
              <a:ea typeface="Times New Roman" panose="02020603050405020304" pitchFamily="18" charset="0"/>
              <a:cs typeface="Times New Roman (Body CS)"/>
            </a:endParaRPr>
          </a:p>
          <a:p>
            <a:pPr marL="285750" marR="0" indent="-285750">
              <a:lnSpc>
                <a:spcPct val="105000"/>
              </a:lnSpc>
              <a:spcBef>
                <a:spcPts val="600"/>
              </a:spcBef>
              <a:spcAft>
                <a:spcPts val="0"/>
              </a:spcAft>
              <a:buFont typeface="Arial" panose="020B0604020202020204" pitchFamily="34" charset="0"/>
              <a:buChar char="•"/>
            </a:pPr>
            <a:endParaRPr lang="en-US" sz="1800">
              <a:effectLst/>
              <a:latin typeface="Calibri" panose="020F0502020204030204" pitchFamily="34" charset="0"/>
              <a:ea typeface="Times New Roman" panose="02020603050405020304" pitchFamily="18" charset="0"/>
              <a:cs typeface="Times New Roman (Body CS)"/>
            </a:endParaRPr>
          </a:p>
          <a:p>
            <a:endParaRPr lang="en-US" b="1"/>
          </a:p>
        </p:txBody>
      </p:sp>
      <p:sp>
        <p:nvSpPr>
          <p:cNvPr id="4" name="Slide Number Placeholder 3"/>
          <p:cNvSpPr>
            <a:spLocks noGrp="1"/>
          </p:cNvSpPr>
          <p:nvPr>
            <p:ph type="sldNum" sz="quarter" idx="5"/>
          </p:nvPr>
        </p:nvSpPr>
        <p:spPr/>
        <p:txBody>
          <a:bodyPr/>
          <a:lstStyle/>
          <a:p>
            <a:fld id="{23BEBBC2-29AA-A14F-807A-EE236B6D62C6}" type="slidenum">
              <a:rPr lang="en-US" smtClean="0"/>
              <a:t>34</a:t>
            </a:fld>
            <a:endParaRPr lang="en-US"/>
          </a:p>
        </p:txBody>
      </p:sp>
    </p:spTree>
    <p:extLst>
      <p:ext uri="{BB962C8B-B14F-4D97-AF65-F5344CB8AC3E}">
        <p14:creationId xmlns:p14="http://schemas.microsoft.com/office/powerpoint/2010/main" val="3712173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Call to action: Country governments </a:t>
            </a:r>
          </a:p>
          <a:p>
            <a:endParaRPr lang="en-US" b="1"/>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Establish governance bodies to oversee and enforce digital health policies, guidelines, and standards.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Develop investment roadmaps to accurately budget and scope a national digital transformation for data use strategy.</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Support existing technical working groups and committees in applying and institutionalizing digital health guidelines, systems, and tools that advance digital transformation. </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Develop an e</a:t>
            </a:r>
            <a:r>
              <a:rPr lang="en-US" sz="1800">
                <a:effectLst/>
                <a:latin typeface="Calibri" panose="020F0502020204030204" pitchFamily="34" charset="0"/>
                <a:ea typeface="Calibri" panose="020F0502020204030204" pitchFamily="34" charset="0"/>
                <a:cs typeface="Times New Roman (Body CS)"/>
              </a:rPr>
              <a:t>nterprise architecture to define the current and future state of the national digital health system.</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Increase coordination between sectors as well as regional, subnational, and national digital transformation efforts.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Use </a:t>
            </a:r>
            <a:r>
              <a:rPr lang="en-US" sz="1800">
                <a:effectLst/>
                <a:latin typeface="Calibri" panose="020F0502020204030204" pitchFamily="34" charset="0"/>
                <a:ea typeface="Calibri" panose="020F0502020204030204" pitchFamily="34" charset="0"/>
                <a:cs typeface="Times New Roman (Body CS)"/>
              </a:rPr>
              <a:t>data, assessments, and evaluations</a:t>
            </a:r>
            <a:r>
              <a:rPr lang="en-US" sz="1800">
                <a:effectLst/>
                <a:latin typeface="Calibri" panose="020F0502020204030204" pitchFamily="34" charset="0"/>
                <a:ea typeface="Times New Roman" panose="02020603050405020304" pitchFamily="18" charset="0"/>
                <a:cs typeface="Times New Roman (Body CS)"/>
              </a:rPr>
              <a:t> to make digital transformation investment and programmatic decisions.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Build multiuse digital health systems and tools that can be applied across different scenarios, uses, and landscapes (as appropriate), rather than rebuilding applications for every new environment.</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Design digital and data tools that are responsive to infrastructure challenges and limitations.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Cultivate champions at all levels of the government and within other relevant sectors to advocate for digital transformation for data use.</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Motivate and empower health workers to use and act on data, rather than just serving as data collectors.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Identify and build the capacity of health actors at all tiers of the health system to model and cultivate a culture of data use.</a:t>
            </a:r>
          </a:p>
          <a:p>
            <a:pPr marL="285750" marR="0" indent="-285750">
              <a:lnSpc>
                <a:spcPct val="105000"/>
              </a:lnSpc>
              <a:spcBef>
                <a:spcPts val="600"/>
              </a:spcBef>
              <a:spcAft>
                <a:spcPts val="0"/>
              </a:spcAft>
              <a:buFont typeface="Arial" panose="020B0604020202020204" pitchFamily="34" charset="0"/>
              <a:buChar char="•"/>
            </a:pPr>
            <a:r>
              <a:rPr lang="en-US" sz="1800">
                <a:effectLst/>
                <a:latin typeface="Times New Roman" panose="02020603050405020304" pitchFamily="18" charset="0"/>
                <a:ea typeface="Calibri" panose="020F0502020204030204" pitchFamily="34" charset="0"/>
              </a:rPr>
              <a:t>Develop long-term, country-generated funding streams to finance the real and ongoing costs of digital and data infrastructure.</a:t>
            </a:r>
            <a:endParaRPr lang="en-US" sz="1800">
              <a:effectLst/>
              <a:latin typeface="Calibri" panose="020F0502020204030204" pitchFamily="34" charset="0"/>
              <a:ea typeface="Times New Roman" panose="02020603050405020304" pitchFamily="18" charset="0"/>
              <a:cs typeface="Times New Roman (Body CS)"/>
            </a:endParaRPr>
          </a:p>
          <a:p>
            <a:pPr marL="285750" marR="0" indent="-285750">
              <a:lnSpc>
                <a:spcPct val="105000"/>
              </a:lnSpc>
              <a:spcBef>
                <a:spcPts val="600"/>
              </a:spcBef>
              <a:spcAft>
                <a:spcPts val="0"/>
              </a:spcAft>
              <a:buFont typeface="Arial" panose="020B0604020202020204" pitchFamily="34" charset="0"/>
              <a:buChar char="•"/>
            </a:pPr>
            <a:endParaRPr lang="en-US" sz="1800">
              <a:effectLst/>
              <a:latin typeface="Calibri" panose="020F0502020204030204" pitchFamily="34" charset="0"/>
              <a:ea typeface="Times New Roman" panose="02020603050405020304" pitchFamily="18" charset="0"/>
              <a:cs typeface="Times New Roman (Body CS)"/>
            </a:endParaRPr>
          </a:p>
          <a:p>
            <a:endParaRPr lang="en-US" b="1"/>
          </a:p>
        </p:txBody>
      </p:sp>
      <p:sp>
        <p:nvSpPr>
          <p:cNvPr id="4" name="Slide Number Placeholder 3"/>
          <p:cNvSpPr>
            <a:spLocks noGrp="1"/>
          </p:cNvSpPr>
          <p:nvPr>
            <p:ph type="sldNum" sz="quarter" idx="5"/>
          </p:nvPr>
        </p:nvSpPr>
        <p:spPr/>
        <p:txBody>
          <a:bodyPr/>
          <a:lstStyle/>
          <a:p>
            <a:fld id="{23BEBBC2-29AA-A14F-807A-EE236B6D62C6}" type="slidenum">
              <a:rPr lang="en-US" smtClean="0"/>
              <a:t>35</a:t>
            </a:fld>
            <a:endParaRPr lang="en-US"/>
          </a:p>
        </p:txBody>
      </p:sp>
    </p:spTree>
    <p:extLst>
      <p:ext uri="{BB962C8B-B14F-4D97-AF65-F5344CB8AC3E}">
        <p14:creationId xmlns:p14="http://schemas.microsoft.com/office/powerpoint/2010/main" val="2349371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Call to action: Country governments </a:t>
            </a:r>
          </a:p>
          <a:p>
            <a:endParaRPr lang="en-US" b="1"/>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Establish governance bodies to oversee and enforce digital health policies, guidelines, and standards.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Develop investment roadmaps to accurately budget and scope a national digital transformation for data use strategy.</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Support existing technical working groups and committees in applying and institutionalizing digital health guidelines, systems, and tools that advance digital transformation. </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Develop an e</a:t>
            </a:r>
            <a:r>
              <a:rPr lang="en-US" sz="1800">
                <a:effectLst/>
                <a:latin typeface="Calibri" panose="020F0502020204030204" pitchFamily="34" charset="0"/>
                <a:ea typeface="Calibri" panose="020F0502020204030204" pitchFamily="34" charset="0"/>
                <a:cs typeface="Times New Roman (Body CS)"/>
              </a:rPr>
              <a:t>nterprise architecture to define the current and future state of the national digital health system.</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Increase coordination between sectors as well as regional, subnational, and national digital transformation efforts.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Use </a:t>
            </a:r>
            <a:r>
              <a:rPr lang="en-US" sz="1800">
                <a:effectLst/>
                <a:latin typeface="Calibri" panose="020F0502020204030204" pitchFamily="34" charset="0"/>
                <a:ea typeface="Calibri" panose="020F0502020204030204" pitchFamily="34" charset="0"/>
                <a:cs typeface="Times New Roman (Body CS)"/>
              </a:rPr>
              <a:t>data, assessments, and evaluations</a:t>
            </a:r>
            <a:r>
              <a:rPr lang="en-US" sz="1800">
                <a:effectLst/>
                <a:latin typeface="Calibri" panose="020F0502020204030204" pitchFamily="34" charset="0"/>
                <a:ea typeface="Times New Roman" panose="02020603050405020304" pitchFamily="18" charset="0"/>
                <a:cs typeface="Times New Roman (Body CS)"/>
              </a:rPr>
              <a:t> to make digital transformation investment and programmatic decisions.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Build multiuse digital health systems and tools that can be applied across different scenarios, uses, and landscapes (as appropriate), rather than rebuilding applications for every new environment.</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Design digital and data tools that are responsive to infrastructure challenges and limitations.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Cultivate champions at all levels of the government and within other relevant sectors to advocate for digital transformation for data use.</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Motivate and empower health workers to use and act on data, rather than just serving as data collectors.</a:t>
            </a:r>
          </a:p>
          <a:p>
            <a:pPr marL="285750" marR="0" indent="-285750">
              <a:lnSpc>
                <a:spcPct val="105000"/>
              </a:lnSpc>
              <a:spcBef>
                <a:spcPts val="600"/>
              </a:spcBef>
              <a:spcAft>
                <a:spcPts val="0"/>
              </a:spcAf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Body CS)"/>
              </a:rPr>
              <a:t>Identify and build the capacity of health actors at all tiers of the health system to model and cultivate a culture of data use.</a:t>
            </a:r>
          </a:p>
          <a:p>
            <a:pPr marL="285750" marR="0" indent="-285750">
              <a:lnSpc>
                <a:spcPct val="105000"/>
              </a:lnSpc>
              <a:spcBef>
                <a:spcPts val="600"/>
              </a:spcBef>
              <a:spcAft>
                <a:spcPts val="0"/>
              </a:spcAft>
              <a:buFont typeface="Arial" panose="020B0604020202020204" pitchFamily="34" charset="0"/>
              <a:buChar char="•"/>
            </a:pPr>
            <a:r>
              <a:rPr lang="en-US" sz="1800">
                <a:effectLst/>
                <a:latin typeface="Times New Roman" panose="02020603050405020304" pitchFamily="18" charset="0"/>
                <a:ea typeface="Calibri" panose="020F0502020204030204" pitchFamily="34" charset="0"/>
              </a:rPr>
              <a:t>Develop long-term, country-generated funding streams to finance the real and ongoing costs of digital and data infrastructure.</a:t>
            </a:r>
            <a:endParaRPr lang="en-US" sz="1800">
              <a:effectLst/>
              <a:latin typeface="Calibri" panose="020F0502020204030204" pitchFamily="34" charset="0"/>
              <a:ea typeface="Times New Roman" panose="02020603050405020304" pitchFamily="18" charset="0"/>
              <a:cs typeface="Times New Roman (Body CS)"/>
            </a:endParaRPr>
          </a:p>
          <a:p>
            <a:pPr marL="285750" marR="0" indent="-285750">
              <a:lnSpc>
                <a:spcPct val="105000"/>
              </a:lnSpc>
              <a:spcBef>
                <a:spcPts val="600"/>
              </a:spcBef>
              <a:spcAft>
                <a:spcPts val="0"/>
              </a:spcAft>
              <a:buFont typeface="Arial" panose="020B0604020202020204" pitchFamily="34" charset="0"/>
              <a:buChar char="•"/>
            </a:pPr>
            <a:endParaRPr lang="en-US" sz="1800">
              <a:effectLst/>
              <a:latin typeface="Calibri" panose="020F0502020204030204" pitchFamily="34" charset="0"/>
              <a:ea typeface="Times New Roman" panose="02020603050405020304" pitchFamily="18" charset="0"/>
              <a:cs typeface="Times New Roman (Body CS)"/>
            </a:endParaRPr>
          </a:p>
          <a:p>
            <a:endParaRPr lang="en-US" b="1"/>
          </a:p>
        </p:txBody>
      </p:sp>
      <p:sp>
        <p:nvSpPr>
          <p:cNvPr id="4" name="Slide Number Placeholder 3"/>
          <p:cNvSpPr>
            <a:spLocks noGrp="1"/>
          </p:cNvSpPr>
          <p:nvPr>
            <p:ph type="sldNum" sz="quarter" idx="5"/>
          </p:nvPr>
        </p:nvSpPr>
        <p:spPr/>
        <p:txBody>
          <a:bodyPr/>
          <a:lstStyle/>
          <a:p>
            <a:fld id="{23BEBBC2-29AA-A14F-807A-EE236B6D62C6}" type="slidenum">
              <a:rPr lang="en-US" smtClean="0"/>
              <a:t>36</a:t>
            </a:fld>
            <a:endParaRPr lang="en-US"/>
          </a:p>
        </p:txBody>
      </p:sp>
    </p:spTree>
    <p:extLst>
      <p:ext uri="{BB962C8B-B14F-4D97-AF65-F5344CB8AC3E}">
        <p14:creationId xmlns:p14="http://schemas.microsoft.com/office/powerpoint/2010/main" val="2757022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recommend the following actions that stakeholders can take to improve their digital transformation efforts</a:t>
            </a:r>
            <a:endParaRPr lang="en-US" b="1"/>
          </a:p>
        </p:txBody>
      </p:sp>
      <p:sp>
        <p:nvSpPr>
          <p:cNvPr id="4" name="Slide Number Placeholder 3"/>
          <p:cNvSpPr>
            <a:spLocks noGrp="1"/>
          </p:cNvSpPr>
          <p:nvPr>
            <p:ph type="sldNum" sz="quarter" idx="5"/>
          </p:nvPr>
        </p:nvSpPr>
        <p:spPr/>
        <p:txBody>
          <a:bodyPr/>
          <a:lstStyle/>
          <a:p>
            <a:fld id="{23BEBBC2-29AA-A14F-807A-EE236B6D62C6}" type="slidenum">
              <a:rPr lang="en-US" smtClean="0"/>
              <a:t>37</a:t>
            </a:fld>
            <a:endParaRPr lang="en-US"/>
          </a:p>
        </p:txBody>
      </p:sp>
    </p:spTree>
    <p:extLst>
      <p:ext uri="{BB962C8B-B14F-4D97-AF65-F5344CB8AC3E}">
        <p14:creationId xmlns:p14="http://schemas.microsoft.com/office/powerpoint/2010/main" val="1756283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recommend the following actions that stakeholders can take to improve their digital transformation efforts</a:t>
            </a:r>
            <a:endParaRPr lang="en-US" b="1"/>
          </a:p>
        </p:txBody>
      </p:sp>
      <p:sp>
        <p:nvSpPr>
          <p:cNvPr id="4" name="Slide Number Placeholder 3"/>
          <p:cNvSpPr>
            <a:spLocks noGrp="1"/>
          </p:cNvSpPr>
          <p:nvPr>
            <p:ph type="sldNum" sz="quarter" idx="5"/>
          </p:nvPr>
        </p:nvSpPr>
        <p:spPr/>
        <p:txBody>
          <a:bodyPr/>
          <a:lstStyle/>
          <a:p>
            <a:fld id="{23BEBBC2-29AA-A14F-807A-EE236B6D62C6}" type="slidenum">
              <a:rPr lang="en-US" smtClean="0"/>
              <a:t>38</a:t>
            </a:fld>
            <a:endParaRPr lang="en-US"/>
          </a:p>
        </p:txBody>
      </p:sp>
    </p:spTree>
    <p:extLst>
      <p:ext uri="{BB962C8B-B14F-4D97-AF65-F5344CB8AC3E}">
        <p14:creationId xmlns:p14="http://schemas.microsoft.com/office/powerpoint/2010/main" val="377329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recommend the following actions that stakeholders can take to improve their digital transformation efforts</a:t>
            </a:r>
            <a:endParaRPr lang="en-US" b="1"/>
          </a:p>
        </p:txBody>
      </p:sp>
      <p:sp>
        <p:nvSpPr>
          <p:cNvPr id="4" name="Slide Number Placeholder 3"/>
          <p:cNvSpPr>
            <a:spLocks noGrp="1"/>
          </p:cNvSpPr>
          <p:nvPr>
            <p:ph type="sldNum" sz="quarter" idx="5"/>
          </p:nvPr>
        </p:nvSpPr>
        <p:spPr/>
        <p:txBody>
          <a:bodyPr/>
          <a:lstStyle/>
          <a:p>
            <a:fld id="{23BEBBC2-29AA-A14F-807A-EE236B6D62C6}" type="slidenum">
              <a:rPr lang="en-US" smtClean="0"/>
              <a:t>39</a:t>
            </a:fld>
            <a:endParaRPr lang="en-US"/>
          </a:p>
        </p:txBody>
      </p:sp>
    </p:spTree>
    <p:extLst>
      <p:ext uri="{BB962C8B-B14F-4D97-AF65-F5344CB8AC3E}">
        <p14:creationId xmlns:p14="http://schemas.microsoft.com/office/powerpoint/2010/main" val="757306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a:solidFill>
                  <a:srgbClr val="3F3F41"/>
                </a:solidFill>
                <a:latin typeface="Museo Sans 500"/>
              </a:rPr>
              <a:t>The DUAL toolkit for digital transformation aims to support a range of digital health stakeholders—country governments; global and regional policymakers; implementers, including from the private sector; and funders operating at a regional or global scale—in collaborating with to help countries digitally transform their health systems in alignment with their health targets and digital maturity. </a:t>
            </a:r>
            <a:endParaRPr lang="en-US" b="1"/>
          </a:p>
        </p:txBody>
      </p:sp>
      <p:sp>
        <p:nvSpPr>
          <p:cNvPr id="4" name="Slide Number Placeholder 3"/>
          <p:cNvSpPr>
            <a:spLocks noGrp="1"/>
          </p:cNvSpPr>
          <p:nvPr>
            <p:ph type="sldNum" sz="quarter" idx="5"/>
          </p:nvPr>
        </p:nvSpPr>
        <p:spPr/>
        <p:txBody>
          <a:bodyPr/>
          <a:lstStyle/>
          <a:p>
            <a:fld id="{23BEBBC2-29AA-A14F-807A-EE236B6D62C6}" type="slidenum">
              <a:rPr lang="en-US" smtClean="0"/>
              <a:t>5</a:t>
            </a:fld>
            <a:endParaRPr lang="en-US"/>
          </a:p>
        </p:txBody>
      </p:sp>
    </p:spTree>
    <p:extLst>
      <p:ext uri="{BB962C8B-B14F-4D97-AF65-F5344CB8AC3E}">
        <p14:creationId xmlns:p14="http://schemas.microsoft.com/office/powerpoint/2010/main" val="350667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Many current frameworks and models are often high level and do not account for country experiences and lessons.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ea typeface="Arial" panose="020B0604020202020204" pitchFamily="34" charset="0"/>
                <a:cs typeface="Times New Roman" panose="02020603050405020304" pitchFamily="18" charset="0"/>
              </a:rPr>
              <a:t>Theory of Change for the Data Use Partnership. PATH, Vital Wave; 2016. </a:t>
            </a:r>
            <a:r>
              <a:rPr lang="en-US" sz="1200" u="none" strike="noStrike">
                <a:solidFill>
                  <a:srgbClr val="4F52B2"/>
                </a:solidFill>
                <a:effectLst/>
                <a:ea typeface="Arial" panose="020B0604020202020204" pitchFamily="34" charset="0"/>
                <a:cs typeface="Times New Roman" panose="02020603050405020304" pitchFamily="18" charset="0"/>
                <a:hlinkClick r:id="rId3" tooltip="https://media.path.org/documents/PATH_DUP_Theory_of_Change_USletter_R2_static.pdf?_gl=1*rmfb2t*_ga*MTgzNTg3ODM4MS4xNjYxMzMzMTUx*_ga_YBSE7ZKDQM*MTY2MTMzMzE1MS4xLjEuMTY2MTMzMzIwNy4wLjAuMA.."/>
              </a:rPr>
              <a:t>PATH_DUP_Theory_of_Change_USletter_R2_static.pdf</a:t>
            </a:r>
            <a:endParaRPr lang="en-US" sz="1200" u="none" strike="noStrike">
              <a:solidFill>
                <a:srgbClr val="4F52B2"/>
              </a:solidFill>
              <a:effectLst/>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a:solidFill>
                <a:srgbClr val="4F52B2"/>
              </a:solidFill>
              <a:effectLst/>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ea typeface="Times New Roman" panose="02020603050405020304" pitchFamily="18" charset="0"/>
                <a:cs typeface="Times New Roman" panose="02020603050405020304" pitchFamily="18" charset="0"/>
              </a:rPr>
              <a:t>Performance of Routine Information System Management Series</a:t>
            </a:r>
            <a:r>
              <a:rPr lang="en-US" sz="1200">
                <a:ea typeface="Times New Roman" panose="02020603050405020304" pitchFamily="18" charset="0"/>
                <a:cs typeface="Times New Roman" panose="02020603050405020304" pitchFamily="18" charset="0"/>
              </a:rPr>
              <a:t> (</a:t>
            </a:r>
            <a:r>
              <a:rPr lang="en-US" sz="1200">
                <a:effectLst/>
                <a:ea typeface="Times New Roman" panose="02020603050405020304" pitchFamily="18" charset="0"/>
                <a:cs typeface="Times New Roman" panose="02020603050405020304" pitchFamily="18" charset="0"/>
              </a:rPr>
              <a:t>PRISM) Toolkit: MEASURE Evaluation.2019. </a:t>
            </a:r>
            <a:r>
              <a:rPr lang="en-US" sz="1200" u="sng">
                <a:solidFill>
                  <a:srgbClr val="F65050"/>
                </a:solidFill>
                <a:effectLst/>
                <a:ea typeface="Times New Roman" panose="02020603050405020304" pitchFamily="18" charset="0"/>
                <a:cs typeface="Times New Roman" panose="02020603050405020304" pitchFamily="18" charset="0"/>
                <a:hlinkClick r:id="rId4"/>
              </a:rPr>
              <a:t>https://www.measureevaluation.org/resources/tools/health-information-systems/prism</a:t>
            </a:r>
            <a:endParaRPr lang="en-US" sz="1200" u="sng">
              <a:solidFill>
                <a:srgbClr val="F65050"/>
              </a:solidFill>
              <a:effectLs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a:solidFill>
                <a:srgbClr val="F65050"/>
              </a:solidFill>
              <a:effectLst/>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World Health Organization (WHO). National eHealth Strategy Toolkit. Geneva. 2012. </a:t>
            </a:r>
            <a:r>
              <a:rPr lang="en-US" sz="1200">
                <a:hlinkClick r:id="rId5"/>
              </a:rPr>
              <a:t>https://www.itu.int/dms_pub/itu-d/opb/str/D-STR-E_HEALTH.05-2012-PDF-E.pdf</a:t>
            </a:r>
            <a:r>
              <a:rPr lang="en-US" sz="120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a:solidFill>
                <a:srgbClr val="4F52B2"/>
              </a:solidFill>
              <a:effectLst/>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23BEBBC2-29AA-A14F-807A-EE236B6D62C6}" type="slidenum">
              <a:rPr lang="en-US" smtClean="0"/>
              <a:t>6</a:t>
            </a:fld>
            <a:endParaRPr lang="en-US"/>
          </a:p>
        </p:txBody>
      </p:sp>
    </p:spTree>
    <p:extLst>
      <p:ext uri="{BB962C8B-B14F-4D97-AF65-F5344CB8AC3E}">
        <p14:creationId xmlns:p14="http://schemas.microsoft.com/office/powerpoint/2010/main" val="3179925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Using qualitative analysis of documentation and interviews with key informants, DUAL determined interest in digital transformation and gathered evidence </a:t>
            </a:r>
            <a:r>
              <a:rPr lang="en-US" sz="1800">
                <a:effectLst/>
                <a:latin typeface="Calibri" panose="020F0502020204030204" pitchFamily="34" charset="0"/>
                <a:ea typeface="Calibri" panose="020F0502020204030204" pitchFamily="34" charset="0"/>
                <a:cs typeface="Times New Roman" panose="02020603050405020304" pitchFamily="18" charset="0"/>
              </a:rPr>
              <a:t>that would help to define lessons, best practices, and the critical factors that can support countries looking to increase use of data in decision-making within their health systems.</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23BEBBC2-29AA-A14F-807A-EE236B6D62C6}" type="slidenum">
              <a:rPr lang="en-US" smtClean="0"/>
              <a:t>7</a:t>
            </a:fld>
            <a:endParaRPr lang="en-US"/>
          </a:p>
        </p:txBody>
      </p:sp>
    </p:spTree>
    <p:extLst>
      <p:ext uri="{BB962C8B-B14F-4D97-AF65-F5344CB8AC3E}">
        <p14:creationId xmlns:p14="http://schemas.microsoft.com/office/powerpoint/2010/main" val="1467803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DUAL consulted with a range of stakeholders to collect perspectives on digital health and data use programming and to gather evidence that would help to define lessons, best practices, and the critical factors that can support countries looking to increase use of data in decision-making within their health systems.</a:t>
            </a:r>
          </a:p>
          <a:p>
            <a:r>
              <a:rPr lang="en-US"/>
              <a:t>The lessons and experiences were refined into a model for digital transformation for data use. </a:t>
            </a:r>
          </a:p>
          <a:p>
            <a:endParaRPr lang="en-US"/>
          </a:p>
        </p:txBody>
      </p:sp>
      <p:sp>
        <p:nvSpPr>
          <p:cNvPr id="4" name="Slide Number Placeholder 3"/>
          <p:cNvSpPr>
            <a:spLocks noGrp="1"/>
          </p:cNvSpPr>
          <p:nvPr>
            <p:ph type="sldNum" sz="quarter" idx="5"/>
          </p:nvPr>
        </p:nvSpPr>
        <p:spPr/>
        <p:txBody>
          <a:bodyPr/>
          <a:lstStyle/>
          <a:p>
            <a:fld id="{23BEBBC2-29AA-A14F-807A-EE236B6D62C6}" type="slidenum">
              <a:rPr lang="en-US" smtClean="0"/>
              <a:t>8</a:t>
            </a:fld>
            <a:endParaRPr lang="en-US"/>
          </a:p>
        </p:txBody>
      </p:sp>
    </p:spTree>
    <p:extLst>
      <p:ext uri="{BB962C8B-B14F-4D97-AF65-F5344CB8AC3E}">
        <p14:creationId xmlns:p14="http://schemas.microsoft.com/office/powerpoint/2010/main" val="340905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research involved a comprehensive review of 72 documents including policies, project reports, health information systems documents, M&amp;E reports, and more. We also did a qualitative assessment that included 33 key informant interviews, online surveys, and a virtual discussion with key representatives of our country audiences. </a:t>
            </a:r>
          </a:p>
          <a:p>
            <a:endParaRPr lang="en-US"/>
          </a:p>
          <a:p>
            <a:r>
              <a:rPr lang="en-US"/>
              <a:t>DUAL research was informed by ten digital transformation elements, adding two new components to the WHO-ITU eHealth Strategy building blocks: change management and data use ecosystems. </a:t>
            </a:r>
            <a:endParaRPr lang="en-US">
              <a:cs typeface="Calibri"/>
            </a:endParaRPr>
          </a:p>
        </p:txBody>
      </p:sp>
      <p:sp>
        <p:nvSpPr>
          <p:cNvPr id="4" name="Slide Number Placeholder 3"/>
          <p:cNvSpPr>
            <a:spLocks noGrp="1"/>
          </p:cNvSpPr>
          <p:nvPr>
            <p:ph type="sldNum" sz="quarter" idx="5"/>
          </p:nvPr>
        </p:nvSpPr>
        <p:spPr/>
        <p:txBody>
          <a:bodyPr/>
          <a:lstStyle/>
          <a:p>
            <a:fld id="{23BEBBC2-29AA-A14F-807A-EE236B6D62C6}" type="slidenum">
              <a:rPr lang="en-US" smtClean="0"/>
              <a:t>9</a:t>
            </a:fld>
            <a:endParaRPr lang="en-US"/>
          </a:p>
        </p:txBody>
      </p:sp>
    </p:spTree>
    <p:extLst>
      <p:ext uri="{BB962C8B-B14F-4D97-AF65-F5344CB8AC3E}">
        <p14:creationId xmlns:p14="http://schemas.microsoft.com/office/powerpoint/2010/main" val="210330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fontAlgn="base">
              <a:lnSpc>
                <a:spcPct val="120000"/>
              </a:lnSpc>
              <a:spcBef>
                <a:spcPts val="0"/>
              </a:spcBef>
              <a:spcAft>
                <a:spcPts val="600"/>
              </a:spcAft>
              <a:buFont typeface="Arial" panose="020B0604020202020204" pitchFamily="34" charset="0"/>
              <a:buChar char="•"/>
            </a:pPr>
            <a:r>
              <a:rPr lang="en-US" sz="1000">
                <a:effectLst/>
                <a:latin typeface="Arial" panose="020B0604020202020204" pitchFamily="34" charset="0"/>
                <a:ea typeface="Calibri" panose="020F0502020204030204" pitchFamily="34" charset="0"/>
                <a:cs typeface="Times New Roman" panose="02020603050405020304" pitchFamily="18" charset="0"/>
              </a:rPr>
              <a:t>Key to this process has been the development of an implementation framework to inform the evidence gathering process and define the core components of a model for digital transformation for data use. </a:t>
            </a:r>
            <a:endParaRPr lang="en-US" sz="900">
              <a:effectLst/>
              <a:latin typeface="Arial" panose="020B0604020202020204" pitchFamily="34" charset="0"/>
              <a:ea typeface="Calibri" panose="020F0502020204030204" pitchFamily="34" charset="0"/>
              <a:cs typeface="Times New Roman" panose="02020603050405020304" pitchFamily="18" charset="0"/>
            </a:endParaRPr>
          </a:p>
          <a:p>
            <a:pPr marL="171450" marR="0" lvl="0" indent="-171450" fontAlgn="base">
              <a:lnSpc>
                <a:spcPct val="120000"/>
              </a:lnSpc>
              <a:spcBef>
                <a:spcPts val="0"/>
              </a:spcBef>
              <a:spcAft>
                <a:spcPts val="600"/>
              </a:spcAft>
              <a:buFont typeface="Arial" panose="020B0604020202020204" pitchFamily="34" charset="0"/>
              <a:buChar char="•"/>
            </a:pPr>
            <a:r>
              <a:rPr lang="en-US" sz="1000">
                <a:effectLst/>
                <a:latin typeface="Arial" panose="020B0604020202020204" pitchFamily="34" charset="0"/>
                <a:ea typeface="Calibri" panose="020F0502020204030204" pitchFamily="34" charset="0"/>
                <a:cs typeface="Times New Roman" panose="02020603050405020304" pitchFamily="18" charset="0"/>
              </a:rPr>
              <a:t>DUAL’s implementation framework focuses on all the components required to digitalize a health system—from the health workforce, to financing, and change management approaches—so that countries can adapt and apply lessons to their unique health landscapes. </a:t>
            </a:r>
            <a:endParaRPr lang="en-US" sz="900">
              <a:effectLst/>
              <a:latin typeface="Arial" panose="020B0604020202020204" pitchFamily="34" charset="0"/>
              <a:ea typeface="Calibri" panose="020F0502020204030204" pitchFamily="34" charset="0"/>
              <a:cs typeface="Times New Roman" panose="02020603050405020304" pitchFamily="18" charset="0"/>
            </a:endParaRPr>
          </a:p>
          <a:p>
            <a:pPr marL="171450" marR="0" lvl="0" indent="-171450" fontAlgn="base">
              <a:lnSpc>
                <a:spcPct val="120000"/>
              </a:lnSpc>
              <a:spcBef>
                <a:spcPts val="0"/>
              </a:spcBef>
              <a:spcAft>
                <a:spcPts val="600"/>
              </a:spcAft>
              <a:buFont typeface="Arial" panose="020B0604020202020204" pitchFamily="34" charset="0"/>
              <a:buChar char="•"/>
            </a:pPr>
            <a:r>
              <a:rPr lang="en-US" sz="1000">
                <a:effectLst/>
                <a:latin typeface="Arial" panose="020B0604020202020204" pitchFamily="34" charset="0"/>
                <a:ea typeface="Calibri" panose="020F0502020204030204" pitchFamily="34" charset="0"/>
                <a:cs typeface="Times New Roman" panose="02020603050405020304" pitchFamily="18" charset="0"/>
              </a:rPr>
              <a:t>The implementation framework was developed by reviewing common themes across 36 existing models, frameworks, and guidance documents related to data use, digital health, and health information systems to determine where there were commonalities and gaps.</a:t>
            </a:r>
          </a:p>
          <a:p>
            <a:pPr marL="171450" marR="0" lvl="0" indent="-171450" fontAlgn="base">
              <a:lnSpc>
                <a:spcPct val="120000"/>
              </a:lnSpc>
              <a:spcBef>
                <a:spcPts val="0"/>
              </a:spcBef>
              <a:spcAft>
                <a:spcPts val="600"/>
              </a:spcAft>
              <a:buFont typeface="Arial" panose="020B0604020202020204" pitchFamily="34" charset="0"/>
              <a:buChar char="•"/>
            </a:pPr>
            <a:r>
              <a:rPr lang="en-US" sz="1000">
                <a:effectLst/>
                <a:latin typeface="Arial" panose="020B0604020202020204" pitchFamily="34" charset="0"/>
                <a:cs typeface="Times New Roman" panose="02020603050405020304" pitchFamily="18" charset="0"/>
              </a:rPr>
              <a:t>We </a:t>
            </a:r>
            <a:r>
              <a:rPr lang="en-US" sz="1000"/>
              <a:t>added two new components to the WHO-ITU eHealth Strategy building blocks: change management and data use ecosystems. </a:t>
            </a:r>
          </a:p>
          <a:p>
            <a:pPr marL="171450" marR="0" lvl="0" indent="-171450" fontAlgn="base">
              <a:lnSpc>
                <a:spcPct val="120000"/>
              </a:lnSpc>
              <a:spcBef>
                <a:spcPts val="0"/>
              </a:spcBef>
              <a:spcAft>
                <a:spcPts val="600"/>
              </a:spcAft>
              <a:buFont typeface="Arial" panose="020B0604020202020204" pitchFamily="34" charset="0"/>
              <a:buChar char="•"/>
            </a:pPr>
            <a:endParaRPr lang="en-US" sz="1000">
              <a:effectLst/>
              <a:latin typeface="Arial" panose="020B060402020202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3BEBBC2-29AA-A14F-807A-EE236B6D62C6}" type="slidenum">
              <a:rPr lang="en-US" smtClean="0"/>
              <a:t>10</a:t>
            </a:fld>
            <a:endParaRPr lang="en-US"/>
          </a:p>
        </p:txBody>
      </p:sp>
    </p:spTree>
    <p:extLst>
      <p:ext uri="{BB962C8B-B14F-4D97-AF65-F5344CB8AC3E}">
        <p14:creationId xmlns:p14="http://schemas.microsoft.com/office/powerpoint/2010/main" val="796603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50000">
              <a:schemeClr val="accent1"/>
            </a:gs>
            <a:gs pos="100000">
              <a:schemeClr val="accent4"/>
            </a:gs>
          </a:gsLst>
          <a:lin ang="198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856F-5064-6E44-88D7-0524A9419745}"/>
              </a:ext>
            </a:extLst>
          </p:cNvPr>
          <p:cNvSpPr>
            <a:spLocks noGrp="1"/>
          </p:cNvSpPr>
          <p:nvPr>
            <p:ph type="ctrTitle"/>
          </p:nvPr>
        </p:nvSpPr>
        <p:spPr>
          <a:xfrm>
            <a:off x="838200" y="1204913"/>
            <a:ext cx="6400800" cy="1633537"/>
          </a:xfrm>
          <a:prstGeom prst="rect">
            <a:avLst/>
          </a:prstGeom>
        </p:spPr>
        <p:txBody>
          <a:bodyPr anchor="t" anchorCtr="0">
            <a:normAutofit/>
          </a:bodyPr>
          <a:lstStyle>
            <a:lvl1pPr algn="l">
              <a:defRPr sz="5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1FB4E4CE-D423-2D45-AFD6-08532C55ADEC}"/>
              </a:ext>
            </a:extLst>
          </p:cNvPr>
          <p:cNvSpPr>
            <a:spLocks noGrp="1"/>
          </p:cNvSpPr>
          <p:nvPr>
            <p:ph type="subTitle" idx="1"/>
          </p:nvPr>
        </p:nvSpPr>
        <p:spPr>
          <a:xfrm>
            <a:off x="838200" y="2838450"/>
            <a:ext cx="6400800" cy="779462"/>
          </a:xfrm>
        </p:spPr>
        <p:txBody>
          <a:bodyPr>
            <a:normAutofit/>
          </a:bodyPr>
          <a:lstStyle>
            <a:lvl1pPr marL="0" indent="0" algn="l">
              <a:buNone/>
              <a:defRPr sz="21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47487368-4C53-E344-95EC-780417570BBB}"/>
              </a:ext>
            </a:extLst>
          </p:cNvPr>
          <p:cNvSpPr/>
          <p:nvPr userDrawn="1"/>
        </p:nvSpPr>
        <p:spPr>
          <a:xfrm>
            <a:off x="8377214" y="0"/>
            <a:ext cx="3821412" cy="6871349"/>
          </a:xfrm>
          <a:custGeom>
            <a:avLst/>
            <a:gdLst>
              <a:gd name="connsiteX0" fmla="*/ 0 w 1372711"/>
              <a:gd name="connsiteY0" fmla="*/ 0 h 6858000"/>
              <a:gd name="connsiteX1" fmla="*/ 1372711 w 1372711"/>
              <a:gd name="connsiteY1" fmla="*/ 0 h 6858000"/>
              <a:gd name="connsiteX2" fmla="*/ 1372711 w 1372711"/>
              <a:gd name="connsiteY2" fmla="*/ 6858000 h 6858000"/>
              <a:gd name="connsiteX3" fmla="*/ 0 w 1372711"/>
              <a:gd name="connsiteY3" fmla="*/ 6858000 h 6858000"/>
              <a:gd name="connsiteX4" fmla="*/ 0 w 1372711"/>
              <a:gd name="connsiteY4" fmla="*/ 0 h 6858000"/>
              <a:gd name="connsiteX0" fmla="*/ 2336058 w 3708769"/>
              <a:gd name="connsiteY0" fmla="*/ 0 h 6871349"/>
              <a:gd name="connsiteX1" fmla="*/ 3708769 w 3708769"/>
              <a:gd name="connsiteY1" fmla="*/ 0 h 6871349"/>
              <a:gd name="connsiteX2" fmla="*/ 3708769 w 3708769"/>
              <a:gd name="connsiteY2" fmla="*/ 6858000 h 6871349"/>
              <a:gd name="connsiteX3" fmla="*/ 0 w 3708769"/>
              <a:gd name="connsiteY3" fmla="*/ 6871349 h 6871349"/>
              <a:gd name="connsiteX4" fmla="*/ 2336058 w 3708769"/>
              <a:gd name="connsiteY4" fmla="*/ 0 h 6871349"/>
              <a:gd name="connsiteX0" fmla="*/ 2336058 w 3821412"/>
              <a:gd name="connsiteY0" fmla="*/ 0 h 6871349"/>
              <a:gd name="connsiteX1" fmla="*/ 3708769 w 3821412"/>
              <a:gd name="connsiteY1" fmla="*/ 0 h 6871349"/>
              <a:gd name="connsiteX2" fmla="*/ 3821412 w 3821412"/>
              <a:gd name="connsiteY2" fmla="*/ 6871252 h 6871349"/>
              <a:gd name="connsiteX3" fmla="*/ 0 w 3821412"/>
              <a:gd name="connsiteY3" fmla="*/ 6871349 h 6871349"/>
              <a:gd name="connsiteX4" fmla="*/ 2336058 w 3821412"/>
              <a:gd name="connsiteY4" fmla="*/ 0 h 6871349"/>
              <a:gd name="connsiteX0" fmla="*/ 2336058 w 3821412"/>
              <a:gd name="connsiteY0" fmla="*/ 0 h 6871349"/>
              <a:gd name="connsiteX1" fmla="*/ 3801534 w 3821412"/>
              <a:gd name="connsiteY1" fmla="*/ 6626 h 6871349"/>
              <a:gd name="connsiteX2" fmla="*/ 3821412 w 3821412"/>
              <a:gd name="connsiteY2" fmla="*/ 6871252 h 6871349"/>
              <a:gd name="connsiteX3" fmla="*/ 0 w 3821412"/>
              <a:gd name="connsiteY3" fmla="*/ 6871349 h 6871349"/>
              <a:gd name="connsiteX4" fmla="*/ 2336058 w 3821412"/>
              <a:gd name="connsiteY4" fmla="*/ 0 h 6871349"/>
              <a:gd name="connsiteX0" fmla="*/ 2336058 w 3821412"/>
              <a:gd name="connsiteY0" fmla="*/ 0 h 6871349"/>
              <a:gd name="connsiteX1" fmla="*/ 3821412 w 3821412"/>
              <a:gd name="connsiteY1" fmla="*/ 0 h 6871349"/>
              <a:gd name="connsiteX2" fmla="*/ 3821412 w 3821412"/>
              <a:gd name="connsiteY2" fmla="*/ 6871252 h 6871349"/>
              <a:gd name="connsiteX3" fmla="*/ 0 w 3821412"/>
              <a:gd name="connsiteY3" fmla="*/ 6871349 h 6871349"/>
              <a:gd name="connsiteX4" fmla="*/ 2336058 w 3821412"/>
              <a:gd name="connsiteY4" fmla="*/ 0 h 687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1412" h="6871349">
                <a:moveTo>
                  <a:pt x="2336058" y="0"/>
                </a:moveTo>
                <a:lnTo>
                  <a:pt x="3821412" y="0"/>
                </a:lnTo>
                <a:lnTo>
                  <a:pt x="3821412" y="6871252"/>
                </a:lnTo>
                <a:lnTo>
                  <a:pt x="0" y="6871349"/>
                </a:lnTo>
                <a:lnTo>
                  <a:pt x="233605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6E28A5A7-4580-894A-A954-4BC02F8C5A2E}"/>
              </a:ext>
            </a:extLst>
          </p:cNvPr>
          <p:cNvSpPr>
            <a:spLocks noGrp="1"/>
          </p:cNvSpPr>
          <p:nvPr>
            <p:ph type="body" sz="quarter" idx="10" hasCustomPrompt="1"/>
          </p:nvPr>
        </p:nvSpPr>
        <p:spPr>
          <a:xfrm>
            <a:off x="838200" y="687190"/>
            <a:ext cx="6400800" cy="233560"/>
          </a:xfrm>
        </p:spPr>
        <p:txBody>
          <a:bodyPr>
            <a:normAutofit/>
          </a:bodyPr>
          <a:lstStyle>
            <a:lvl1pPr>
              <a:defRPr sz="1200" b="1"/>
            </a:lvl1pPr>
          </a:lstStyle>
          <a:p>
            <a:pPr lvl="0"/>
            <a:r>
              <a:rPr lang="en-US"/>
              <a:t>CLICK TO ADD OPTIONAL DATE</a:t>
            </a:r>
          </a:p>
        </p:txBody>
      </p:sp>
      <p:sp>
        <p:nvSpPr>
          <p:cNvPr id="20" name="Text Placeholder 19">
            <a:extLst>
              <a:ext uri="{FF2B5EF4-FFF2-40B4-BE49-F238E27FC236}">
                <a16:creationId xmlns:a16="http://schemas.microsoft.com/office/drawing/2014/main" id="{6DE184B0-E90A-E747-8B86-77CF416D5474}"/>
              </a:ext>
            </a:extLst>
          </p:cNvPr>
          <p:cNvSpPr>
            <a:spLocks noGrp="1"/>
          </p:cNvSpPr>
          <p:nvPr>
            <p:ph type="body" sz="quarter" idx="11" hasCustomPrompt="1"/>
          </p:nvPr>
        </p:nvSpPr>
        <p:spPr>
          <a:xfrm>
            <a:off x="838200" y="4471987"/>
            <a:ext cx="6400800" cy="1471613"/>
          </a:xfrm>
        </p:spPr>
        <p:txBody>
          <a:bodyPr anchor="b" anchorCtr="0">
            <a:normAutofit/>
          </a:bodyPr>
          <a:lstStyle>
            <a:lvl1pPr>
              <a:defRPr sz="1800"/>
            </a:lvl1pPr>
            <a:lvl2pPr marL="0" indent="0">
              <a:buNone/>
              <a:defRPr/>
            </a:lvl2pPr>
          </a:lstStyle>
          <a:p>
            <a:pPr lvl="0"/>
            <a:r>
              <a:rPr lang="en-US"/>
              <a:t>Presenter Name</a:t>
            </a:r>
          </a:p>
          <a:p>
            <a:pPr lvl="0"/>
            <a:r>
              <a:rPr lang="en-US"/>
              <a:t>Presenter Title</a:t>
            </a:r>
            <a:br>
              <a:rPr lang="en-US"/>
            </a:br>
            <a:r>
              <a:rPr lang="en-US"/>
              <a:t>Presenter Affiliation</a:t>
            </a:r>
          </a:p>
        </p:txBody>
      </p:sp>
      <p:grpSp>
        <p:nvGrpSpPr>
          <p:cNvPr id="29" name="Group 28">
            <a:extLst>
              <a:ext uri="{FF2B5EF4-FFF2-40B4-BE49-F238E27FC236}">
                <a16:creationId xmlns:a16="http://schemas.microsoft.com/office/drawing/2014/main" id="{ACA96A53-A7A0-174F-A457-5A2A5AF73637}"/>
              </a:ext>
            </a:extLst>
          </p:cNvPr>
          <p:cNvGrpSpPr/>
          <p:nvPr userDrawn="1"/>
        </p:nvGrpSpPr>
        <p:grpSpPr>
          <a:xfrm>
            <a:off x="9365019" y="5974842"/>
            <a:ext cx="2473053" cy="319104"/>
            <a:chOff x="6463614" y="6312963"/>
            <a:chExt cx="3543300" cy="457200"/>
          </a:xfrm>
        </p:grpSpPr>
        <p:pic>
          <p:nvPicPr>
            <p:cNvPr id="25" name="Picture 24">
              <a:extLst>
                <a:ext uri="{FF2B5EF4-FFF2-40B4-BE49-F238E27FC236}">
                  <a16:creationId xmlns:a16="http://schemas.microsoft.com/office/drawing/2014/main" id="{B3F6B20D-ECA0-6946-BA50-7BF7F1957D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3400" y="6312963"/>
              <a:ext cx="1853514" cy="457200"/>
            </a:xfrm>
            <a:prstGeom prst="rect">
              <a:avLst/>
            </a:prstGeom>
          </p:spPr>
        </p:pic>
        <p:pic>
          <p:nvPicPr>
            <p:cNvPr id="26" name="Picture 25">
              <a:extLst>
                <a:ext uri="{FF2B5EF4-FFF2-40B4-BE49-F238E27FC236}">
                  <a16:creationId xmlns:a16="http://schemas.microsoft.com/office/drawing/2014/main" id="{D4681405-4977-B34C-A3D0-B17671916F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3614" y="6340395"/>
              <a:ext cx="1049572" cy="402336"/>
            </a:xfrm>
            <a:prstGeom prst="rect">
              <a:avLst/>
            </a:prstGeom>
          </p:spPr>
        </p:pic>
      </p:grpSp>
      <p:pic>
        <p:nvPicPr>
          <p:cNvPr id="28" name="Picture 27" descr="Logo, company name&#10;&#10;Description automatically generated">
            <a:extLst>
              <a:ext uri="{FF2B5EF4-FFF2-40B4-BE49-F238E27FC236}">
                <a16:creationId xmlns:a16="http://schemas.microsoft.com/office/drawing/2014/main" id="{1FF4384F-5518-F44C-A66F-5CA219AACB3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70509" y="4068216"/>
            <a:ext cx="2862072" cy="1920406"/>
          </a:xfrm>
          <a:prstGeom prst="rect">
            <a:avLst/>
          </a:prstGeom>
        </p:spPr>
      </p:pic>
      <p:grpSp>
        <p:nvGrpSpPr>
          <p:cNvPr id="12" name="Group 11">
            <a:extLst>
              <a:ext uri="{FF2B5EF4-FFF2-40B4-BE49-F238E27FC236}">
                <a16:creationId xmlns:a16="http://schemas.microsoft.com/office/drawing/2014/main" id="{9E585DAA-2509-FA45-8ABD-AE1B97EFF47E}"/>
              </a:ext>
            </a:extLst>
          </p:cNvPr>
          <p:cNvGrpSpPr/>
          <p:nvPr userDrawn="1"/>
        </p:nvGrpSpPr>
        <p:grpSpPr>
          <a:xfrm>
            <a:off x="8043147" y="0"/>
            <a:ext cx="2671238" cy="6866466"/>
            <a:chOff x="8606365" y="0"/>
            <a:chExt cx="2671238" cy="6866466"/>
          </a:xfrm>
        </p:grpSpPr>
        <p:sp>
          <p:nvSpPr>
            <p:cNvPr id="13" name="Parallelogram 1">
              <a:extLst>
                <a:ext uri="{FF2B5EF4-FFF2-40B4-BE49-F238E27FC236}">
                  <a16:creationId xmlns:a16="http://schemas.microsoft.com/office/drawing/2014/main" id="{437E48D0-97EB-6B4D-A9B0-112C87953CDE}"/>
                </a:ext>
              </a:extLst>
            </p:cNvPr>
            <p:cNvSpPr/>
            <p:nvPr/>
          </p:nvSpPr>
          <p:spPr>
            <a:xfrm>
              <a:off x="8746437" y="0"/>
              <a:ext cx="2531166" cy="6864625"/>
            </a:xfrm>
            <a:custGeom>
              <a:avLst/>
              <a:gdLst>
                <a:gd name="connsiteX0" fmla="*/ 0 w 198783"/>
                <a:gd name="connsiteY0" fmla="*/ 6857999 h 6857999"/>
                <a:gd name="connsiteX1" fmla="*/ 49696 w 198783"/>
                <a:gd name="connsiteY1" fmla="*/ 0 h 6857999"/>
                <a:gd name="connsiteX2" fmla="*/ 198783 w 198783"/>
                <a:gd name="connsiteY2" fmla="*/ 0 h 6857999"/>
                <a:gd name="connsiteX3" fmla="*/ 149087 w 198783"/>
                <a:gd name="connsiteY3" fmla="*/ 6857999 h 6857999"/>
                <a:gd name="connsiteX4" fmla="*/ 0 w 198783"/>
                <a:gd name="connsiteY4" fmla="*/ 6857999 h 6857999"/>
                <a:gd name="connsiteX0" fmla="*/ 0 w 2471531"/>
                <a:gd name="connsiteY0" fmla="*/ 6857999 h 6857999"/>
                <a:gd name="connsiteX1" fmla="*/ 49696 w 2471531"/>
                <a:gd name="connsiteY1" fmla="*/ 0 h 6857999"/>
                <a:gd name="connsiteX2" fmla="*/ 2471531 w 2471531"/>
                <a:gd name="connsiteY2" fmla="*/ 6626 h 6857999"/>
                <a:gd name="connsiteX3" fmla="*/ 149087 w 2471531"/>
                <a:gd name="connsiteY3" fmla="*/ 6857999 h 6857999"/>
                <a:gd name="connsiteX4" fmla="*/ 0 w 2471531"/>
                <a:gd name="connsiteY4" fmla="*/ 6857999 h 6857999"/>
                <a:gd name="connsiteX0" fmla="*/ 0 w 2471531"/>
                <a:gd name="connsiteY0" fmla="*/ 6851373 h 6851373"/>
                <a:gd name="connsiteX1" fmla="*/ 2375452 w 2471531"/>
                <a:gd name="connsiteY1" fmla="*/ 6626 h 6851373"/>
                <a:gd name="connsiteX2" fmla="*/ 2471531 w 2471531"/>
                <a:gd name="connsiteY2" fmla="*/ 0 h 6851373"/>
                <a:gd name="connsiteX3" fmla="*/ 149087 w 2471531"/>
                <a:gd name="connsiteY3" fmla="*/ 6851373 h 6851373"/>
                <a:gd name="connsiteX4" fmla="*/ 0 w 2471531"/>
                <a:gd name="connsiteY4" fmla="*/ 6851373 h 6851373"/>
                <a:gd name="connsiteX0" fmla="*/ 0 w 2471531"/>
                <a:gd name="connsiteY0" fmla="*/ 6857999 h 6857999"/>
                <a:gd name="connsiteX1" fmla="*/ 2329070 w 2471531"/>
                <a:gd name="connsiteY1" fmla="*/ 0 h 6857999"/>
                <a:gd name="connsiteX2" fmla="*/ 2471531 w 2471531"/>
                <a:gd name="connsiteY2" fmla="*/ 6626 h 6857999"/>
                <a:gd name="connsiteX3" fmla="*/ 149087 w 2471531"/>
                <a:gd name="connsiteY3" fmla="*/ 6857999 h 6857999"/>
                <a:gd name="connsiteX4" fmla="*/ 0 w 2471531"/>
                <a:gd name="connsiteY4" fmla="*/ 6857999 h 6857999"/>
                <a:gd name="connsiteX0" fmla="*/ 0 w 2531166"/>
                <a:gd name="connsiteY0" fmla="*/ 6857999 h 6857999"/>
                <a:gd name="connsiteX1" fmla="*/ 2329070 w 2531166"/>
                <a:gd name="connsiteY1" fmla="*/ 0 h 6857999"/>
                <a:gd name="connsiteX2" fmla="*/ 2531166 w 2531166"/>
                <a:gd name="connsiteY2" fmla="*/ 0 h 6857999"/>
                <a:gd name="connsiteX3" fmla="*/ 149087 w 2531166"/>
                <a:gd name="connsiteY3" fmla="*/ 6857999 h 6857999"/>
                <a:gd name="connsiteX4" fmla="*/ 0 w 2531166"/>
                <a:gd name="connsiteY4" fmla="*/ 6857999 h 6857999"/>
                <a:gd name="connsiteX0" fmla="*/ 0 w 2531166"/>
                <a:gd name="connsiteY0" fmla="*/ 6857999 h 6864625"/>
                <a:gd name="connsiteX1" fmla="*/ 2329070 w 2531166"/>
                <a:gd name="connsiteY1" fmla="*/ 0 h 6864625"/>
                <a:gd name="connsiteX2" fmla="*/ 2531166 w 2531166"/>
                <a:gd name="connsiteY2" fmla="*/ 0 h 6864625"/>
                <a:gd name="connsiteX3" fmla="*/ 208722 w 2531166"/>
                <a:gd name="connsiteY3" fmla="*/ 6864625 h 6864625"/>
                <a:gd name="connsiteX4" fmla="*/ 0 w 2531166"/>
                <a:gd name="connsiteY4" fmla="*/ 6857999 h 686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166" h="6864625">
                  <a:moveTo>
                    <a:pt x="0" y="6857999"/>
                  </a:moveTo>
                  <a:lnTo>
                    <a:pt x="2329070" y="0"/>
                  </a:lnTo>
                  <a:lnTo>
                    <a:pt x="2531166" y="0"/>
                  </a:lnTo>
                  <a:lnTo>
                    <a:pt x="208722" y="6864625"/>
                  </a:lnTo>
                  <a:lnTo>
                    <a:pt x="0" y="6857999"/>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
              <a:extLst>
                <a:ext uri="{FF2B5EF4-FFF2-40B4-BE49-F238E27FC236}">
                  <a16:creationId xmlns:a16="http://schemas.microsoft.com/office/drawing/2014/main" id="{3881E866-162C-7648-A260-9747C9A4E5D8}"/>
                </a:ext>
              </a:extLst>
            </p:cNvPr>
            <p:cNvSpPr/>
            <p:nvPr/>
          </p:nvSpPr>
          <p:spPr>
            <a:xfrm>
              <a:off x="8691033" y="1488478"/>
              <a:ext cx="1877576" cy="5377988"/>
            </a:xfrm>
            <a:custGeom>
              <a:avLst/>
              <a:gdLst>
                <a:gd name="connsiteX0" fmla="*/ 0 w 198783"/>
                <a:gd name="connsiteY0" fmla="*/ 6857999 h 6857999"/>
                <a:gd name="connsiteX1" fmla="*/ 49696 w 198783"/>
                <a:gd name="connsiteY1" fmla="*/ 0 h 6857999"/>
                <a:gd name="connsiteX2" fmla="*/ 198783 w 198783"/>
                <a:gd name="connsiteY2" fmla="*/ 0 h 6857999"/>
                <a:gd name="connsiteX3" fmla="*/ 149087 w 198783"/>
                <a:gd name="connsiteY3" fmla="*/ 6857999 h 6857999"/>
                <a:gd name="connsiteX4" fmla="*/ 0 w 198783"/>
                <a:gd name="connsiteY4" fmla="*/ 6857999 h 6857999"/>
                <a:gd name="connsiteX0" fmla="*/ 0 w 2471531"/>
                <a:gd name="connsiteY0" fmla="*/ 6857999 h 6857999"/>
                <a:gd name="connsiteX1" fmla="*/ 49696 w 2471531"/>
                <a:gd name="connsiteY1" fmla="*/ 0 h 6857999"/>
                <a:gd name="connsiteX2" fmla="*/ 2471531 w 2471531"/>
                <a:gd name="connsiteY2" fmla="*/ 6626 h 6857999"/>
                <a:gd name="connsiteX3" fmla="*/ 149087 w 2471531"/>
                <a:gd name="connsiteY3" fmla="*/ 6857999 h 6857999"/>
                <a:gd name="connsiteX4" fmla="*/ 0 w 2471531"/>
                <a:gd name="connsiteY4" fmla="*/ 6857999 h 6857999"/>
                <a:gd name="connsiteX0" fmla="*/ 0 w 2471531"/>
                <a:gd name="connsiteY0" fmla="*/ 6851373 h 6851373"/>
                <a:gd name="connsiteX1" fmla="*/ 2375452 w 2471531"/>
                <a:gd name="connsiteY1" fmla="*/ 6626 h 6851373"/>
                <a:gd name="connsiteX2" fmla="*/ 2471531 w 2471531"/>
                <a:gd name="connsiteY2" fmla="*/ 0 h 6851373"/>
                <a:gd name="connsiteX3" fmla="*/ 149087 w 2471531"/>
                <a:gd name="connsiteY3" fmla="*/ 6851373 h 6851373"/>
                <a:gd name="connsiteX4" fmla="*/ 0 w 2471531"/>
                <a:gd name="connsiteY4" fmla="*/ 6851373 h 6851373"/>
                <a:gd name="connsiteX0" fmla="*/ 0 w 2471531"/>
                <a:gd name="connsiteY0" fmla="*/ 6857999 h 6857999"/>
                <a:gd name="connsiteX1" fmla="*/ 2329070 w 2471531"/>
                <a:gd name="connsiteY1" fmla="*/ 0 h 6857999"/>
                <a:gd name="connsiteX2" fmla="*/ 2471531 w 2471531"/>
                <a:gd name="connsiteY2" fmla="*/ 6626 h 6857999"/>
                <a:gd name="connsiteX3" fmla="*/ 149087 w 2471531"/>
                <a:gd name="connsiteY3" fmla="*/ 6857999 h 6857999"/>
                <a:gd name="connsiteX4" fmla="*/ 0 w 2471531"/>
                <a:gd name="connsiteY4" fmla="*/ 6857999 h 6857999"/>
                <a:gd name="connsiteX0" fmla="*/ 0 w 2471531"/>
                <a:gd name="connsiteY0" fmla="*/ 6852596 h 6852596"/>
                <a:gd name="connsiteX1" fmla="*/ 2415005 w 2471531"/>
                <a:gd name="connsiteY1" fmla="*/ 0 h 6852596"/>
                <a:gd name="connsiteX2" fmla="*/ 2471531 w 2471531"/>
                <a:gd name="connsiteY2" fmla="*/ 1223 h 6852596"/>
                <a:gd name="connsiteX3" fmla="*/ 149087 w 2471531"/>
                <a:gd name="connsiteY3" fmla="*/ 6852596 h 6852596"/>
                <a:gd name="connsiteX4" fmla="*/ 0 w 2471531"/>
                <a:gd name="connsiteY4" fmla="*/ 6852596 h 6852596"/>
                <a:gd name="connsiteX0" fmla="*/ 0 w 2390968"/>
                <a:gd name="connsiteY0" fmla="*/ 6863400 h 6863400"/>
                <a:gd name="connsiteX1" fmla="*/ 2334442 w 2390968"/>
                <a:gd name="connsiteY1" fmla="*/ 0 h 6863400"/>
                <a:gd name="connsiteX2" fmla="*/ 2390968 w 2390968"/>
                <a:gd name="connsiteY2" fmla="*/ 1223 h 6863400"/>
                <a:gd name="connsiteX3" fmla="*/ 68524 w 2390968"/>
                <a:gd name="connsiteY3" fmla="*/ 6852596 h 6863400"/>
                <a:gd name="connsiteX4" fmla="*/ 0 w 2390968"/>
                <a:gd name="connsiteY4" fmla="*/ 6863400 h 686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968" h="6863400">
                  <a:moveTo>
                    <a:pt x="0" y="6863400"/>
                  </a:moveTo>
                  <a:lnTo>
                    <a:pt x="2334442" y="0"/>
                  </a:lnTo>
                  <a:lnTo>
                    <a:pt x="2390968" y="1223"/>
                  </a:lnTo>
                  <a:lnTo>
                    <a:pt x="68524" y="6852596"/>
                  </a:lnTo>
                  <a:lnTo>
                    <a:pt x="0" y="6863400"/>
                  </a:lnTo>
                  <a:close/>
                </a:path>
              </a:pathLst>
            </a:custGeom>
            <a:solidFill>
              <a:srgbClr val="E34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
              <a:extLst>
                <a:ext uri="{FF2B5EF4-FFF2-40B4-BE49-F238E27FC236}">
                  <a16:creationId xmlns:a16="http://schemas.microsoft.com/office/drawing/2014/main" id="{91D05ABB-2A06-3146-B398-91C231614536}"/>
                </a:ext>
              </a:extLst>
            </p:cNvPr>
            <p:cNvSpPr/>
            <p:nvPr/>
          </p:nvSpPr>
          <p:spPr>
            <a:xfrm>
              <a:off x="8606365" y="2908852"/>
              <a:ext cx="1434543" cy="3949148"/>
            </a:xfrm>
            <a:custGeom>
              <a:avLst/>
              <a:gdLst>
                <a:gd name="connsiteX0" fmla="*/ 0 w 198783"/>
                <a:gd name="connsiteY0" fmla="*/ 6857999 h 6857999"/>
                <a:gd name="connsiteX1" fmla="*/ 49696 w 198783"/>
                <a:gd name="connsiteY1" fmla="*/ 0 h 6857999"/>
                <a:gd name="connsiteX2" fmla="*/ 198783 w 198783"/>
                <a:gd name="connsiteY2" fmla="*/ 0 h 6857999"/>
                <a:gd name="connsiteX3" fmla="*/ 149087 w 198783"/>
                <a:gd name="connsiteY3" fmla="*/ 6857999 h 6857999"/>
                <a:gd name="connsiteX4" fmla="*/ 0 w 198783"/>
                <a:gd name="connsiteY4" fmla="*/ 6857999 h 6857999"/>
                <a:gd name="connsiteX0" fmla="*/ 0 w 2471531"/>
                <a:gd name="connsiteY0" fmla="*/ 6857999 h 6857999"/>
                <a:gd name="connsiteX1" fmla="*/ 49696 w 2471531"/>
                <a:gd name="connsiteY1" fmla="*/ 0 h 6857999"/>
                <a:gd name="connsiteX2" fmla="*/ 2471531 w 2471531"/>
                <a:gd name="connsiteY2" fmla="*/ 6626 h 6857999"/>
                <a:gd name="connsiteX3" fmla="*/ 149087 w 2471531"/>
                <a:gd name="connsiteY3" fmla="*/ 6857999 h 6857999"/>
                <a:gd name="connsiteX4" fmla="*/ 0 w 2471531"/>
                <a:gd name="connsiteY4" fmla="*/ 6857999 h 6857999"/>
                <a:gd name="connsiteX0" fmla="*/ 0 w 2471531"/>
                <a:gd name="connsiteY0" fmla="*/ 6851373 h 6851373"/>
                <a:gd name="connsiteX1" fmla="*/ 2375452 w 2471531"/>
                <a:gd name="connsiteY1" fmla="*/ 6626 h 6851373"/>
                <a:gd name="connsiteX2" fmla="*/ 2471531 w 2471531"/>
                <a:gd name="connsiteY2" fmla="*/ 0 h 6851373"/>
                <a:gd name="connsiteX3" fmla="*/ 149087 w 2471531"/>
                <a:gd name="connsiteY3" fmla="*/ 6851373 h 6851373"/>
                <a:gd name="connsiteX4" fmla="*/ 0 w 2471531"/>
                <a:gd name="connsiteY4" fmla="*/ 6851373 h 6851373"/>
                <a:gd name="connsiteX0" fmla="*/ 0 w 2471531"/>
                <a:gd name="connsiteY0" fmla="*/ 6857999 h 6857999"/>
                <a:gd name="connsiteX1" fmla="*/ 2329070 w 2471531"/>
                <a:gd name="connsiteY1" fmla="*/ 0 h 6857999"/>
                <a:gd name="connsiteX2" fmla="*/ 2471531 w 2471531"/>
                <a:gd name="connsiteY2" fmla="*/ 6626 h 6857999"/>
                <a:gd name="connsiteX3" fmla="*/ 149087 w 2471531"/>
                <a:gd name="connsiteY3" fmla="*/ 6857999 h 6857999"/>
                <a:gd name="connsiteX4" fmla="*/ 0 w 2471531"/>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531" h="6857999">
                  <a:moveTo>
                    <a:pt x="0" y="6857999"/>
                  </a:moveTo>
                  <a:lnTo>
                    <a:pt x="2329070" y="0"/>
                  </a:lnTo>
                  <a:lnTo>
                    <a:pt x="2471531" y="6626"/>
                  </a:lnTo>
                  <a:lnTo>
                    <a:pt x="149087" y="6857999"/>
                  </a:lnTo>
                  <a:lnTo>
                    <a:pt x="0" y="685799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306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dark yellow">
    <p:bg>
      <p:bgPr>
        <a:gradFill>
          <a:gsLst>
            <a:gs pos="50000">
              <a:schemeClr val="accent3"/>
            </a:gs>
            <a:gs pos="100000">
              <a:schemeClr val="accent6"/>
            </a:gs>
          </a:gsLst>
          <a:lin ang="19800000" scaled="0"/>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583231B-D8CF-2A4D-B5AD-8E2BA6AFFB5B}"/>
              </a:ext>
            </a:extLst>
          </p:cNvPr>
          <p:cNvSpPr>
            <a:spLocks noGrp="1"/>
          </p:cNvSpPr>
          <p:nvPr>
            <p:ph type="body" sz="quarter" idx="10"/>
          </p:nvPr>
        </p:nvSpPr>
        <p:spPr>
          <a:xfrm>
            <a:off x="2438400" y="685800"/>
            <a:ext cx="7315200" cy="5257800"/>
          </a:xfrm>
        </p:spPr>
        <p:txBody>
          <a:bodyPr anchor="ctr" anchorCtr="0">
            <a:normAutofit/>
          </a:bodyPr>
          <a:lstStyle>
            <a:lvl1pPr algn="ctr">
              <a:defRPr sz="4000" b="1">
                <a:solidFill>
                  <a:schemeClr val="bg1"/>
                </a:solidFill>
              </a:defRPr>
            </a:lvl1pPr>
          </a:lstStyle>
          <a:p>
            <a:pPr lvl="0"/>
            <a:r>
              <a:rPr lang="en-US"/>
              <a:t>Click to edit Master text style</a:t>
            </a:r>
          </a:p>
        </p:txBody>
      </p:sp>
    </p:spTree>
    <p:extLst>
      <p:ext uri="{BB962C8B-B14F-4D97-AF65-F5344CB8AC3E}">
        <p14:creationId xmlns:p14="http://schemas.microsoft.com/office/powerpoint/2010/main" val="411063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AEB2-1671-B44F-BEC2-EF08105E935A}"/>
              </a:ext>
            </a:extLst>
          </p:cNvPr>
          <p:cNvSpPr>
            <a:spLocks noGrp="1"/>
          </p:cNvSpPr>
          <p:nvPr>
            <p:ph type="title"/>
          </p:nvPr>
        </p:nvSpPr>
        <p:spPr>
          <a:xfrm>
            <a:off x="838200" y="685801"/>
            <a:ext cx="10515600" cy="914400"/>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E6608B1A-E4A3-654B-9661-CC2F2C0FD458}"/>
              </a:ext>
            </a:extLst>
          </p:cNvPr>
          <p:cNvSpPr>
            <a:spLocks noGrp="1"/>
          </p:cNvSpPr>
          <p:nvPr>
            <p:ph type="ftr" sz="quarter" idx="11"/>
          </p:nvPr>
        </p:nvSpPr>
        <p:spPr>
          <a:xfrm>
            <a:off x="1369907" y="6292428"/>
            <a:ext cx="6400800" cy="365125"/>
          </a:xfrm>
          <a:prstGeom prst="rect">
            <a:avLst/>
          </a:prstGeom>
        </p:spPr>
        <p:txBody>
          <a:bodyPr/>
          <a:lstStyle/>
          <a:p>
            <a:r>
              <a:rPr lang="en-US"/>
              <a:t>Presentation Title (optional)</a:t>
            </a:r>
          </a:p>
        </p:txBody>
      </p:sp>
      <p:sp>
        <p:nvSpPr>
          <p:cNvPr id="5" name="Slide Number Placeholder 4">
            <a:extLst>
              <a:ext uri="{FF2B5EF4-FFF2-40B4-BE49-F238E27FC236}">
                <a16:creationId xmlns:a16="http://schemas.microsoft.com/office/drawing/2014/main" id="{138414F5-356D-7047-AF5F-7BFBA297911F}"/>
              </a:ext>
            </a:extLst>
          </p:cNvPr>
          <p:cNvSpPr>
            <a:spLocks noGrp="1"/>
          </p:cNvSpPr>
          <p:nvPr>
            <p:ph type="sldNum" sz="quarter" idx="12"/>
          </p:nvPr>
        </p:nvSpPr>
        <p:spPr>
          <a:xfrm>
            <a:off x="838200" y="6292428"/>
            <a:ext cx="460022" cy="369576"/>
          </a:xfrm>
          <a:prstGeom prst="rect">
            <a:avLst/>
          </a:prstGeom>
        </p:spPr>
        <p:txBody>
          <a:bodyPr/>
          <a:lstStyle/>
          <a:p>
            <a:fld id="{D31BC8C2-31E1-9D49-8DEB-87F98AFC0B6F}" type="slidenum">
              <a:rPr lang="en-US" smtClean="0"/>
              <a:t>‹#›</a:t>
            </a:fld>
            <a:endParaRPr lang="en-US"/>
          </a:p>
        </p:txBody>
      </p:sp>
      <p:pic>
        <p:nvPicPr>
          <p:cNvPr id="6" name="Picture 5">
            <a:extLst>
              <a:ext uri="{FF2B5EF4-FFF2-40B4-BE49-F238E27FC236}">
                <a16:creationId xmlns:a16="http://schemas.microsoft.com/office/drawing/2014/main" id="{6802E9AD-F213-8248-B999-FEFF130D93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8153"/>
          <a:stretch/>
        </p:blipFill>
        <p:spPr>
          <a:xfrm>
            <a:off x="10347960" y="6251110"/>
            <a:ext cx="1005840" cy="362879"/>
          </a:xfrm>
          <a:prstGeom prst="rect">
            <a:avLst/>
          </a:prstGeom>
        </p:spPr>
      </p:pic>
    </p:spTree>
    <p:extLst>
      <p:ext uri="{BB962C8B-B14F-4D97-AF65-F5344CB8AC3E}">
        <p14:creationId xmlns:p14="http://schemas.microsoft.com/office/powerpoint/2010/main" val="297802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FE7ADC-1442-2545-BE62-A6435C3E9F2C}"/>
              </a:ext>
            </a:extLst>
          </p:cNvPr>
          <p:cNvSpPr>
            <a:spLocks noGrp="1"/>
          </p:cNvSpPr>
          <p:nvPr>
            <p:ph type="ftr" sz="quarter" idx="11"/>
          </p:nvPr>
        </p:nvSpPr>
        <p:spPr>
          <a:xfrm>
            <a:off x="1371600" y="6291072"/>
            <a:ext cx="6400800" cy="365125"/>
          </a:xfrm>
          <a:prstGeom prst="rect">
            <a:avLst/>
          </a:prstGeom>
        </p:spPr>
        <p:txBody>
          <a:bodyPr/>
          <a:lstStyle/>
          <a:p>
            <a:r>
              <a:rPr lang="en-US"/>
              <a:t>Presentation Title (optional)</a:t>
            </a:r>
          </a:p>
        </p:txBody>
      </p:sp>
      <p:sp>
        <p:nvSpPr>
          <p:cNvPr id="4" name="Slide Number Placeholder 3">
            <a:extLst>
              <a:ext uri="{FF2B5EF4-FFF2-40B4-BE49-F238E27FC236}">
                <a16:creationId xmlns:a16="http://schemas.microsoft.com/office/drawing/2014/main" id="{DF9B641B-7E12-FD4D-A58D-1851B214578A}"/>
              </a:ext>
            </a:extLst>
          </p:cNvPr>
          <p:cNvSpPr>
            <a:spLocks noGrp="1"/>
          </p:cNvSpPr>
          <p:nvPr>
            <p:ph type="sldNum" sz="quarter" idx="12"/>
          </p:nvPr>
        </p:nvSpPr>
        <p:spPr>
          <a:xfrm>
            <a:off x="838200" y="6292428"/>
            <a:ext cx="460022" cy="369576"/>
          </a:xfrm>
          <a:prstGeom prst="rect">
            <a:avLst/>
          </a:prstGeom>
        </p:spPr>
        <p:txBody>
          <a:bodyPr/>
          <a:lstStyle/>
          <a:p>
            <a:fld id="{D31BC8C2-31E1-9D49-8DEB-87F98AFC0B6F}" type="slidenum">
              <a:rPr lang="en-US" smtClean="0"/>
              <a:t>‹#›</a:t>
            </a:fld>
            <a:endParaRPr lang="en-US"/>
          </a:p>
        </p:txBody>
      </p:sp>
      <p:pic>
        <p:nvPicPr>
          <p:cNvPr id="5" name="Picture 4">
            <a:extLst>
              <a:ext uri="{FF2B5EF4-FFF2-40B4-BE49-F238E27FC236}">
                <a16:creationId xmlns:a16="http://schemas.microsoft.com/office/drawing/2014/main" id="{BD8FE258-7DCE-D545-9BDA-6887D46D02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8153"/>
          <a:stretch/>
        </p:blipFill>
        <p:spPr>
          <a:xfrm>
            <a:off x="10347960" y="6251110"/>
            <a:ext cx="1005840" cy="362879"/>
          </a:xfrm>
          <a:prstGeom prst="rect">
            <a:avLst/>
          </a:prstGeom>
        </p:spPr>
      </p:pic>
    </p:spTree>
    <p:extLst>
      <p:ext uri="{BB962C8B-B14F-4D97-AF65-F5344CB8AC3E}">
        <p14:creationId xmlns:p14="http://schemas.microsoft.com/office/powerpoint/2010/main" val="231421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55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9083EC-BDF2-904C-AC63-A0E5D8FDA0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24086" y="5451648"/>
            <a:ext cx="1853514" cy="457200"/>
          </a:xfrm>
          <a:prstGeom prst="rect">
            <a:avLst/>
          </a:prstGeom>
        </p:spPr>
      </p:pic>
      <p:pic>
        <p:nvPicPr>
          <p:cNvPr id="4" name="Picture 3">
            <a:extLst>
              <a:ext uri="{FF2B5EF4-FFF2-40B4-BE49-F238E27FC236}">
                <a16:creationId xmlns:a16="http://schemas.microsoft.com/office/drawing/2014/main" id="{34A38557-B1B3-F145-9BDA-E0CFE3D540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5479080"/>
            <a:ext cx="1049572" cy="402336"/>
          </a:xfrm>
          <a:prstGeom prst="rect">
            <a:avLst/>
          </a:prstGeom>
        </p:spPr>
      </p:pic>
      <p:pic>
        <p:nvPicPr>
          <p:cNvPr id="6" name="Picture 5" descr="Logo, company name&#10;&#10;Description automatically generated">
            <a:extLst>
              <a:ext uri="{FF2B5EF4-FFF2-40B4-BE49-F238E27FC236}">
                <a16:creationId xmlns:a16="http://schemas.microsoft.com/office/drawing/2014/main" id="{93E854E9-CF25-764C-BEA8-92D75A4F0D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50894" y="806103"/>
            <a:ext cx="5290212" cy="3549650"/>
          </a:xfrm>
          <a:prstGeom prst="rect">
            <a:avLst/>
          </a:prstGeom>
        </p:spPr>
      </p:pic>
    </p:spTree>
    <p:extLst>
      <p:ext uri="{BB962C8B-B14F-4D97-AF65-F5344CB8AC3E}">
        <p14:creationId xmlns:p14="http://schemas.microsoft.com/office/powerpoint/2010/main" val="395914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2-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437C-4E50-2146-B692-6A6CFC2AAC1E}"/>
              </a:ext>
            </a:extLst>
          </p:cNvPr>
          <p:cNvSpPr>
            <a:spLocks noGrp="1"/>
          </p:cNvSpPr>
          <p:nvPr>
            <p:ph type="title"/>
          </p:nvPr>
        </p:nvSpPr>
        <p:spPr>
          <a:xfrm>
            <a:off x="838200" y="685801"/>
            <a:ext cx="10515600" cy="914400"/>
          </a:xfrm>
          <a:prstGeom prst="rect">
            <a:avLst/>
          </a:prstGeom>
        </p:spPr>
        <p:txBody>
          <a:bodyPr anchor="t" anchorCtr="0">
            <a:noAutofit/>
          </a:bodyPr>
          <a:lstStyle/>
          <a:p>
            <a:r>
              <a:rPr lang="en-US"/>
              <a:t>Click to edit Master title style</a:t>
            </a:r>
          </a:p>
        </p:txBody>
      </p:sp>
      <p:sp>
        <p:nvSpPr>
          <p:cNvPr id="3" name="Content Placeholder 2">
            <a:extLst>
              <a:ext uri="{FF2B5EF4-FFF2-40B4-BE49-F238E27FC236}">
                <a16:creationId xmlns:a16="http://schemas.microsoft.com/office/drawing/2014/main" id="{F7B332B8-B1E2-8A4B-AF24-70E5517158D5}"/>
              </a:ext>
            </a:extLst>
          </p:cNvPr>
          <p:cNvSpPr>
            <a:spLocks noGrp="1"/>
          </p:cNvSpPr>
          <p:nvPr>
            <p:ph idx="1"/>
          </p:nvPr>
        </p:nvSpPr>
        <p:spPr/>
        <p:txBody>
          <a:bodyPr numCol="2" spcCol="685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3586177-91C8-8642-81F7-912E0119E132}"/>
              </a:ext>
            </a:extLst>
          </p:cNvPr>
          <p:cNvSpPr>
            <a:spLocks noGrp="1"/>
          </p:cNvSpPr>
          <p:nvPr>
            <p:ph type="ftr" sz="quarter" idx="11"/>
          </p:nvPr>
        </p:nvSpPr>
        <p:spPr>
          <a:xfrm>
            <a:off x="1368819" y="6296877"/>
            <a:ext cx="6400800" cy="365125"/>
          </a:xfrm>
          <a:prstGeom prst="rect">
            <a:avLst/>
          </a:prstGeom>
        </p:spPr>
        <p:txBody>
          <a:bodyPr/>
          <a:lstStyle/>
          <a:p>
            <a:r>
              <a:rPr lang="en-US"/>
              <a:t>Presentation Title (optional)</a:t>
            </a:r>
          </a:p>
        </p:txBody>
      </p:sp>
      <p:sp>
        <p:nvSpPr>
          <p:cNvPr id="8" name="Slide Number Placeholder 7">
            <a:extLst>
              <a:ext uri="{FF2B5EF4-FFF2-40B4-BE49-F238E27FC236}">
                <a16:creationId xmlns:a16="http://schemas.microsoft.com/office/drawing/2014/main" id="{BBD29A7D-39AB-FF46-947A-85A4C0902BB1}"/>
              </a:ext>
            </a:extLst>
          </p:cNvPr>
          <p:cNvSpPr>
            <a:spLocks noGrp="1"/>
          </p:cNvSpPr>
          <p:nvPr>
            <p:ph type="sldNum" sz="quarter" idx="12"/>
          </p:nvPr>
        </p:nvSpPr>
        <p:spPr>
          <a:xfrm>
            <a:off x="838200" y="6296877"/>
            <a:ext cx="460022" cy="365125"/>
          </a:xfrm>
        </p:spPr>
        <p:txBody>
          <a:bodyPr/>
          <a:lstStyle/>
          <a:p>
            <a:fld id="{7970B9A9-0632-7F48-96AC-D174ABA4E0A3}" type="slidenum">
              <a:rPr lang="en-US" smtClean="0"/>
              <a:t>‹#›</a:t>
            </a:fld>
            <a:endParaRPr lang="en-US"/>
          </a:p>
        </p:txBody>
      </p:sp>
      <p:pic>
        <p:nvPicPr>
          <p:cNvPr id="9" name="Picture 8">
            <a:extLst>
              <a:ext uri="{FF2B5EF4-FFF2-40B4-BE49-F238E27FC236}">
                <a16:creationId xmlns:a16="http://schemas.microsoft.com/office/drawing/2014/main" id="{CF0CB3FE-2071-1E43-A2F5-7A8A92F333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8153"/>
          <a:stretch/>
        </p:blipFill>
        <p:spPr>
          <a:xfrm>
            <a:off x="10347960" y="6251110"/>
            <a:ext cx="1005840" cy="362879"/>
          </a:xfrm>
          <a:prstGeom prst="rect">
            <a:avLst/>
          </a:prstGeom>
        </p:spPr>
      </p:pic>
    </p:spTree>
    <p:extLst>
      <p:ext uri="{BB962C8B-B14F-4D97-AF65-F5344CB8AC3E}">
        <p14:creationId xmlns:p14="http://schemas.microsoft.com/office/powerpoint/2010/main" val="389767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1-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437C-4E50-2146-B692-6A6CFC2AAC1E}"/>
              </a:ext>
            </a:extLst>
          </p:cNvPr>
          <p:cNvSpPr>
            <a:spLocks noGrp="1"/>
          </p:cNvSpPr>
          <p:nvPr>
            <p:ph type="title"/>
          </p:nvPr>
        </p:nvSpPr>
        <p:spPr>
          <a:xfrm>
            <a:off x="838200" y="685801"/>
            <a:ext cx="10515600" cy="914400"/>
          </a:xfrm>
          <a:prstGeom prst="rect">
            <a:avLst/>
          </a:prstGeom>
        </p:spPr>
        <p:txBody>
          <a:bodyPr anchor="t" anchorCtr="0">
            <a:noAutofit/>
          </a:bodyPr>
          <a:lstStyle/>
          <a:p>
            <a:r>
              <a:rPr lang="en-US"/>
              <a:t>Click to edit Master title style</a:t>
            </a:r>
          </a:p>
        </p:txBody>
      </p:sp>
      <p:sp>
        <p:nvSpPr>
          <p:cNvPr id="3" name="Content Placeholder 2">
            <a:extLst>
              <a:ext uri="{FF2B5EF4-FFF2-40B4-BE49-F238E27FC236}">
                <a16:creationId xmlns:a16="http://schemas.microsoft.com/office/drawing/2014/main" id="{F7B332B8-B1E2-8A4B-AF24-70E5517158D5}"/>
              </a:ext>
            </a:extLst>
          </p:cNvPr>
          <p:cNvSpPr>
            <a:spLocks noGrp="1"/>
          </p:cNvSpPr>
          <p:nvPr>
            <p:ph idx="1"/>
          </p:nvPr>
        </p:nvSpPr>
        <p:spPr/>
        <p:txBody>
          <a:bodyPr numCol="1" spcCol="685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3586177-91C8-8642-81F7-912E0119E132}"/>
              </a:ext>
            </a:extLst>
          </p:cNvPr>
          <p:cNvSpPr>
            <a:spLocks noGrp="1"/>
          </p:cNvSpPr>
          <p:nvPr>
            <p:ph type="ftr" sz="quarter" idx="11"/>
          </p:nvPr>
        </p:nvSpPr>
        <p:spPr>
          <a:xfrm>
            <a:off x="1368819" y="6296877"/>
            <a:ext cx="6400800" cy="365125"/>
          </a:xfrm>
          <a:prstGeom prst="rect">
            <a:avLst/>
          </a:prstGeom>
        </p:spPr>
        <p:txBody>
          <a:bodyPr/>
          <a:lstStyle/>
          <a:p>
            <a:r>
              <a:rPr lang="en-US"/>
              <a:t>Presentation Title (optional)</a:t>
            </a:r>
          </a:p>
        </p:txBody>
      </p:sp>
      <p:sp>
        <p:nvSpPr>
          <p:cNvPr id="8" name="Slide Number Placeholder 7">
            <a:extLst>
              <a:ext uri="{FF2B5EF4-FFF2-40B4-BE49-F238E27FC236}">
                <a16:creationId xmlns:a16="http://schemas.microsoft.com/office/drawing/2014/main" id="{BBD29A7D-39AB-FF46-947A-85A4C0902BB1}"/>
              </a:ext>
            </a:extLst>
          </p:cNvPr>
          <p:cNvSpPr>
            <a:spLocks noGrp="1"/>
          </p:cNvSpPr>
          <p:nvPr>
            <p:ph type="sldNum" sz="quarter" idx="12"/>
          </p:nvPr>
        </p:nvSpPr>
        <p:spPr>
          <a:xfrm>
            <a:off x="838200" y="6296877"/>
            <a:ext cx="460022" cy="365125"/>
          </a:xfrm>
        </p:spPr>
        <p:txBody>
          <a:bodyPr/>
          <a:lstStyle/>
          <a:p>
            <a:fld id="{7970B9A9-0632-7F48-96AC-D174ABA4E0A3}" type="slidenum">
              <a:rPr lang="en-US" smtClean="0"/>
              <a:t>‹#›</a:t>
            </a:fld>
            <a:endParaRPr lang="en-US"/>
          </a:p>
        </p:txBody>
      </p:sp>
      <p:pic>
        <p:nvPicPr>
          <p:cNvPr id="6" name="Picture 5">
            <a:extLst>
              <a:ext uri="{FF2B5EF4-FFF2-40B4-BE49-F238E27FC236}">
                <a16:creationId xmlns:a16="http://schemas.microsoft.com/office/drawing/2014/main" id="{63F07443-AACD-754C-A876-3920336B2C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8153"/>
          <a:stretch/>
        </p:blipFill>
        <p:spPr>
          <a:xfrm>
            <a:off x="10347960" y="6251110"/>
            <a:ext cx="1005840" cy="362879"/>
          </a:xfrm>
          <a:prstGeom prst="rect">
            <a:avLst/>
          </a:prstGeom>
        </p:spPr>
      </p:pic>
    </p:spTree>
    <p:extLst>
      <p:ext uri="{BB962C8B-B14F-4D97-AF65-F5344CB8AC3E}">
        <p14:creationId xmlns:p14="http://schemas.microsoft.com/office/powerpoint/2010/main" val="154176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08C4-C99F-E143-9CC7-8A0626D866B0}"/>
              </a:ext>
            </a:extLst>
          </p:cNvPr>
          <p:cNvSpPr>
            <a:spLocks noGrp="1"/>
          </p:cNvSpPr>
          <p:nvPr>
            <p:ph type="title" hasCustomPrompt="1"/>
          </p:nvPr>
        </p:nvSpPr>
        <p:spPr>
          <a:xfrm>
            <a:off x="838200" y="2009305"/>
            <a:ext cx="6858000" cy="3934295"/>
          </a:xfrm>
          <a:prstGeom prst="rect">
            <a:avLst/>
          </a:prstGeom>
        </p:spPr>
        <p:txBody>
          <a:bodyPr anchor="t" anchorCtr="0">
            <a:noAutofit/>
          </a:bodyPr>
          <a:lstStyle>
            <a:lvl1pPr>
              <a:defRPr sz="4000">
                <a:solidFill>
                  <a:schemeClr val="tx1"/>
                </a:solidFill>
              </a:defRPr>
            </a:lvl1pPr>
          </a:lstStyle>
          <a:p>
            <a:r>
              <a:rPr lang="en-US"/>
              <a:t>Click to add section title</a:t>
            </a:r>
          </a:p>
        </p:txBody>
      </p:sp>
      <p:sp>
        <p:nvSpPr>
          <p:cNvPr id="3" name="Text Placeholder 2">
            <a:extLst>
              <a:ext uri="{FF2B5EF4-FFF2-40B4-BE49-F238E27FC236}">
                <a16:creationId xmlns:a16="http://schemas.microsoft.com/office/drawing/2014/main" id="{4AB6DD2F-4CE5-C946-8C6D-7E0C29512DDF}"/>
              </a:ext>
            </a:extLst>
          </p:cNvPr>
          <p:cNvSpPr>
            <a:spLocks noGrp="1"/>
          </p:cNvSpPr>
          <p:nvPr>
            <p:ph type="body" idx="1" hasCustomPrompt="1"/>
          </p:nvPr>
        </p:nvSpPr>
        <p:spPr>
          <a:xfrm>
            <a:off x="838200" y="1435007"/>
            <a:ext cx="6858000" cy="393793"/>
          </a:xfrm>
        </p:spPr>
        <p:txBody>
          <a:bodyPr anchor="b" anchorCtr="0">
            <a:noAutofit/>
          </a:bodyPr>
          <a:lstStyle>
            <a:lvl1pPr marL="0" indent="0">
              <a:buNone/>
              <a:defRPr sz="20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number</a:t>
            </a:r>
          </a:p>
        </p:txBody>
      </p:sp>
      <p:sp>
        <p:nvSpPr>
          <p:cNvPr id="5" name="Footer Placeholder 4">
            <a:extLst>
              <a:ext uri="{FF2B5EF4-FFF2-40B4-BE49-F238E27FC236}">
                <a16:creationId xmlns:a16="http://schemas.microsoft.com/office/drawing/2014/main" id="{D01D7B1E-3147-7746-9145-F6907012C0B6}"/>
              </a:ext>
            </a:extLst>
          </p:cNvPr>
          <p:cNvSpPr>
            <a:spLocks noGrp="1"/>
          </p:cNvSpPr>
          <p:nvPr>
            <p:ph type="ftr" sz="quarter" idx="11"/>
          </p:nvPr>
        </p:nvSpPr>
        <p:spPr>
          <a:xfrm>
            <a:off x="1371600" y="6296878"/>
            <a:ext cx="6400800" cy="365125"/>
          </a:xfrm>
          <a:prstGeom prst="rect">
            <a:avLst/>
          </a:prstGeom>
        </p:spPr>
        <p:txBody>
          <a:bodyPr/>
          <a:lstStyle/>
          <a:p>
            <a:r>
              <a:rPr lang="en-US"/>
              <a:t>Presentation Title (optional)</a:t>
            </a:r>
          </a:p>
        </p:txBody>
      </p:sp>
      <p:sp>
        <p:nvSpPr>
          <p:cNvPr id="8" name="Slide Number Placeholder 7">
            <a:extLst>
              <a:ext uri="{FF2B5EF4-FFF2-40B4-BE49-F238E27FC236}">
                <a16:creationId xmlns:a16="http://schemas.microsoft.com/office/drawing/2014/main" id="{C263169A-A598-754B-AD20-BBB0FFC5689A}"/>
              </a:ext>
            </a:extLst>
          </p:cNvPr>
          <p:cNvSpPr>
            <a:spLocks noGrp="1"/>
          </p:cNvSpPr>
          <p:nvPr>
            <p:ph type="sldNum" sz="quarter" idx="12"/>
          </p:nvPr>
        </p:nvSpPr>
        <p:spPr/>
        <p:txBody>
          <a:bodyPr/>
          <a:lstStyle/>
          <a:p>
            <a:fld id="{7970B9A9-0632-7F48-96AC-D174ABA4E0A3}" type="slidenum">
              <a:rPr lang="en-US" smtClean="0"/>
              <a:t>‹#›</a:t>
            </a:fld>
            <a:endParaRPr lang="en-US"/>
          </a:p>
        </p:txBody>
      </p:sp>
      <p:sp>
        <p:nvSpPr>
          <p:cNvPr id="13" name="Rectangle 10">
            <a:extLst>
              <a:ext uri="{FF2B5EF4-FFF2-40B4-BE49-F238E27FC236}">
                <a16:creationId xmlns:a16="http://schemas.microsoft.com/office/drawing/2014/main" id="{92157369-FB88-ED4A-9BC3-2482ED456EA8}"/>
              </a:ext>
            </a:extLst>
          </p:cNvPr>
          <p:cNvSpPr/>
          <p:nvPr userDrawn="1"/>
        </p:nvSpPr>
        <p:spPr>
          <a:xfrm>
            <a:off x="8377612" y="0"/>
            <a:ext cx="3816719" cy="6871349"/>
          </a:xfrm>
          <a:custGeom>
            <a:avLst/>
            <a:gdLst>
              <a:gd name="connsiteX0" fmla="*/ 0 w 1372711"/>
              <a:gd name="connsiteY0" fmla="*/ 0 h 6858000"/>
              <a:gd name="connsiteX1" fmla="*/ 1372711 w 1372711"/>
              <a:gd name="connsiteY1" fmla="*/ 0 h 6858000"/>
              <a:gd name="connsiteX2" fmla="*/ 1372711 w 1372711"/>
              <a:gd name="connsiteY2" fmla="*/ 6858000 h 6858000"/>
              <a:gd name="connsiteX3" fmla="*/ 0 w 1372711"/>
              <a:gd name="connsiteY3" fmla="*/ 6858000 h 6858000"/>
              <a:gd name="connsiteX4" fmla="*/ 0 w 1372711"/>
              <a:gd name="connsiteY4" fmla="*/ 0 h 6858000"/>
              <a:gd name="connsiteX0" fmla="*/ 2336058 w 3708769"/>
              <a:gd name="connsiteY0" fmla="*/ 0 h 6871349"/>
              <a:gd name="connsiteX1" fmla="*/ 3708769 w 3708769"/>
              <a:gd name="connsiteY1" fmla="*/ 0 h 6871349"/>
              <a:gd name="connsiteX2" fmla="*/ 3708769 w 3708769"/>
              <a:gd name="connsiteY2" fmla="*/ 6858000 h 6871349"/>
              <a:gd name="connsiteX3" fmla="*/ 0 w 3708769"/>
              <a:gd name="connsiteY3" fmla="*/ 6871349 h 6871349"/>
              <a:gd name="connsiteX4" fmla="*/ 2336058 w 3708769"/>
              <a:gd name="connsiteY4" fmla="*/ 0 h 6871349"/>
              <a:gd name="connsiteX0" fmla="*/ 2336058 w 3816719"/>
              <a:gd name="connsiteY0" fmla="*/ 0 h 6871349"/>
              <a:gd name="connsiteX1" fmla="*/ 3816719 w 3816719"/>
              <a:gd name="connsiteY1" fmla="*/ 0 h 6871349"/>
              <a:gd name="connsiteX2" fmla="*/ 3708769 w 3816719"/>
              <a:gd name="connsiteY2" fmla="*/ 6858000 h 6871349"/>
              <a:gd name="connsiteX3" fmla="*/ 0 w 3816719"/>
              <a:gd name="connsiteY3" fmla="*/ 6871349 h 6871349"/>
              <a:gd name="connsiteX4" fmla="*/ 2336058 w 3816719"/>
              <a:gd name="connsiteY4" fmla="*/ 0 h 6871349"/>
              <a:gd name="connsiteX0" fmla="*/ 2336058 w 3816719"/>
              <a:gd name="connsiteY0" fmla="*/ 0 h 6871349"/>
              <a:gd name="connsiteX1" fmla="*/ 3816719 w 3816719"/>
              <a:gd name="connsiteY1" fmla="*/ 0 h 6871349"/>
              <a:gd name="connsiteX2" fmla="*/ 3810369 w 3816719"/>
              <a:gd name="connsiteY2" fmla="*/ 6861175 h 6871349"/>
              <a:gd name="connsiteX3" fmla="*/ 0 w 3816719"/>
              <a:gd name="connsiteY3" fmla="*/ 6871349 h 6871349"/>
              <a:gd name="connsiteX4" fmla="*/ 2336058 w 3816719"/>
              <a:gd name="connsiteY4" fmla="*/ 0 h 687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719" h="6871349">
                <a:moveTo>
                  <a:pt x="2336058" y="0"/>
                </a:moveTo>
                <a:lnTo>
                  <a:pt x="3816719" y="0"/>
                </a:lnTo>
                <a:cubicBezTo>
                  <a:pt x="3814602" y="2287058"/>
                  <a:pt x="3812486" y="4574117"/>
                  <a:pt x="3810369" y="6861175"/>
                </a:cubicBezTo>
                <a:lnTo>
                  <a:pt x="0" y="6871349"/>
                </a:lnTo>
                <a:lnTo>
                  <a:pt x="2336058" y="0"/>
                </a:lnTo>
                <a:close/>
              </a:path>
            </a:pathLst>
          </a:custGeom>
          <a:gradFill>
            <a:gsLst>
              <a:gs pos="1000">
                <a:schemeClr val="accent1"/>
              </a:gs>
              <a:gs pos="100000">
                <a:schemeClr val="accent4"/>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1">
            <a:extLst>
              <a:ext uri="{FF2B5EF4-FFF2-40B4-BE49-F238E27FC236}">
                <a16:creationId xmlns:a16="http://schemas.microsoft.com/office/drawing/2014/main" id="{120BCBF3-02FA-D84D-BB54-A40CF5403BF2}"/>
              </a:ext>
            </a:extLst>
          </p:cNvPr>
          <p:cNvSpPr/>
          <p:nvPr/>
        </p:nvSpPr>
        <p:spPr>
          <a:xfrm>
            <a:off x="8183219" y="0"/>
            <a:ext cx="2531166" cy="6864625"/>
          </a:xfrm>
          <a:custGeom>
            <a:avLst/>
            <a:gdLst>
              <a:gd name="connsiteX0" fmla="*/ 0 w 198783"/>
              <a:gd name="connsiteY0" fmla="*/ 6857999 h 6857999"/>
              <a:gd name="connsiteX1" fmla="*/ 49696 w 198783"/>
              <a:gd name="connsiteY1" fmla="*/ 0 h 6857999"/>
              <a:gd name="connsiteX2" fmla="*/ 198783 w 198783"/>
              <a:gd name="connsiteY2" fmla="*/ 0 h 6857999"/>
              <a:gd name="connsiteX3" fmla="*/ 149087 w 198783"/>
              <a:gd name="connsiteY3" fmla="*/ 6857999 h 6857999"/>
              <a:gd name="connsiteX4" fmla="*/ 0 w 198783"/>
              <a:gd name="connsiteY4" fmla="*/ 6857999 h 6857999"/>
              <a:gd name="connsiteX0" fmla="*/ 0 w 2471531"/>
              <a:gd name="connsiteY0" fmla="*/ 6857999 h 6857999"/>
              <a:gd name="connsiteX1" fmla="*/ 49696 w 2471531"/>
              <a:gd name="connsiteY1" fmla="*/ 0 h 6857999"/>
              <a:gd name="connsiteX2" fmla="*/ 2471531 w 2471531"/>
              <a:gd name="connsiteY2" fmla="*/ 6626 h 6857999"/>
              <a:gd name="connsiteX3" fmla="*/ 149087 w 2471531"/>
              <a:gd name="connsiteY3" fmla="*/ 6857999 h 6857999"/>
              <a:gd name="connsiteX4" fmla="*/ 0 w 2471531"/>
              <a:gd name="connsiteY4" fmla="*/ 6857999 h 6857999"/>
              <a:gd name="connsiteX0" fmla="*/ 0 w 2471531"/>
              <a:gd name="connsiteY0" fmla="*/ 6851373 h 6851373"/>
              <a:gd name="connsiteX1" fmla="*/ 2375452 w 2471531"/>
              <a:gd name="connsiteY1" fmla="*/ 6626 h 6851373"/>
              <a:gd name="connsiteX2" fmla="*/ 2471531 w 2471531"/>
              <a:gd name="connsiteY2" fmla="*/ 0 h 6851373"/>
              <a:gd name="connsiteX3" fmla="*/ 149087 w 2471531"/>
              <a:gd name="connsiteY3" fmla="*/ 6851373 h 6851373"/>
              <a:gd name="connsiteX4" fmla="*/ 0 w 2471531"/>
              <a:gd name="connsiteY4" fmla="*/ 6851373 h 6851373"/>
              <a:gd name="connsiteX0" fmla="*/ 0 w 2471531"/>
              <a:gd name="connsiteY0" fmla="*/ 6857999 h 6857999"/>
              <a:gd name="connsiteX1" fmla="*/ 2329070 w 2471531"/>
              <a:gd name="connsiteY1" fmla="*/ 0 h 6857999"/>
              <a:gd name="connsiteX2" fmla="*/ 2471531 w 2471531"/>
              <a:gd name="connsiteY2" fmla="*/ 6626 h 6857999"/>
              <a:gd name="connsiteX3" fmla="*/ 149087 w 2471531"/>
              <a:gd name="connsiteY3" fmla="*/ 6857999 h 6857999"/>
              <a:gd name="connsiteX4" fmla="*/ 0 w 2471531"/>
              <a:gd name="connsiteY4" fmla="*/ 6857999 h 6857999"/>
              <a:gd name="connsiteX0" fmla="*/ 0 w 2531166"/>
              <a:gd name="connsiteY0" fmla="*/ 6857999 h 6857999"/>
              <a:gd name="connsiteX1" fmla="*/ 2329070 w 2531166"/>
              <a:gd name="connsiteY1" fmla="*/ 0 h 6857999"/>
              <a:gd name="connsiteX2" fmla="*/ 2531166 w 2531166"/>
              <a:gd name="connsiteY2" fmla="*/ 0 h 6857999"/>
              <a:gd name="connsiteX3" fmla="*/ 149087 w 2531166"/>
              <a:gd name="connsiteY3" fmla="*/ 6857999 h 6857999"/>
              <a:gd name="connsiteX4" fmla="*/ 0 w 2531166"/>
              <a:gd name="connsiteY4" fmla="*/ 6857999 h 6857999"/>
              <a:gd name="connsiteX0" fmla="*/ 0 w 2531166"/>
              <a:gd name="connsiteY0" fmla="*/ 6857999 h 6864625"/>
              <a:gd name="connsiteX1" fmla="*/ 2329070 w 2531166"/>
              <a:gd name="connsiteY1" fmla="*/ 0 h 6864625"/>
              <a:gd name="connsiteX2" fmla="*/ 2531166 w 2531166"/>
              <a:gd name="connsiteY2" fmla="*/ 0 h 6864625"/>
              <a:gd name="connsiteX3" fmla="*/ 208722 w 2531166"/>
              <a:gd name="connsiteY3" fmla="*/ 6864625 h 6864625"/>
              <a:gd name="connsiteX4" fmla="*/ 0 w 2531166"/>
              <a:gd name="connsiteY4" fmla="*/ 6857999 h 686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166" h="6864625">
                <a:moveTo>
                  <a:pt x="0" y="6857999"/>
                </a:moveTo>
                <a:lnTo>
                  <a:pt x="2329070" y="0"/>
                </a:lnTo>
                <a:lnTo>
                  <a:pt x="2531166" y="0"/>
                </a:lnTo>
                <a:lnTo>
                  <a:pt x="208722" y="6864625"/>
                </a:lnTo>
                <a:lnTo>
                  <a:pt x="0" y="685799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1">
            <a:extLst>
              <a:ext uri="{FF2B5EF4-FFF2-40B4-BE49-F238E27FC236}">
                <a16:creationId xmlns:a16="http://schemas.microsoft.com/office/drawing/2014/main" id="{9E075C64-8DEE-AE4D-A585-32278F3DB5CB}"/>
              </a:ext>
            </a:extLst>
          </p:cNvPr>
          <p:cNvSpPr/>
          <p:nvPr/>
        </p:nvSpPr>
        <p:spPr>
          <a:xfrm>
            <a:off x="8127815" y="4004779"/>
            <a:ext cx="1023501" cy="2861687"/>
          </a:xfrm>
          <a:custGeom>
            <a:avLst/>
            <a:gdLst>
              <a:gd name="connsiteX0" fmla="*/ 0 w 198783"/>
              <a:gd name="connsiteY0" fmla="*/ 6857999 h 6857999"/>
              <a:gd name="connsiteX1" fmla="*/ 49696 w 198783"/>
              <a:gd name="connsiteY1" fmla="*/ 0 h 6857999"/>
              <a:gd name="connsiteX2" fmla="*/ 198783 w 198783"/>
              <a:gd name="connsiteY2" fmla="*/ 0 h 6857999"/>
              <a:gd name="connsiteX3" fmla="*/ 149087 w 198783"/>
              <a:gd name="connsiteY3" fmla="*/ 6857999 h 6857999"/>
              <a:gd name="connsiteX4" fmla="*/ 0 w 198783"/>
              <a:gd name="connsiteY4" fmla="*/ 6857999 h 6857999"/>
              <a:gd name="connsiteX0" fmla="*/ 0 w 2471531"/>
              <a:gd name="connsiteY0" fmla="*/ 6857999 h 6857999"/>
              <a:gd name="connsiteX1" fmla="*/ 49696 w 2471531"/>
              <a:gd name="connsiteY1" fmla="*/ 0 h 6857999"/>
              <a:gd name="connsiteX2" fmla="*/ 2471531 w 2471531"/>
              <a:gd name="connsiteY2" fmla="*/ 6626 h 6857999"/>
              <a:gd name="connsiteX3" fmla="*/ 149087 w 2471531"/>
              <a:gd name="connsiteY3" fmla="*/ 6857999 h 6857999"/>
              <a:gd name="connsiteX4" fmla="*/ 0 w 2471531"/>
              <a:gd name="connsiteY4" fmla="*/ 6857999 h 6857999"/>
              <a:gd name="connsiteX0" fmla="*/ 0 w 2471531"/>
              <a:gd name="connsiteY0" fmla="*/ 6851373 h 6851373"/>
              <a:gd name="connsiteX1" fmla="*/ 2375452 w 2471531"/>
              <a:gd name="connsiteY1" fmla="*/ 6626 h 6851373"/>
              <a:gd name="connsiteX2" fmla="*/ 2471531 w 2471531"/>
              <a:gd name="connsiteY2" fmla="*/ 0 h 6851373"/>
              <a:gd name="connsiteX3" fmla="*/ 149087 w 2471531"/>
              <a:gd name="connsiteY3" fmla="*/ 6851373 h 6851373"/>
              <a:gd name="connsiteX4" fmla="*/ 0 w 2471531"/>
              <a:gd name="connsiteY4" fmla="*/ 6851373 h 6851373"/>
              <a:gd name="connsiteX0" fmla="*/ 0 w 2471531"/>
              <a:gd name="connsiteY0" fmla="*/ 6857999 h 6857999"/>
              <a:gd name="connsiteX1" fmla="*/ 2329070 w 2471531"/>
              <a:gd name="connsiteY1" fmla="*/ 0 h 6857999"/>
              <a:gd name="connsiteX2" fmla="*/ 2471531 w 2471531"/>
              <a:gd name="connsiteY2" fmla="*/ 6626 h 6857999"/>
              <a:gd name="connsiteX3" fmla="*/ 149087 w 2471531"/>
              <a:gd name="connsiteY3" fmla="*/ 6857999 h 6857999"/>
              <a:gd name="connsiteX4" fmla="*/ 0 w 2471531"/>
              <a:gd name="connsiteY4" fmla="*/ 6857999 h 6857999"/>
              <a:gd name="connsiteX0" fmla="*/ 0 w 2471531"/>
              <a:gd name="connsiteY0" fmla="*/ 6852596 h 6852596"/>
              <a:gd name="connsiteX1" fmla="*/ 2415005 w 2471531"/>
              <a:gd name="connsiteY1" fmla="*/ 0 h 6852596"/>
              <a:gd name="connsiteX2" fmla="*/ 2471531 w 2471531"/>
              <a:gd name="connsiteY2" fmla="*/ 1223 h 6852596"/>
              <a:gd name="connsiteX3" fmla="*/ 149087 w 2471531"/>
              <a:gd name="connsiteY3" fmla="*/ 6852596 h 6852596"/>
              <a:gd name="connsiteX4" fmla="*/ 0 w 2471531"/>
              <a:gd name="connsiteY4" fmla="*/ 6852596 h 6852596"/>
              <a:gd name="connsiteX0" fmla="*/ 0 w 2390968"/>
              <a:gd name="connsiteY0" fmla="*/ 6863400 h 6863400"/>
              <a:gd name="connsiteX1" fmla="*/ 2334442 w 2390968"/>
              <a:gd name="connsiteY1" fmla="*/ 0 h 6863400"/>
              <a:gd name="connsiteX2" fmla="*/ 2390968 w 2390968"/>
              <a:gd name="connsiteY2" fmla="*/ 1223 h 6863400"/>
              <a:gd name="connsiteX3" fmla="*/ 68524 w 2390968"/>
              <a:gd name="connsiteY3" fmla="*/ 6852596 h 6863400"/>
              <a:gd name="connsiteX4" fmla="*/ 0 w 2390968"/>
              <a:gd name="connsiteY4" fmla="*/ 6863400 h 6863400"/>
              <a:gd name="connsiteX0" fmla="*/ 0 w 2390968"/>
              <a:gd name="connsiteY0" fmla="*/ 6862176 h 6862176"/>
              <a:gd name="connsiteX1" fmla="*/ 227960 w 2390968"/>
              <a:gd name="connsiteY1" fmla="*/ 36640 h 6862176"/>
              <a:gd name="connsiteX2" fmla="*/ 2390968 w 2390968"/>
              <a:gd name="connsiteY2" fmla="*/ -1 h 6862176"/>
              <a:gd name="connsiteX3" fmla="*/ 68524 w 2390968"/>
              <a:gd name="connsiteY3" fmla="*/ 6851372 h 6862176"/>
              <a:gd name="connsiteX4" fmla="*/ 0 w 2390968"/>
              <a:gd name="connsiteY4" fmla="*/ 6862176 h 6862176"/>
              <a:gd name="connsiteX0" fmla="*/ 0 w 1291231"/>
              <a:gd name="connsiteY0" fmla="*/ 6831885 h 6831885"/>
              <a:gd name="connsiteX1" fmla="*/ 227960 w 1291231"/>
              <a:gd name="connsiteY1" fmla="*/ 6349 h 6831885"/>
              <a:gd name="connsiteX2" fmla="*/ 1291231 w 1291231"/>
              <a:gd name="connsiteY2" fmla="*/ 0 h 6831885"/>
              <a:gd name="connsiteX3" fmla="*/ 68524 w 1291231"/>
              <a:gd name="connsiteY3" fmla="*/ 6821081 h 6831885"/>
              <a:gd name="connsiteX4" fmla="*/ 0 w 1291231"/>
              <a:gd name="connsiteY4" fmla="*/ 6831885 h 6831885"/>
              <a:gd name="connsiteX0" fmla="*/ 0 w 1303360"/>
              <a:gd name="connsiteY0" fmla="*/ 6825536 h 6825536"/>
              <a:gd name="connsiteX1" fmla="*/ 227960 w 1303360"/>
              <a:gd name="connsiteY1" fmla="*/ 0 h 6825536"/>
              <a:gd name="connsiteX2" fmla="*/ 1303360 w 1303360"/>
              <a:gd name="connsiteY2" fmla="*/ 1224 h 6825536"/>
              <a:gd name="connsiteX3" fmla="*/ 68524 w 1303360"/>
              <a:gd name="connsiteY3" fmla="*/ 6814732 h 6825536"/>
              <a:gd name="connsiteX4" fmla="*/ 0 w 1303360"/>
              <a:gd name="connsiteY4" fmla="*/ 6825536 h 6825536"/>
              <a:gd name="connsiteX0" fmla="*/ 0 w 1303360"/>
              <a:gd name="connsiteY0" fmla="*/ 6825536 h 6825536"/>
              <a:gd name="connsiteX1" fmla="*/ 1218532 w 1303360"/>
              <a:gd name="connsiteY1" fmla="*/ 0 h 6825536"/>
              <a:gd name="connsiteX2" fmla="*/ 1303360 w 1303360"/>
              <a:gd name="connsiteY2" fmla="*/ 1224 h 6825536"/>
              <a:gd name="connsiteX3" fmla="*/ 68524 w 1303360"/>
              <a:gd name="connsiteY3" fmla="*/ 6814732 h 6825536"/>
              <a:gd name="connsiteX4" fmla="*/ 0 w 1303360"/>
              <a:gd name="connsiteY4" fmla="*/ 6825536 h 6825536"/>
              <a:gd name="connsiteX0" fmla="*/ 0 w 1303360"/>
              <a:gd name="connsiteY0" fmla="*/ 6825536 h 6825536"/>
              <a:gd name="connsiteX1" fmla="*/ 1226618 w 1303360"/>
              <a:gd name="connsiteY1" fmla="*/ 0 h 6825536"/>
              <a:gd name="connsiteX2" fmla="*/ 1303360 w 1303360"/>
              <a:gd name="connsiteY2" fmla="*/ 1224 h 6825536"/>
              <a:gd name="connsiteX3" fmla="*/ 68524 w 1303360"/>
              <a:gd name="connsiteY3" fmla="*/ 6814732 h 6825536"/>
              <a:gd name="connsiteX4" fmla="*/ 0 w 1303360"/>
              <a:gd name="connsiteY4" fmla="*/ 6825536 h 6825536"/>
              <a:gd name="connsiteX0" fmla="*/ 0 w 1303360"/>
              <a:gd name="connsiteY0" fmla="*/ 6833109 h 6833109"/>
              <a:gd name="connsiteX1" fmla="*/ 1238747 w 1303360"/>
              <a:gd name="connsiteY1" fmla="*/ 0 h 6833109"/>
              <a:gd name="connsiteX2" fmla="*/ 1303360 w 1303360"/>
              <a:gd name="connsiteY2" fmla="*/ 8797 h 6833109"/>
              <a:gd name="connsiteX3" fmla="*/ 68524 w 1303360"/>
              <a:gd name="connsiteY3" fmla="*/ 6822305 h 6833109"/>
              <a:gd name="connsiteX4" fmla="*/ 0 w 1303360"/>
              <a:gd name="connsiteY4" fmla="*/ 6833109 h 6833109"/>
              <a:gd name="connsiteX0" fmla="*/ 0 w 1303360"/>
              <a:gd name="connsiteY0" fmla="*/ 6825536 h 6825536"/>
              <a:gd name="connsiteX1" fmla="*/ 1238747 w 1303360"/>
              <a:gd name="connsiteY1" fmla="*/ 0 h 6825536"/>
              <a:gd name="connsiteX2" fmla="*/ 1303360 w 1303360"/>
              <a:gd name="connsiteY2" fmla="*/ 1224 h 6825536"/>
              <a:gd name="connsiteX3" fmla="*/ 68524 w 1303360"/>
              <a:gd name="connsiteY3" fmla="*/ 6814732 h 6825536"/>
              <a:gd name="connsiteX4" fmla="*/ 0 w 1303360"/>
              <a:gd name="connsiteY4" fmla="*/ 6825536 h 6825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360" h="6825536">
                <a:moveTo>
                  <a:pt x="0" y="6825536"/>
                </a:moveTo>
                <a:lnTo>
                  <a:pt x="1238747" y="0"/>
                </a:lnTo>
                <a:lnTo>
                  <a:pt x="1303360" y="1224"/>
                </a:lnTo>
                <a:lnTo>
                  <a:pt x="68524" y="6814732"/>
                </a:lnTo>
                <a:lnTo>
                  <a:pt x="0" y="6825536"/>
                </a:lnTo>
                <a:close/>
              </a:path>
            </a:pathLst>
          </a:custGeom>
          <a:solidFill>
            <a:srgbClr val="E34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
            <a:extLst>
              <a:ext uri="{FF2B5EF4-FFF2-40B4-BE49-F238E27FC236}">
                <a16:creationId xmlns:a16="http://schemas.microsoft.com/office/drawing/2014/main" id="{D1E6BA02-DDED-C348-9E56-AC8B38CA0806}"/>
              </a:ext>
            </a:extLst>
          </p:cNvPr>
          <p:cNvSpPr/>
          <p:nvPr/>
        </p:nvSpPr>
        <p:spPr>
          <a:xfrm>
            <a:off x="8392029" y="683684"/>
            <a:ext cx="2187068" cy="6177492"/>
          </a:xfrm>
          <a:custGeom>
            <a:avLst/>
            <a:gdLst>
              <a:gd name="connsiteX0" fmla="*/ 0 w 198783"/>
              <a:gd name="connsiteY0" fmla="*/ 6857999 h 6857999"/>
              <a:gd name="connsiteX1" fmla="*/ 49696 w 198783"/>
              <a:gd name="connsiteY1" fmla="*/ 0 h 6857999"/>
              <a:gd name="connsiteX2" fmla="*/ 198783 w 198783"/>
              <a:gd name="connsiteY2" fmla="*/ 0 h 6857999"/>
              <a:gd name="connsiteX3" fmla="*/ 149087 w 198783"/>
              <a:gd name="connsiteY3" fmla="*/ 6857999 h 6857999"/>
              <a:gd name="connsiteX4" fmla="*/ 0 w 198783"/>
              <a:gd name="connsiteY4" fmla="*/ 6857999 h 6857999"/>
              <a:gd name="connsiteX0" fmla="*/ 0 w 2471531"/>
              <a:gd name="connsiteY0" fmla="*/ 6857999 h 6857999"/>
              <a:gd name="connsiteX1" fmla="*/ 49696 w 2471531"/>
              <a:gd name="connsiteY1" fmla="*/ 0 h 6857999"/>
              <a:gd name="connsiteX2" fmla="*/ 2471531 w 2471531"/>
              <a:gd name="connsiteY2" fmla="*/ 6626 h 6857999"/>
              <a:gd name="connsiteX3" fmla="*/ 149087 w 2471531"/>
              <a:gd name="connsiteY3" fmla="*/ 6857999 h 6857999"/>
              <a:gd name="connsiteX4" fmla="*/ 0 w 2471531"/>
              <a:gd name="connsiteY4" fmla="*/ 6857999 h 6857999"/>
              <a:gd name="connsiteX0" fmla="*/ 0 w 2471531"/>
              <a:gd name="connsiteY0" fmla="*/ 6851373 h 6851373"/>
              <a:gd name="connsiteX1" fmla="*/ 2375452 w 2471531"/>
              <a:gd name="connsiteY1" fmla="*/ 6626 h 6851373"/>
              <a:gd name="connsiteX2" fmla="*/ 2471531 w 2471531"/>
              <a:gd name="connsiteY2" fmla="*/ 0 h 6851373"/>
              <a:gd name="connsiteX3" fmla="*/ 149087 w 2471531"/>
              <a:gd name="connsiteY3" fmla="*/ 6851373 h 6851373"/>
              <a:gd name="connsiteX4" fmla="*/ 0 w 2471531"/>
              <a:gd name="connsiteY4" fmla="*/ 6851373 h 6851373"/>
              <a:gd name="connsiteX0" fmla="*/ 0 w 2471531"/>
              <a:gd name="connsiteY0" fmla="*/ 6857999 h 6857999"/>
              <a:gd name="connsiteX1" fmla="*/ 2329070 w 2471531"/>
              <a:gd name="connsiteY1" fmla="*/ 0 h 6857999"/>
              <a:gd name="connsiteX2" fmla="*/ 2471531 w 2471531"/>
              <a:gd name="connsiteY2" fmla="*/ 6626 h 6857999"/>
              <a:gd name="connsiteX3" fmla="*/ 149087 w 2471531"/>
              <a:gd name="connsiteY3" fmla="*/ 6857999 h 6857999"/>
              <a:gd name="connsiteX4" fmla="*/ 0 w 2471531"/>
              <a:gd name="connsiteY4" fmla="*/ 6857999 h 6857999"/>
              <a:gd name="connsiteX0" fmla="*/ 0 w 3995869"/>
              <a:gd name="connsiteY0" fmla="*/ 6857999 h 6857999"/>
              <a:gd name="connsiteX1" fmla="*/ 2329070 w 3995869"/>
              <a:gd name="connsiteY1" fmla="*/ 0 h 6857999"/>
              <a:gd name="connsiteX2" fmla="*/ 3995869 w 3995869"/>
              <a:gd name="connsiteY2" fmla="*/ 1922 h 6857999"/>
              <a:gd name="connsiteX3" fmla="*/ 149087 w 3995869"/>
              <a:gd name="connsiteY3" fmla="*/ 6857999 h 6857999"/>
              <a:gd name="connsiteX4" fmla="*/ 0 w 3995869"/>
              <a:gd name="connsiteY4" fmla="*/ 6857999 h 6857999"/>
              <a:gd name="connsiteX0" fmla="*/ 0 w 3995869"/>
              <a:gd name="connsiteY0" fmla="*/ 6856077 h 6856077"/>
              <a:gd name="connsiteX1" fmla="*/ 3649191 w 3995869"/>
              <a:gd name="connsiteY1" fmla="*/ 2781 h 6856077"/>
              <a:gd name="connsiteX2" fmla="*/ 3995869 w 3995869"/>
              <a:gd name="connsiteY2" fmla="*/ 0 h 6856077"/>
              <a:gd name="connsiteX3" fmla="*/ 149087 w 3995869"/>
              <a:gd name="connsiteY3" fmla="*/ 6856077 h 6856077"/>
              <a:gd name="connsiteX4" fmla="*/ 0 w 3995869"/>
              <a:gd name="connsiteY4" fmla="*/ 6856077 h 6856077"/>
              <a:gd name="connsiteX0" fmla="*/ 0 w 3995869"/>
              <a:gd name="connsiteY0" fmla="*/ 6863879 h 6863879"/>
              <a:gd name="connsiteX1" fmla="*/ 3638134 w 3995869"/>
              <a:gd name="connsiteY1" fmla="*/ 0 h 6863879"/>
              <a:gd name="connsiteX2" fmla="*/ 3995869 w 3995869"/>
              <a:gd name="connsiteY2" fmla="*/ 7802 h 6863879"/>
              <a:gd name="connsiteX3" fmla="*/ 149087 w 3995869"/>
              <a:gd name="connsiteY3" fmla="*/ 6863879 h 6863879"/>
              <a:gd name="connsiteX4" fmla="*/ 0 w 3995869"/>
              <a:gd name="connsiteY4" fmla="*/ 6863879 h 6863879"/>
              <a:gd name="connsiteX0" fmla="*/ 0 w 4001397"/>
              <a:gd name="connsiteY0" fmla="*/ 6867407 h 6867407"/>
              <a:gd name="connsiteX1" fmla="*/ 3643662 w 4001397"/>
              <a:gd name="connsiteY1" fmla="*/ 0 h 6867407"/>
              <a:gd name="connsiteX2" fmla="*/ 4001397 w 4001397"/>
              <a:gd name="connsiteY2" fmla="*/ 7802 h 6867407"/>
              <a:gd name="connsiteX3" fmla="*/ 154615 w 4001397"/>
              <a:gd name="connsiteY3" fmla="*/ 6863879 h 6867407"/>
              <a:gd name="connsiteX4" fmla="*/ 0 w 4001397"/>
              <a:gd name="connsiteY4" fmla="*/ 6867407 h 6867407"/>
              <a:gd name="connsiteX0" fmla="*/ 0 w 4001397"/>
              <a:gd name="connsiteY0" fmla="*/ 6863879 h 6863879"/>
              <a:gd name="connsiteX1" fmla="*/ 3643662 w 4001397"/>
              <a:gd name="connsiteY1" fmla="*/ 0 h 6863879"/>
              <a:gd name="connsiteX2" fmla="*/ 4001397 w 4001397"/>
              <a:gd name="connsiteY2" fmla="*/ 4274 h 6863879"/>
              <a:gd name="connsiteX3" fmla="*/ 154615 w 4001397"/>
              <a:gd name="connsiteY3" fmla="*/ 6860351 h 6863879"/>
              <a:gd name="connsiteX4" fmla="*/ 0 w 4001397"/>
              <a:gd name="connsiteY4" fmla="*/ 6863879 h 6863879"/>
              <a:gd name="connsiteX0" fmla="*/ 0 w 3818973"/>
              <a:gd name="connsiteY0" fmla="*/ 6863879 h 6863879"/>
              <a:gd name="connsiteX1" fmla="*/ 3643662 w 3818973"/>
              <a:gd name="connsiteY1" fmla="*/ 0 h 6863879"/>
              <a:gd name="connsiteX2" fmla="*/ 3818973 w 3818973"/>
              <a:gd name="connsiteY2" fmla="*/ 11330 h 6863879"/>
              <a:gd name="connsiteX3" fmla="*/ 154615 w 3818973"/>
              <a:gd name="connsiteY3" fmla="*/ 6860351 h 6863879"/>
              <a:gd name="connsiteX4" fmla="*/ 0 w 3818973"/>
              <a:gd name="connsiteY4" fmla="*/ 6863879 h 6863879"/>
              <a:gd name="connsiteX0" fmla="*/ 0 w 3807917"/>
              <a:gd name="connsiteY0" fmla="*/ 6863879 h 6863879"/>
              <a:gd name="connsiteX1" fmla="*/ 3643662 w 3807917"/>
              <a:gd name="connsiteY1" fmla="*/ 0 h 6863879"/>
              <a:gd name="connsiteX2" fmla="*/ 3807917 w 3807917"/>
              <a:gd name="connsiteY2" fmla="*/ 747 h 6863879"/>
              <a:gd name="connsiteX3" fmla="*/ 154615 w 3807917"/>
              <a:gd name="connsiteY3" fmla="*/ 6860351 h 6863879"/>
              <a:gd name="connsiteX4" fmla="*/ 0 w 3807917"/>
              <a:gd name="connsiteY4" fmla="*/ 6863879 h 686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917" h="6863879">
                <a:moveTo>
                  <a:pt x="0" y="6863879"/>
                </a:moveTo>
                <a:lnTo>
                  <a:pt x="3643662" y="0"/>
                </a:lnTo>
                <a:lnTo>
                  <a:pt x="3807917" y="747"/>
                </a:lnTo>
                <a:lnTo>
                  <a:pt x="154615" y="6860351"/>
                </a:lnTo>
                <a:lnTo>
                  <a:pt x="0" y="686387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337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985804-59B9-274A-A3EA-0ACB8B940999}"/>
              </a:ext>
            </a:extLst>
          </p:cNvPr>
          <p:cNvSpPr/>
          <p:nvPr userDrawn="1"/>
        </p:nvSpPr>
        <p:spPr>
          <a:xfrm>
            <a:off x="6586728" y="0"/>
            <a:ext cx="5605272" cy="6858000"/>
          </a:xfrm>
          <a:prstGeom prst="rect">
            <a:avLst/>
          </a:prstGeom>
          <a:solidFill>
            <a:srgbClr val="E4E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6B97D-D352-2448-8C40-5119C7840064}"/>
              </a:ext>
            </a:extLst>
          </p:cNvPr>
          <p:cNvSpPr>
            <a:spLocks noGrp="1"/>
          </p:cNvSpPr>
          <p:nvPr>
            <p:ph type="title"/>
          </p:nvPr>
        </p:nvSpPr>
        <p:spPr>
          <a:xfrm>
            <a:off x="838200" y="685801"/>
            <a:ext cx="5257800" cy="914400"/>
          </a:xfrm>
          <a:prstGeom prst="rect">
            <a:avLst/>
          </a:prstGeo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EFB84231-9727-E342-84EF-038E98DB0A12}"/>
              </a:ext>
            </a:extLst>
          </p:cNvPr>
          <p:cNvSpPr>
            <a:spLocks noGrp="1"/>
          </p:cNvSpPr>
          <p:nvPr>
            <p:ph sz="half" idx="1"/>
          </p:nvPr>
        </p:nvSpPr>
        <p:spPr>
          <a:xfrm>
            <a:off x="838200" y="1825625"/>
            <a:ext cx="5257800" cy="4117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F20A349-0A6C-B24F-A370-0F4222B3C75E}"/>
              </a:ext>
            </a:extLst>
          </p:cNvPr>
          <p:cNvSpPr>
            <a:spLocks noGrp="1"/>
          </p:cNvSpPr>
          <p:nvPr>
            <p:ph type="ftr" sz="quarter" idx="11"/>
          </p:nvPr>
        </p:nvSpPr>
        <p:spPr>
          <a:xfrm>
            <a:off x="1371600" y="6292428"/>
            <a:ext cx="6400800" cy="365125"/>
          </a:xfrm>
          <a:prstGeom prst="rect">
            <a:avLst/>
          </a:prstGeom>
        </p:spPr>
        <p:txBody>
          <a:bodyPr/>
          <a:lstStyle/>
          <a:p>
            <a:r>
              <a:rPr lang="en-US"/>
              <a:t>Presentation Title (optional)</a:t>
            </a:r>
          </a:p>
        </p:txBody>
      </p:sp>
      <p:sp>
        <p:nvSpPr>
          <p:cNvPr id="7" name="Slide Number Placeholder 6">
            <a:extLst>
              <a:ext uri="{FF2B5EF4-FFF2-40B4-BE49-F238E27FC236}">
                <a16:creationId xmlns:a16="http://schemas.microsoft.com/office/drawing/2014/main" id="{EE5F33B0-2E43-104C-A102-AD099E7C0655}"/>
              </a:ext>
            </a:extLst>
          </p:cNvPr>
          <p:cNvSpPr>
            <a:spLocks noGrp="1"/>
          </p:cNvSpPr>
          <p:nvPr>
            <p:ph type="sldNum" sz="quarter" idx="12"/>
          </p:nvPr>
        </p:nvSpPr>
        <p:spPr>
          <a:xfrm>
            <a:off x="838200" y="6292428"/>
            <a:ext cx="460022" cy="369576"/>
          </a:xfrm>
          <a:prstGeom prst="rect">
            <a:avLst/>
          </a:prstGeom>
        </p:spPr>
        <p:txBody>
          <a:bodyPr/>
          <a:lstStyle/>
          <a:p>
            <a:fld id="{D31BC8C2-31E1-9D49-8DEB-87F98AFC0B6F}" type="slidenum">
              <a:rPr lang="en-US" smtClean="0"/>
              <a:t>‹#›</a:t>
            </a:fld>
            <a:endParaRPr lang="en-US"/>
          </a:p>
        </p:txBody>
      </p:sp>
      <p:pic>
        <p:nvPicPr>
          <p:cNvPr id="9" name="Picture 8">
            <a:extLst>
              <a:ext uri="{FF2B5EF4-FFF2-40B4-BE49-F238E27FC236}">
                <a16:creationId xmlns:a16="http://schemas.microsoft.com/office/drawing/2014/main" id="{1D77F604-779F-5642-98B9-9394096DFA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8153"/>
          <a:stretch/>
        </p:blipFill>
        <p:spPr>
          <a:xfrm>
            <a:off x="10347960" y="6251110"/>
            <a:ext cx="1005840" cy="362879"/>
          </a:xfrm>
          <a:prstGeom prst="rect">
            <a:avLst/>
          </a:prstGeom>
        </p:spPr>
      </p:pic>
    </p:spTree>
    <p:extLst>
      <p:ext uri="{BB962C8B-B14F-4D97-AF65-F5344CB8AC3E}">
        <p14:creationId xmlns:p14="http://schemas.microsoft.com/office/powerpoint/2010/main" val="282605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10BC813-419E-624D-ABC4-66F0F0CC3301}"/>
              </a:ext>
            </a:extLst>
          </p:cNvPr>
          <p:cNvSpPr>
            <a:spLocks noGrp="1"/>
          </p:cNvSpPr>
          <p:nvPr>
            <p:ph type="pic" sz="quarter" idx="10"/>
          </p:nvPr>
        </p:nvSpPr>
        <p:spPr>
          <a:xfrm>
            <a:off x="0" y="0"/>
            <a:ext cx="5605463" cy="6858000"/>
          </a:xfrm>
        </p:spPr>
        <p:txBody>
          <a:bodyPr/>
          <a:lstStyle/>
          <a:p>
            <a:endParaRPr lang="en-US"/>
          </a:p>
        </p:txBody>
      </p:sp>
      <p:sp>
        <p:nvSpPr>
          <p:cNvPr id="2" name="Title 1">
            <a:extLst>
              <a:ext uri="{FF2B5EF4-FFF2-40B4-BE49-F238E27FC236}">
                <a16:creationId xmlns:a16="http://schemas.microsoft.com/office/drawing/2014/main" id="{2BA6B97D-D352-2448-8C40-5119C7840064}"/>
              </a:ext>
            </a:extLst>
          </p:cNvPr>
          <p:cNvSpPr>
            <a:spLocks noGrp="1"/>
          </p:cNvSpPr>
          <p:nvPr>
            <p:ph type="title"/>
          </p:nvPr>
        </p:nvSpPr>
        <p:spPr>
          <a:xfrm>
            <a:off x="6096000" y="685801"/>
            <a:ext cx="5257800" cy="914400"/>
          </a:xfrm>
          <a:prstGeom prst="rect">
            <a:avLst/>
          </a:prstGeo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EFB84231-9727-E342-84EF-038E98DB0A12}"/>
              </a:ext>
            </a:extLst>
          </p:cNvPr>
          <p:cNvSpPr>
            <a:spLocks noGrp="1"/>
          </p:cNvSpPr>
          <p:nvPr>
            <p:ph sz="half" idx="1"/>
          </p:nvPr>
        </p:nvSpPr>
        <p:spPr>
          <a:xfrm>
            <a:off x="6096000" y="1825625"/>
            <a:ext cx="5257800" cy="4117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87F95C5C-93A4-6743-B104-54D5CE7415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8153"/>
          <a:stretch/>
        </p:blipFill>
        <p:spPr>
          <a:xfrm>
            <a:off x="10347960" y="6251110"/>
            <a:ext cx="1005840" cy="362879"/>
          </a:xfrm>
          <a:prstGeom prst="rect">
            <a:avLst/>
          </a:prstGeom>
        </p:spPr>
      </p:pic>
      <p:sp>
        <p:nvSpPr>
          <p:cNvPr id="6" name="Text Placeholder 5">
            <a:extLst>
              <a:ext uri="{FF2B5EF4-FFF2-40B4-BE49-F238E27FC236}">
                <a16:creationId xmlns:a16="http://schemas.microsoft.com/office/drawing/2014/main" id="{44113A85-502A-D147-9C55-84939CF25F26}"/>
              </a:ext>
            </a:extLst>
          </p:cNvPr>
          <p:cNvSpPr>
            <a:spLocks noGrp="1"/>
          </p:cNvSpPr>
          <p:nvPr>
            <p:ph type="body" sz="quarter" idx="11" hasCustomPrompt="1"/>
          </p:nvPr>
        </p:nvSpPr>
        <p:spPr>
          <a:xfrm>
            <a:off x="6095999" y="6251110"/>
            <a:ext cx="2657061" cy="434612"/>
          </a:xfrm>
        </p:spPr>
        <p:txBody>
          <a:bodyPr anchor="b" anchorCtr="0"/>
          <a:lstStyle>
            <a:lvl1pPr>
              <a:defRPr sz="700"/>
            </a:lvl1pPr>
          </a:lstStyle>
          <a:p>
            <a:pPr lvl="0"/>
            <a:r>
              <a:rPr lang="en-US"/>
              <a:t>Click to add photo credit</a:t>
            </a:r>
          </a:p>
        </p:txBody>
      </p:sp>
    </p:spTree>
    <p:extLst>
      <p:ext uri="{BB962C8B-B14F-4D97-AF65-F5344CB8AC3E}">
        <p14:creationId xmlns:p14="http://schemas.microsoft.com/office/powerpoint/2010/main" val="247709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72DF51-D699-3B43-BE74-8F151C855890}"/>
              </a:ext>
            </a:extLst>
          </p:cNvPr>
          <p:cNvSpPr>
            <a:spLocks noGrp="1"/>
          </p:cNvSpPr>
          <p:nvPr>
            <p:ph type="pic" sz="quarter" idx="13"/>
          </p:nvPr>
        </p:nvSpPr>
        <p:spPr>
          <a:xfrm>
            <a:off x="-1657" y="-6626"/>
            <a:ext cx="10818670" cy="6864626"/>
          </a:xfrm>
          <a:custGeom>
            <a:avLst/>
            <a:gdLst>
              <a:gd name="connsiteX0" fmla="*/ 0 w 10817013"/>
              <a:gd name="connsiteY0" fmla="*/ 6858000 h 6858000"/>
              <a:gd name="connsiteX1" fmla="*/ 1714500 w 10817013"/>
              <a:gd name="connsiteY1" fmla="*/ 0 h 6858000"/>
              <a:gd name="connsiteX2" fmla="*/ 10817013 w 10817013"/>
              <a:gd name="connsiteY2" fmla="*/ 0 h 6858000"/>
              <a:gd name="connsiteX3" fmla="*/ 9102513 w 10817013"/>
              <a:gd name="connsiteY3" fmla="*/ 6858000 h 6858000"/>
              <a:gd name="connsiteX4" fmla="*/ 0 w 10817013"/>
              <a:gd name="connsiteY4" fmla="*/ 6858000 h 6858000"/>
              <a:gd name="connsiteX0" fmla="*/ 1657 w 10818670"/>
              <a:gd name="connsiteY0" fmla="*/ 6864626 h 6864626"/>
              <a:gd name="connsiteX1" fmla="*/ 0 w 10818670"/>
              <a:gd name="connsiteY1" fmla="*/ 0 h 6864626"/>
              <a:gd name="connsiteX2" fmla="*/ 10818670 w 10818670"/>
              <a:gd name="connsiteY2" fmla="*/ 6626 h 6864626"/>
              <a:gd name="connsiteX3" fmla="*/ 9104170 w 10818670"/>
              <a:gd name="connsiteY3" fmla="*/ 6864626 h 6864626"/>
              <a:gd name="connsiteX4" fmla="*/ 1657 w 10818670"/>
              <a:gd name="connsiteY4" fmla="*/ 6864626 h 6864626"/>
              <a:gd name="connsiteX0" fmla="*/ 1657 w 10818670"/>
              <a:gd name="connsiteY0" fmla="*/ 6864626 h 6864626"/>
              <a:gd name="connsiteX1" fmla="*/ 0 w 10818670"/>
              <a:gd name="connsiteY1" fmla="*/ 0 h 6864626"/>
              <a:gd name="connsiteX2" fmla="*/ 10818670 w 10818670"/>
              <a:gd name="connsiteY2" fmla="*/ 6626 h 6864626"/>
              <a:gd name="connsiteX3" fmla="*/ 8494570 w 10818670"/>
              <a:gd name="connsiteY3" fmla="*/ 6858000 h 6864626"/>
              <a:gd name="connsiteX4" fmla="*/ 1657 w 10818670"/>
              <a:gd name="connsiteY4" fmla="*/ 6864626 h 686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8670" h="6864626">
                <a:moveTo>
                  <a:pt x="1657" y="6864626"/>
                </a:moveTo>
                <a:cubicBezTo>
                  <a:pt x="1105" y="4576417"/>
                  <a:pt x="552" y="2288209"/>
                  <a:pt x="0" y="0"/>
                </a:cubicBezTo>
                <a:lnTo>
                  <a:pt x="10818670" y="6626"/>
                </a:lnTo>
                <a:lnTo>
                  <a:pt x="8494570" y="6858000"/>
                </a:lnTo>
                <a:lnTo>
                  <a:pt x="1657" y="6864626"/>
                </a:lnTo>
                <a:close/>
              </a:path>
            </a:pathLst>
          </a:custGeom>
        </p:spPr>
        <p:txBody>
          <a:bodyPr/>
          <a:lstStyle/>
          <a:p>
            <a:endParaRPr lang="en-US"/>
          </a:p>
        </p:txBody>
      </p:sp>
      <p:pic>
        <p:nvPicPr>
          <p:cNvPr id="8" name="Picture 7">
            <a:extLst>
              <a:ext uri="{FF2B5EF4-FFF2-40B4-BE49-F238E27FC236}">
                <a16:creationId xmlns:a16="http://schemas.microsoft.com/office/drawing/2014/main" id="{2218BE36-4E7B-BB4A-AC1C-A84B5793B8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8153"/>
          <a:stretch/>
        </p:blipFill>
        <p:spPr>
          <a:xfrm>
            <a:off x="10347960" y="6251110"/>
            <a:ext cx="1005840" cy="362879"/>
          </a:xfrm>
          <a:prstGeom prst="rect">
            <a:avLst/>
          </a:prstGeom>
        </p:spPr>
      </p:pic>
      <p:sp>
        <p:nvSpPr>
          <p:cNvPr id="10" name="Text Placeholder 5">
            <a:extLst>
              <a:ext uri="{FF2B5EF4-FFF2-40B4-BE49-F238E27FC236}">
                <a16:creationId xmlns:a16="http://schemas.microsoft.com/office/drawing/2014/main" id="{74972564-2AA6-424E-9091-AF94673BE12C}"/>
              </a:ext>
            </a:extLst>
          </p:cNvPr>
          <p:cNvSpPr>
            <a:spLocks noGrp="1"/>
          </p:cNvSpPr>
          <p:nvPr>
            <p:ph type="body" sz="quarter" idx="11" hasCustomPrompt="1"/>
          </p:nvPr>
        </p:nvSpPr>
        <p:spPr>
          <a:xfrm>
            <a:off x="8696740" y="6251110"/>
            <a:ext cx="1262270" cy="421360"/>
          </a:xfrm>
        </p:spPr>
        <p:txBody>
          <a:bodyPr anchor="b" anchorCtr="0"/>
          <a:lstStyle>
            <a:lvl1pPr>
              <a:defRPr sz="700"/>
            </a:lvl1pPr>
          </a:lstStyle>
          <a:p>
            <a:pPr lvl="0"/>
            <a:r>
              <a:rPr lang="en-US"/>
              <a:t>Click to add photo credit</a:t>
            </a:r>
          </a:p>
        </p:txBody>
      </p:sp>
    </p:spTree>
    <p:extLst>
      <p:ext uri="{BB962C8B-B14F-4D97-AF65-F5344CB8AC3E}">
        <p14:creationId xmlns:p14="http://schemas.microsoft.com/office/powerpoint/2010/main" val="125613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ghlight-light green">
    <p:bg>
      <p:bgPr>
        <a:gradFill>
          <a:gsLst>
            <a:gs pos="50000">
              <a:schemeClr val="accent1"/>
            </a:gs>
            <a:gs pos="100000">
              <a:schemeClr val="accent4"/>
            </a:gs>
          </a:gsLst>
          <a:lin ang="19800000" scaled="0"/>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583231B-D8CF-2A4D-B5AD-8E2BA6AFFB5B}"/>
              </a:ext>
            </a:extLst>
          </p:cNvPr>
          <p:cNvSpPr>
            <a:spLocks noGrp="1"/>
          </p:cNvSpPr>
          <p:nvPr>
            <p:ph type="body" sz="quarter" idx="10"/>
          </p:nvPr>
        </p:nvSpPr>
        <p:spPr>
          <a:xfrm>
            <a:off x="2438400" y="685800"/>
            <a:ext cx="7315200" cy="5257800"/>
          </a:xfrm>
        </p:spPr>
        <p:txBody>
          <a:bodyPr anchor="ctr" anchorCtr="0">
            <a:normAutofit/>
          </a:bodyPr>
          <a:lstStyle>
            <a:lvl1pPr algn="ctr">
              <a:defRPr sz="4000" b="1">
                <a:solidFill>
                  <a:schemeClr val="bg1"/>
                </a:solidFill>
              </a:defRPr>
            </a:lvl1pPr>
          </a:lstStyle>
          <a:p>
            <a:pPr lvl="0"/>
            <a:r>
              <a:rPr lang="en-US"/>
              <a:t>Click to edit Master text style</a:t>
            </a:r>
          </a:p>
        </p:txBody>
      </p:sp>
    </p:spTree>
    <p:extLst>
      <p:ext uri="{BB962C8B-B14F-4D97-AF65-F5344CB8AC3E}">
        <p14:creationId xmlns:p14="http://schemas.microsoft.com/office/powerpoint/2010/main" val="364335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ghlight-dark blue">
    <p:bg>
      <p:bgPr>
        <a:gradFill>
          <a:gsLst>
            <a:gs pos="50000">
              <a:schemeClr val="accent2"/>
            </a:gs>
            <a:gs pos="100000">
              <a:schemeClr val="accent5"/>
            </a:gs>
          </a:gsLst>
          <a:lin ang="19800000" scaled="0"/>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583231B-D8CF-2A4D-B5AD-8E2BA6AFFB5B}"/>
              </a:ext>
            </a:extLst>
          </p:cNvPr>
          <p:cNvSpPr>
            <a:spLocks noGrp="1"/>
          </p:cNvSpPr>
          <p:nvPr>
            <p:ph type="body" sz="quarter" idx="10"/>
          </p:nvPr>
        </p:nvSpPr>
        <p:spPr>
          <a:xfrm>
            <a:off x="2438400" y="685800"/>
            <a:ext cx="7315200" cy="5257800"/>
          </a:xfrm>
        </p:spPr>
        <p:txBody>
          <a:bodyPr anchor="ctr" anchorCtr="0">
            <a:normAutofit/>
          </a:bodyPr>
          <a:lstStyle>
            <a:lvl1pPr algn="ctr">
              <a:defRPr sz="4000" b="1">
                <a:solidFill>
                  <a:schemeClr val="bg1"/>
                </a:solidFill>
              </a:defRPr>
            </a:lvl1pPr>
          </a:lstStyle>
          <a:p>
            <a:pPr lvl="0"/>
            <a:r>
              <a:rPr lang="en-US"/>
              <a:t>Click to edit Master text style</a:t>
            </a:r>
          </a:p>
        </p:txBody>
      </p:sp>
    </p:spTree>
    <p:extLst>
      <p:ext uri="{BB962C8B-B14F-4D97-AF65-F5344CB8AC3E}">
        <p14:creationId xmlns:p14="http://schemas.microsoft.com/office/powerpoint/2010/main" val="31913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D42AE8-88E7-CA46-9E95-4F9BE2B837ED}"/>
              </a:ext>
            </a:extLst>
          </p:cNvPr>
          <p:cNvSpPr>
            <a:spLocks noGrp="1"/>
          </p:cNvSpPr>
          <p:nvPr>
            <p:ph type="body" idx="1"/>
          </p:nvPr>
        </p:nvSpPr>
        <p:spPr>
          <a:xfrm>
            <a:off x="838200" y="1825625"/>
            <a:ext cx="10515600" cy="41179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3">
            <a:extLst>
              <a:ext uri="{FF2B5EF4-FFF2-40B4-BE49-F238E27FC236}">
                <a16:creationId xmlns:a16="http://schemas.microsoft.com/office/drawing/2014/main" id="{689ADF0B-8984-734C-B24D-31347DBBCF69}"/>
              </a:ext>
            </a:extLst>
          </p:cNvPr>
          <p:cNvSpPr>
            <a:spLocks noGrp="1"/>
          </p:cNvSpPr>
          <p:nvPr>
            <p:ph type="title"/>
          </p:nvPr>
        </p:nvSpPr>
        <p:spPr>
          <a:xfrm>
            <a:off x="838200" y="685801"/>
            <a:ext cx="10515600" cy="914400"/>
          </a:xfrm>
          <a:prstGeom prst="rect">
            <a:avLst/>
          </a:prstGeom>
        </p:spPr>
        <p:txBody>
          <a:bodyPr vert="horz" lIns="91440" tIns="45720" rIns="91440" bIns="45720" rtlCol="0" anchor="t" anchorCtr="0">
            <a:noAutofit/>
          </a:bodyPr>
          <a:lstStyle/>
          <a:p>
            <a:r>
              <a:rPr lang="en-US"/>
              <a:t>Click to edit Master title style</a:t>
            </a:r>
          </a:p>
        </p:txBody>
      </p:sp>
      <p:sp>
        <p:nvSpPr>
          <p:cNvPr id="22" name="Footer Placeholder 21">
            <a:extLst>
              <a:ext uri="{FF2B5EF4-FFF2-40B4-BE49-F238E27FC236}">
                <a16:creationId xmlns:a16="http://schemas.microsoft.com/office/drawing/2014/main" id="{7142EA0E-7FBA-EE44-BD3D-04310C68321D}"/>
              </a:ext>
            </a:extLst>
          </p:cNvPr>
          <p:cNvSpPr>
            <a:spLocks noGrp="1"/>
          </p:cNvSpPr>
          <p:nvPr>
            <p:ph type="ftr" sz="quarter" idx="3"/>
          </p:nvPr>
        </p:nvSpPr>
        <p:spPr>
          <a:xfrm>
            <a:off x="1371600" y="6300223"/>
            <a:ext cx="6400800" cy="365125"/>
          </a:xfrm>
          <a:prstGeom prst="rect">
            <a:avLst/>
          </a:prstGeom>
        </p:spPr>
        <p:txBody>
          <a:bodyPr vert="horz" lIns="91440" tIns="45720" rIns="91440" bIns="45720" rtlCol="0" anchor="ctr"/>
          <a:lstStyle>
            <a:lvl1pPr algn="l">
              <a:defRPr sz="1000">
                <a:solidFill>
                  <a:schemeClr val="tx1"/>
                </a:solidFill>
              </a:defRPr>
            </a:lvl1pPr>
          </a:lstStyle>
          <a:p>
            <a:r>
              <a:rPr lang="en-US"/>
              <a:t>Presentation Title (optional)</a:t>
            </a:r>
          </a:p>
        </p:txBody>
      </p:sp>
      <p:sp>
        <p:nvSpPr>
          <p:cNvPr id="23" name="Slide Number Placeholder 22">
            <a:extLst>
              <a:ext uri="{FF2B5EF4-FFF2-40B4-BE49-F238E27FC236}">
                <a16:creationId xmlns:a16="http://schemas.microsoft.com/office/drawing/2014/main" id="{D9624C3C-06FE-6143-95E7-42785C7171E2}"/>
              </a:ext>
            </a:extLst>
          </p:cNvPr>
          <p:cNvSpPr>
            <a:spLocks noGrp="1"/>
          </p:cNvSpPr>
          <p:nvPr>
            <p:ph type="sldNum" sz="quarter" idx="4"/>
          </p:nvPr>
        </p:nvSpPr>
        <p:spPr>
          <a:xfrm>
            <a:off x="838200" y="6300223"/>
            <a:ext cx="460022" cy="365125"/>
          </a:xfrm>
          <a:prstGeom prst="rect">
            <a:avLst/>
          </a:prstGeom>
        </p:spPr>
        <p:txBody>
          <a:bodyPr vert="horz" lIns="91440" tIns="45720" rIns="91440" bIns="45720" rtlCol="0" anchor="ctr"/>
          <a:lstStyle>
            <a:lvl1pPr algn="l">
              <a:defRPr sz="1000" b="1">
                <a:solidFill>
                  <a:schemeClr val="tx1"/>
                </a:solidFill>
              </a:defRPr>
            </a:lvl1pPr>
          </a:lstStyle>
          <a:p>
            <a:fld id="{7970B9A9-0632-7F48-96AC-D174ABA4E0A3}" type="slidenum">
              <a:rPr lang="en-US" smtClean="0"/>
              <a:pPr/>
              <a:t>‹#›</a:t>
            </a:fld>
            <a:endParaRPr lang="en-US"/>
          </a:p>
        </p:txBody>
      </p:sp>
    </p:spTree>
    <p:extLst>
      <p:ext uri="{BB962C8B-B14F-4D97-AF65-F5344CB8AC3E}">
        <p14:creationId xmlns:p14="http://schemas.microsoft.com/office/powerpoint/2010/main" val="18818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8" r:id="rId6"/>
    <p:sldLayoutId id="2147483659" r:id="rId7"/>
    <p:sldLayoutId id="2147483662" r:id="rId8"/>
    <p:sldLayoutId id="2147483663" r:id="rId9"/>
    <p:sldLayoutId id="2147483664" r:id="rId10"/>
    <p:sldLayoutId id="2147483654" r:id="rId11"/>
    <p:sldLayoutId id="2147483655" r:id="rId12"/>
    <p:sldLayoutId id="2147483661" r:id="rId13"/>
    <p:sldLayoutId id="214748366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900"/>
        </a:spcBef>
        <a:buFont typeface="Arial" panose="020B0604020202020204" pitchFamily="34" charset="0"/>
        <a:buNone/>
        <a:defRPr sz="1600" kern="1200">
          <a:solidFill>
            <a:schemeClr val="tx1"/>
          </a:solidFill>
          <a:latin typeface="+mn-lt"/>
          <a:ea typeface="+mn-ea"/>
          <a:cs typeface="+mn-cs"/>
        </a:defRPr>
      </a:lvl1pPr>
      <a:lvl2pPr marL="0" indent="-228600" algn="l" defTabSz="914400" rtl="0" eaLnBrk="1" latinLnBrk="0" hangingPunct="1">
        <a:lnSpc>
          <a:spcPct val="90000"/>
        </a:lnSpc>
        <a:spcBef>
          <a:spcPts val="900"/>
        </a:spcBef>
        <a:buFont typeface="Arial" panose="020B0604020202020204" pitchFamily="34" charset="0"/>
        <a:buChar char="•"/>
        <a:defRPr sz="1600" kern="1200">
          <a:solidFill>
            <a:schemeClr val="tx1"/>
          </a:solidFill>
          <a:latin typeface="+mn-lt"/>
          <a:ea typeface="+mn-ea"/>
          <a:cs typeface="+mn-cs"/>
        </a:defRPr>
      </a:lvl2pPr>
      <a:lvl3pPr marL="457200" indent="-228600" algn="l" defTabSz="914400" rtl="0" eaLnBrk="1" latinLnBrk="0" hangingPunct="1">
        <a:lnSpc>
          <a:spcPct val="90000"/>
        </a:lnSpc>
        <a:spcBef>
          <a:spcPts val="900"/>
        </a:spcBef>
        <a:buSzPct val="75000"/>
        <a:buFont typeface="Courier New" panose="02070309020205020404" pitchFamily="49" charset="0"/>
        <a:buChar char="o"/>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900"/>
        </a:spcBef>
        <a:buSzPct val="80000"/>
        <a:buFont typeface="Wingdings" pitchFamily="2" charset="2"/>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9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3840" userDrawn="1">
          <p15:clr>
            <a:srgbClr val="F26B43"/>
          </p15:clr>
        </p15:guide>
        <p15:guide id="3" orient="horz" pos="1152" userDrawn="1">
          <p15:clr>
            <a:srgbClr val="F26B43"/>
          </p15:clr>
        </p15:guide>
        <p15:guide id="4" orient="horz" pos="3744" userDrawn="1">
          <p15:clr>
            <a:srgbClr val="F26B43"/>
          </p15:clr>
        </p15:guide>
        <p15:guide id="5" pos="528" userDrawn="1">
          <p15:clr>
            <a:srgbClr val="F26B43"/>
          </p15:clr>
        </p15:guide>
        <p15:guide id="6" pos="7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18" Type="http://schemas.openxmlformats.org/officeDocument/2006/relationships/image" Target="../media/image48.sv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47.png"/><Relationship Id="rId2" Type="http://schemas.openxmlformats.org/officeDocument/2006/relationships/notesSlide" Target="../notesSlides/notesSlide9.xml"/><Relationship Id="rId16" Type="http://schemas.openxmlformats.org/officeDocument/2006/relationships/image" Target="../media/image46.svg"/><Relationship Id="rId20" Type="http://schemas.openxmlformats.org/officeDocument/2006/relationships/image" Target="../media/image50.svg"/><Relationship Id="rId1" Type="http://schemas.openxmlformats.org/officeDocument/2006/relationships/slideLayout" Target="../slideLayouts/slideLayout11.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svg"/><Relationship Id="rId19" Type="http://schemas.openxmlformats.org/officeDocument/2006/relationships/image" Target="../media/image49.pn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 Id="rId22" Type="http://schemas.openxmlformats.org/officeDocument/2006/relationships/image" Target="../media/image52.sv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13" Type="http://schemas.openxmlformats.org/officeDocument/2006/relationships/image" Target="../media/image67.png"/><Relationship Id="rId18" Type="http://schemas.openxmlformats.org/officeDocument/2006/relationships/image" Target="../media/image72.svg"/><Relationship Id="rId26" Type="http://schemas.openxmlformats.org/officeDocument/2006/relationships/image" Target="../media/image38.svg"/><Relationship Id="rId39" Type="http://schemas.openxmlformats.org/officeDocument/2006/relationships/image" Target="../media/image51.png"/><Relationship Id="rId21" Type="http://schemas.openxmlformats.org/officeDocument/2006/relationships/image" Target="../media/image33.png"/><Relationship Id="rId34" Type="http://schemas.openxmlformats.org/officeDocument/2006/relationships/image" Target="../media/image42.svg"/><Relationship Id="rId7" Type="http://schemas.openxmlformats.org/officeDocument/2006/relationships/image" Target="../media/image61.png"/><Relationship Id="rId12" Type="http://schemas.openxmlformats.org/officeDocument/2006/relationships/image" Target="../media/image66.svg"/><Relationship Id="rId17" Type="http://schemas.openxmlformats.org/officeDocument/2006/relationships/image" Target="../media/image71.png"/><Relationship Id="rId25" Type="http://schemas.openxmlformats.org/officeDocument/2006/relationships/image" Target="../media/image37.png"/><Relationship Id="rId33" Type="http://schemas.openxmlformats.org/officeDocument/2006/relationships/image" Target="../media/image41.png"/><Relationship Id="rId38" Type="http://schemas.openxmlformats.org/officeDocument/2006/relationships/image" Target="../media/image48.svg"/><Relationship Id="rId2" Type="http://schemas.openxmlformats.org/officeDocument/2006/relationships/notesSlide" Target="../notesSlides/notesSlide13.xml"/><Relationship Id="rId16" Type="http://schemas.openxmlformats.org/officeDocument/2006/relationships/image" Target="../media/image70.svg"/><Relationship Id="rId20" Type="http://schemas.openxmlformats.org/officeDocument/2006/relationships/image" Target="../media/image74.svg"/><Relationship Id="rId29" Type="http://schemas.openxmlformats.org/officeDocument/2006/relationships/image" Target="../media/image49.png"/><Relationship Id="rId1" Type="http://schemas.openxmlformats.org/officeDocument/2006/relationships/slideLayout" Target="../slideLayouts/slideLayout11.xml"/><Relationship Id="rId6" Type="http://schemas.openxmlformats.org/officeDocument/2006/relationships/image" Target="../media/image60.svg"/><Relationship Id="rId11" Type="http://schemas.openxmlformats.org/officeDocument/2006/relationships/image" Target="../media/image65.png"/><Relationship Id="rId24" Type="http://schemas.openxmlformats.org/officeDocument/2006/relationships/image" Target="../media/image36.svg"/><Relationship Id="rId32" Type="http://schemas.openxmlformats.org/officeDocument/2006/relationships/image" Target="../media/image40.svg"/><Relationship Id="rId37" Type="http://schemas.openxmlformats.org/officeDocument/2006/relationships/image" Target="../media/image47.png"/><Relationship Id="rId40" Type="http://schemas.openxmlformats.org/officeDocument/2006/relationships/image" Target="../media/image52.sv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35.png"/><Relationship Id="rId28" Type="http://schemas.openxmlformats.org/officeDocument/2006/relationships/image" Target="../media/image46.svg"/><Relationship Id="rId36" Type="http://schemas.openxmlformats.org/officeDocument/2006/relationships/image" Target="../media/image44.svg"/><Relationship Id="rId10" Type="http://schemas.openxmlformats.org/officeDocument/2006/relationships/image" Target="../media/image64.svg"/><Relationship Id="rId19" Type="http://schemas.openxmlformats.org/officeDocument/2006/relationships/image" Target="../media/image73.png"/><Relationship Id="rId31" Type="http://schemas.openxmlformats.org/officeDocument/2006/relationships/image" Target="../media/image39.png"/><Relationship Id="rId4" Type="http://schemas.openxmlformats.org/officeDocument/2006/relationships/image" Target="../media/image58.svg"/><Relationship Id="rId9" Type="http://schemas.openxmlformats.org/officeDocument/2006/relationships/image" Target="../media/image63.png"/><Relationship Id="rId14" Type="http://schemas.openxmlformats.org/officeDocument/2006/relationships/image" Target="../media/image68.svg"/><Relationship Id="rId22" Type="http://schemas.openxmlformats.org/officeDocument/2006/relationships/image" Target="../media/image34.svg"/><Relationship Id="rId27" Type="http://schemas.openxmlformats.org/officeDocument/2006/relationships/image" Target="../media/image45.png"/><Relationship Id="rId30" Type="http://schemas.openxmlformats.org/officeDocument/2006/relationships/image" Target="../media/image50.svg"/><Relationship Id="rId35" Type="http://schemas.openxmlformats.org/officeDocument/2006/relationships/image" Target="../media/image43.png"/><Relationship Id="rId8" Type="http://schemas.openxmlformats.org/officeDocument/2006/relationships/image" Target="../media/image62.svg"/><Relationship Id="rId3"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77.jpeg"/><Relationship Id="rId5" Type="http://schemas.openxmlformats.org/officeDocument/2006/relationships/image" Target="../media/image76.svg"/><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78.jpeg"/><Relationship Id="rId5" Type="http://schemas.openxmlformats.org/officeDocument/2006/relationships/image" Target="../media/image36.sv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82.jpeg"/><Relationship Id="rId5" Type="http://schemas.openxmlformats.org/officeDocument/2006/relationships/image" Target="../media/image52.sv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85.jpeg"/><Relationship Id="rId5" Type="http://schemas.openxmlformats.org/officeDocument/2006/relationships/image" Target="../media/image84.svg"/><Relationship Id="rId4" Type="http://schemas.openxmlformats.org/officeDocument/2006/relationships/image" Target="../media/image83.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86.jpeg"/><Relationship Id="rId5" Type="http://schemas.openxmlformats.org/officeDocument/2006/relationships/image" Target="../media/image48.sv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87.jpeg"/><Relationship Id="rId5" Type="http://schemas.openxmlformats.org/officeDocument/2006/relationships/image" Target="../media/image38.sv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90.jpeg"/><Relationship Id="rId5" Type="http://schemas.openxmlformats.org/officeDocument/2006/relationships/image" Target="../media/image89.svg"/><Relationship Id="rId4" Type="http://schemas.openxmlformats.org/officeDocument/2006/relationships/image" Target="../media/image8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93.jpeg"/><Relationship Id="rId5" Type="http://schemas.openxmlformats.org/officeDocument/2006/relationships/image" Target="../media/image92.svg"/><Relationship Id="rId4" Type="http://schemas.openxmlformats.org/officeDocument/2006/relationships/image" Target="../media/image91.png"/></Relationships>
</file>

<file path=ppt/slides/_rels/slide2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5.sv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97.svg"/></Relationships>
</file>

<file path=ppt/slides/_rels/slide2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99.svg"/></Relationships>
</file>

<file path=ppt/slides/_rels/slide2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01.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03.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image" Target="../media/image107.svg"/><Relationship Id="rId5" Type="http://schemas.openxmlformats.org/officeDocument/2006/relationships/diagramQuickStyle" Target="../diagrams/quickStyle3.xml"/><Relationship Id="rId10" Type="http://schemas.openxmlformats.org/officeDocument/2006/relationships/image" Target="../media/image106.png"/><Relationship Id="rId4" Type="http://schemas.openxmlformats.org/officeDocument/2006/relationships/diagramLayout" Target="../diagrams/layout3.xml"/><Relationship Id="rId9" Type="http://schemas.openxmlformats.org/officeDocument/2006/relationships/image" Target="../media/image105.svg"/></Relationships>
</file>

<file path=ppt/slides/_rels/slide38.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image" Target="../media/image111.svg"/><Relationship Id="rId5" Type="http://schemas.openxmlformats.org/officeDocument/2006/relationships/diagramQuickStyle" Target="../diagrams/quickStyle4.xml"/><Relationship Id="rId10" Type="http://schemas.openxmlformats.org/officeDocument/2006/relationships/image" Target="../media/image110.png"/><Relationship Id="rId4" Type="http://schemas.openxmlformats.org/officeDocument/2006/relationships/diagramLayout" Target="../diagrams/layout4.xml"/><Relationship Id="rId9" Type="http://schemas.openxmlformats.org/officeDocument/2006/relationships/image" Target="../media/image109.svg"/></Relationships>
</file>

<file path=ppt/slides/_rels/slide39.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image" Target="../media/image115.svg"/><Relationship Id="rId5" Type="http://schemas.openxmlformats.org/officeDocument/2006/relationships/diagramQuickStyle" Target="../diagrams/quickStyle5.xml"/><Relationship Id="rId10" Type="http://schemas.openxmlformats.org/officeDocument/2006/relationships/image" Target="../media/image114.png"/><Relationship Id="rId4" Type="http://schemas.openxmlformats.org/officeDocument/2006/relationships/diagramLayout" Target="../diagrams/layout5.xml"/><Relationship Id="rId9" Type="http://schemas.openxmlformats.org/officeDocument/2006/relationships/image" Target="../media/image113.sv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3.xml"/><Relationship Id="rId16" Type="http://schemas.openxmlformats.org/officeDocument/2006/relationships/image" Target="../media/image22.sv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2B6D48-5882-8448-B3A8-5D8E94CCDEAA}"/>
              </a:ext>
            </a:extLst>
          </p:cNvPr>
          <p:cNvSpPr>
            <a:spLocks noGrp="1"/>
          </p:cNvSpPr>
          <p:nvPr>
            <p:ph type="ctrTitle"/>
          </p:nvPr>
        </p:nvSpPr>
        <p:spPr/>
        <p:txBody>
          <a:bodyPr/>
          <a:lstStyle/>
          <a:p>
            <a:r>
              <a:rPr lang="en-US"/>
              <a:t>Data Use Acceleration and Learning (DUAL)</a:t>
            </a:r>
          </a:p>
        </p:txBody>
      </p:sp>
      <p:sp>
        <p:nvSpPr>
          <p:cNvPr id="5" name="Subtitle 4">
            <a:extLst>
              <a:ext uri="{FF2B5EF4-FFF2-40B4-BE49-F238E27FC236}">
                <a16:creationId xmlns:a16="http://schemas.microsoft.com/office/drawing/2014/main" id="{E4C8A159-F74B-DE42-990A-3C4427BE55E6}"/>
              </a:ext>
            </a:extLst>
          </p:cNvPr>
          <p:cNvSpPr>
            <a:spLocks noGrp="1"/>
          </p:cNvSpPr>
          <p:nvPr>
            <p:ph type="subTitle" idx="1"/>
          </p:nvPr>
        </p:nvSpPr>
        <p:spPr/>
        <p:txBody>
          <a:bodyPr vert="horz" lIns="91440" tIns="45720" rIns="91440" bIns="45720" rtlCol="0" anchor="t">
            <a:normAutofit/>
          </a:bodyPr>
          <a:lstStyle/>
          <a:p>
            <a:r>
              <a:rPr lang="en-US"/>
              <a:t>Sharing what works (and what doesn’t) to achieve digital transformation for data use</a:t>
            </a:r>
          </a:p>
        </p:txBody>
      </p:sp>
      <p:sp>
        <p:nvSpPr>
          <p:cNvPr id="7" name="Text Placeholder 6">
            <a:extLst>
              <a:ext uri="{FF2B5EF4-FFF2-40B4-BE49-F238E27FC236}">
                <a16:creationId xmlns:a16="http://schemas.microsoft.com/office/drawing/2014/main" id="{6D09E2CD-2751-D447-AA5E-A49801A21D20}"/>
              </a:ext>
            </a:extLst>
          </p:cNvPr>
          <p:cNvSpPr>
            <a:spLocks noGrp="1"/>
          </p:cNvSpPr>
          <p:nvPr>
            <p:ph type="body" sz="quarter" idx="11"/>
          </p:nvPr>
        </p:nvSpPr>
        <p:spPr/>
        <p:txBody>
          <a:bodyPr/>
          <a:lstStyle/>
          <a:p>
            <a:r>
              <a:rPr lang="en-US" b="1"/>
              <a:t>Presenter Name</a:t>
            </a:r>
          </a:p>
          <a:p>
            <a:r>
              <a:rPr lang="en-US"/>
              <a:t>Presenter Title</a:t>
            </a:r>
            <a:br>
              <a:rPr lang="en-US"/>
            </a:br>
            <a:r>
              <a:rPr lang="en-US"/>
              <a:t>Presenter Affiliation</a:t>
            </a:r>
          </a:p>
        </p:txBody>
      </p:sp>
    </p:spTree>
    <p:extLst>
      <p:ext uri="{BB962C8B-B14F-4D97-AF65-F5344CB8AC3E}">
        <p14:creationId xmlns:p14="http://schemas.microsoft.com/office/powerpoint/2010/main" val="152811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5CE1-F886-4FF9-AEC4-69753A1A6244}"/>
              </a:ext>
            </a:extLst>
          </p:cNvPr>
          <p:cNvSpPr>
            <a:spLocks noGrp="1"/>
          </p:cNvSpPr>
          <p:nvPr>
            <p:ph type="title"/>
          </p:nvPr>
        </p:nvSpPr>
        <p:spPr>
          <a:xfrm>
            <a:off x="838200" y="322547"/>
            <a:ext cx="10515600" cy="914400"/>
          </a:xfrm>
        </p:spPr>
        <p:txBody>
          <a:bodyPr/>
          <a:lstStyle/>
          <a:p>
            <a:r>
              <a:rPr lang="en-US"/>
              <a:t>DUAL implementation framework</a:t>
            </a:r>
          </a:p>
        </p:txBody>
      </p:sp>
      <p:sp>
        <p:nvSpPr>
          <p:cNvPr id="5" name="Rectangle 4">
            <a:extLst>
              <a:ext uri="{FF2B5EF4-FFF2-40B4-BE49-F238E27FC236}">
                <a16:creationId xmlns:a16="http://schemas.microsoft.com/office/drawing/2014/main" id="{B206B79A-7758-45CD-B5CB-039AB4BE8F62}"/>
              </a:ext>
            </a:extLst>
          </p:cNvPr>
          <p:cNvSpPr/>
          <p:nvPr/>
        </p:nvSpPr>
        <p:spPr>
          <a:xfrm>
            <a:off x="9601813" y="6135100"/>
            <a:ext cx="2099705" cy="7178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5E5907E-BDEA-481B-A285-1C0B426CDCCE}"/>
              </a:ext>
            </a:extLst>
          </p:cNvPr>
          <p:cNvSpPr/>
          <p:nvPr/>
        </p:nvSpPr>
        <p:spPr>
          <a:xfrm>
            <a:off x="2561263" y="2218781"/>
            <a:ext cx="3252107"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100">
                <a:solidFill>
                  <a:schemeClr val="tx1"/>
                </a:solidFill>
              </a:rPr>
              <a:t>Priority policy areas</a:t>
            </a:r>
          </a:p>
          <a:p>
            <a:pPr algn="r"/>
            <a:endParaRPr lang="en-US" sz="500">
              <a:solidFill>
                <a:schemeClr val="tx1"/>
              </a:solidFill>
            </a:endParaRPr>
          </a:p>
          <a:p>
            <a:pPr algn="r"/>
            <a:r>
              <a:rPr lang="en-US" sz="1100">
                <a:solidFill>
                  <a:schemeClr val="tx1"/>
                </a:solidFill>
              </a:rPr>
              <a:t>Security standards, privacy and </a:t>
            </a:r>
          </a:p>
          <a:p>
            <a:pPr algn="r"/>
            <a:r>
              <a:rPr lang="en-US" sz="1100">
                <a:solidFill>
                  <a:schemeClr val="tx1"/>
                </a:solidFill>
              </a:rPr>
              <a:t>confidentiality in data sharing, and </a:t>
            </a:r>
          </a:p>
          <a:p>
            <a:pPr algn="r"/>
            <a:r>
              <a:rPr lang="en-US" sz="1100">
                <a:solidFill>
                  <a:schemeClr val="tx1"/>
                </a:solidFill>
              </a:rPr>
              <a:t>related legal frameworks</a:t>
            </a:r>
          </a:p>
        </p:txBody>
      </p:sp>
      <p:sp>
        <p:nvSpPr>
          <p:cNvPr id="7" name="Rectangle: Rounded Corners 6">
            <a:extLst>
              <a:ext uri="{FF2B5EF4-FFF2-40B4-BE49-F238E27FC236}">
                <a16:creationId xmlns:a16="http://schemas.microsoft.com/office/drawing/2014/main" id="{73939985-4964-4B79-8C1A-069FD39C189B}"/>
              </a:ext>
            </a:extLst>
          </p:cNvPr>
          <p:cNvSpPr/>
          <p:nvPr/>
        </p:nvSpPr>
        <p:spPr>
          <a:xfrm>
            <a:off x="2531763" y="1116072"/>
            <a:ext cx="3252107"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100">
                <a:solidFill>
                  <a:schemeClr val="tx1"/>
                </a:solidFill>
              </a:rPr>
              <a:t>Committed leadership/champions</a:t>
            </a:r>
          </a:p>
          <a:p>
            <a:pPr algn="r"/>
            <a:endParaRPr lang="en-US" sz="500">
              <a:solidFill>
                <a:schemeClr val="tx1"/>
              </a:solidFill>
            </a:endParaRPr>
          </a:p>
          <a:p>
            <a:pPr algn="r"/>
            <a:r>
              <a:rPr lang="en-US" sz="1100">
                <a:solidFill>
                  <a:schemeClr val="tx1"/>
                </a:solidFill>
              </a:rPr>
              <a:t>Multi-sector engagement</a:t>
            </a:r>
          </a:p>
          <a:p>
            <a:pPr algn="r"/>
            <a:endParaRPr lang="en-US" sz="500">
              <a:solidFill>
                <a:schemeClr val="tx1"/>
              </a:solidFill>
            </a:endParaRPr>
          </a:p>
          <a:p>
            <a:pPr algn="r"/>
            <a:r>
              <a:rPr lang="en-US" sz="1100">
                <a:solidFill>
                  <a:schemeClr val="tx1"/>
                </a:solidFill>
              </a:rPr>
              <a:t>Governance structures</a:t>
            </a:r>
          </a:p>
        </p:txBody>
      </p:sp>
      <p:sp>
        <p:nvSpPr>
          <p:cNvPr id="8" name="Rectangle: Rounded Corners 7">
            <a:extLst>
              <a:ext uri="{FF2B5EF4-FFF2-40B4-BE49-F238E27FC236}">
                <a16:creationId xmlns:a16="http://schemas.microsoft.com/office/drawing/2014/main" id="{FC4B80FC-8CCF-49D3-934E-C12E4A3CE031}"/>
              </a:ext>
            </a:extLst>
          </p:cNvPr>
          <p:cNvSpPr/>
          <p:nvPr/>
        </p:nvSpPr>
        <p:spPr>
          <a:xfrm>
            <a:off x="860187" y="961687"/>
            <a:ext cx="2311187" cy="108063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Leadership and governance</a:t>
            </a:r>
          </a:p>
        </p:txBody>
      </p:sp>
      <p:sp>
        <p:nvSpPr>
          <p:cNvPr id="9" name="Rectangle: Rounded Corners 8">
            <a:extLst>
              <a:ext uri="{FF2B5EF4-FFF2-40B4-BE49-F238E27FC236}">
                <a16:creationId xmlns:a16="http://schemas.microsoft.com/office/drawing/2014/main" id="{71DB340D-1DAD-4C8F-BEA0-C2CDBDDCFD01}"/>
              </a:ext>
            </a:extLst>
          </p:cNvPr>
          <p:cNvSpPr/>
          <p:nvPr/>
        </p:nvSpPr>
        <p:spPr>
          <a:xfrm>
            <a:off x="846375" y="2121732"/>
            <a:ext cx="2311187" cy="108063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Policy</a:t>
            </a:r>
          </a:p>
        </p:txBody>
      </p:sp>
      <p:sp>
        <p:nvSpPr>
          <p:cNvPr id="10" name="Rectangle: Rounded Corners 9">
            <a:extLst>
              <a:ext uri="{FF2B5EF4-FFF2-40B4-BE49-F238E27FC236}">
                <a16:creationId xmlns:a16="http://schemas.microsoft.com/office/drawing/2014/main" id="{38AD2C16-7185-4E31-94DC-9E28C36763E9}"/>
              </a:ext>
            </a:extLst>
          </p:cNvPr>
          <p:cNvSpPr/>
          <p:nvPr/>
        </p:nvSpPr>
        <p:spPr>
          <a:xfrm>
            <a:off x="2570760" y="3378826"/>
            <a:ext cx="3252107"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r"/>
            <a:r>
              <a:rPr lang="en-US" sz="1000">
                <a:solidFill>
                  <a:schemeClr val="tx1"/>
                </a:solidFill>
                <a:cs typeface="Calibri"/>
              </a:rPr>
              <a:t>Cross-sectoral consensus building</a:t>
            </a:r>
          </a:p>
          <a:p>
            <a:pPr algn="r"/>
            <a:endParaRPr lang="en-US" sz="500">
              <a:solidFill>
                <a:schemeClr val="tx1"/>
              </a:solidFill>
              <a:cs typeface="Calibri"/>
            </a:endParaRPr>
          </a:p>
          <a:p>
            <a:pPr algn="r"/>
            <a:r>
              <a:rPr lang="en-US" sz="1000">
                <a:solidFill>
                  <a:schemeClr val="tx1"/>
                </a:solidFill>
                <a:cs typeface="Calibri"/>
              </a:rPr>
              <a:t>National digital health strategy development</a:t>
            </a:r>
          </a:p>
          <a:p>
            <a:pPr algn="r"/>
            <a:endParaRPr lang="en-US" sz="500">
              <a:solidFill>
                <a:schemeClr val="tx1"/>
              </a:solidFill>
              <a:cs typeface="Calibri"/>
            </a:endParaRPr>
          </a:p>
          <a:p>
            <a:pPr algn="r"/>
            <a:r>
              <a:rPr lang="en-US" sz="1000">
                <a:solidFill>
                  <a:schemeClr val="tx1"/>
                </a:solidFill>
                <a:cs typeface="Calibri"/>
              </a:rPr>
              <a:t>Socialization and implementation</a:t>
            </a:r>
          </a:p>
        </p:txBody>
      </p:sp>
      <p:sp>
        <p:nvSpPr>
          <p:cNvPr id="11" name="Rectangle: Rounded Corners 10">
            <a:extLst>
              <a:ext uri="{FF2B5EF4-FFF2-40B4-BE49-F238E27FC236}">
                <a16:creationId xmlns:a16="http://schemas.microsoft.com/office/drawing/2014/main" id="{21169F06-EA4D-4776-A497-64B20388B25B}"/>
              </a:ext>
            </a:extLst>
          </p:cNvPr>
          <p:cNvSpPr/>
          <p:nvPr/>
        </p:nvSpPr>
        <p:spPr>
          <a:xfrm>
            <a:off x="855872" y="3281777"/>
            <a:ext cx="2311187" cy="108063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Strategy</a:t>
            </a:r>
          </a:p>
        </p:txBody>
      </p:sp>
      <p:sp>
        <p:nvSpPr>
          <p:cNvPr id="12" name="Rectangle: Rounded Corners 11">
            <a:extLst>
              <a:ext uri="{FF2B5EF4-FFF2-40B4-BE49-F238E27FC236}">
                <a16:creationId xmlns:a16="http://schemas.microsoft.com/office/drawing/2014/main" id="{531B6DCA-AF2B-4376-A606-2606AE03ADC4}"/>
              </a:ext>
            </a:extLst>
          </p:cNvPr>
          <p:cNvSpPr/>
          <p:nvPr/>
        </p:nvSpPr>
        <p:spPr>
          <a:xfrm>
            <a:off x="2570760" y="4544433"/>
            <a:ext cx="3252107"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r"/>
            <a:r>
              <a:rPr lang="en-US" sz="1000">
                <a:solidFill>
                  <a:schemeClr val="tx1"/>
                </a:solidFill>
              </a:rPr>
              <a:t>Prioritization and costing of recommendations</a:t>
            </a:r>
          </a:p>
          <a:p>
            <a:pPr algn="r"/>
            <a:endParaRPr lang="en-US" sz="500">
              <a:solidFill>
                <a:schemeClr val="tx1"/>
              </a:solidFill>
            </a:endParaRPr>
          </a:p>
          <a:p>
            <a:pPr algn="r"/>
            <a:r>
              <a:rPr lang="en-US" sz="1000">
                <a:solidFill>
                  <a:schemeClr val="tx1"/>
                </a:solidFill>
                <a:cs typeface="Calibri"/>
              </a:rPr>
              <a:t>National digital health investment roadmap</a:t>
            </a:r>
          </a:p>
          <a:p>
            <a:pPr algn="r"/>
            <a:endParaRPr lang="en-US" sz="500">
              <a:solidFill>
                <a:schemeClr val="tx1"/>
              </a:solidFill>
              <a:cs typeface="Calibri"/>
            </a:endParaRPr>
          </a:p>
          <a:p>
            <a:pPr algn="r"/>
            <a:r>
              <a:rPr lang="en-US" sz="1000">
                <a:solidFill>
                  <a:schemeClr val="tx1"/>
                </a:solidFill>
                <a:cs typeface="Calibri"/>
              </a:rPr>
              <a:t>Country leadership of investment</a:t>
            </a:r>
          </a:p>
        </p:txBody>
      </p:sp>
      <p:sp>
        <p:nvSpPr>
          <p:cNvPr id="13" name="Rectangle: Rounded Corners 12">
            <a:extLst>
              <a:ext uri="{FF2B5EF4-FFF2-40B4-BE49-F238E27FC236}">
                <a16:creationId xmlns:a16="http://schemas.microsoft.com/office/drawing/2014/main" id="{54ED0773-0DF9-4E14-AFCF-D3FDC6F0A302}"/>
              </a:ext>
            </a:extLst>
          </p:cNvPr>
          <p:cNvSpPr/>
          <p:nvPr/>
        </p:nvSpPr>
        <p:spPr>
          <a:xfrm>
            <a:off x="855872" y="4447384"/>
            <a:ext cx="2311187" cy="108063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Investment</a:t>
            </a:r>
          </a:p>
        </p:txBody>
      </p:sp>
      <p:sp>
        <p:nvSpPr>
          <p:cNvPr id="14" name="Rectangle: Rounded Corners 13">
            <a:extLst>
              <a:ext uri="{FF2B5EF4-FFF2-40B4-BE49-F238E27FC236}">
                <a16:creationId xmlns:a16="http://schemas.microsoft.com/office/drawing/2014/main" id="{EFB5FCF5-7EA3-44C4-AAEB-3BAD61BA8985}"/>
              </a:ext>
            </a:extLst>
          </p:cNvPr>
          <p:cNvSpPr/>
          <p:nvPr/>
        </p:nvSpPr>
        <p:spPr>
          <a:xfrm>
            <a:off x="2570760" y="5723327"/>
            <a:ext cx="3252107"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r"/>
            <a:r>
              <a:rPr lang="en-US" sz="1000">
                <a:solidFill>
                  <a:schemeClr val="tx1"/>
                </a:solidFill>
                <a:cs typeface="Calibri"/>
              </a:rPr>
              <a:t>Building country architect capacity</a:t>
            </a:r>
          </a:p>
          <a:p>
            <a:pPr algn="r"/>
            <a:endParaRPr lang="en-US" sz="500">
              <a:solidFill>
                <a:schemeClr val="tx1"/>
              </a:solidFill>
            </a:endParaRPr>
          </a:p>
          <a:p>
            <a:pPr algn="r"/>
            <a:r>
              <a:rPr lang="en-US" sz="1000">
                <a:solidFill>
                  <a:schemeClr val="tx1"/>
                </a:solidFill>
              </a:rPr>
              <a:t>Standards and interoperability</a:t>
            </a:r>
          </a:p>
          <a:p>
            <a:pPr algn="r"/>
            <a:endParaRPr lang="en-US" sz="500">
              <a:solidFill>
                <a:schemeClr val="tx1"/>
              </a:solidFill>
            </a:endParaRPr>
          </a:p>
          <a:p>
            <a:pPr algn="r"/>
            <a:r>
              <a:rPr lang="en-US" sz="1000">
                <a:solidFill>
                  <a:schemeClr val="tx1"/>
                </a:solidFill>
              </a:rPr>
              <a:t>Enterprise architecture</a:t>
            </a:r>
          </a:p>
        </p:txBody>
      </p:sp>
      <p:sp>
        <p:nvSpPr>
          <p:cNvPr id="15" name="Rectangle: Rounded Corners 14">
            <a:extLst>
              <a:ext uri="{FF2B5EF4-FFF2-40B4-BE49-F238E27FC236}">
                <a16:creationId xmlns:a16="http://schemas.microsoft.com/office/drawing/2014/main" id="{C59AABFE-B671-4F08-9088-0BF3456827C0}"/>
              </a:ext>
            </a:extLst>
          </p:cNvPr>
          <p:cNvSpPr/>
          <p:nvPr/>
        </p:nvSpPr>
        <p:spPr>
          <a:xfrm>
            <a:off x="855872" y="5626278"/>
            <a:ext cx="2311187" cy="108063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Systems </a:t>
            </a:r>
          </a:p>
          <a:p>
            <a:pPr algn="r"/>
            <a:r>
              <a:rPr lang="en-US" sz="1600" b="1"/>
              <a:t>architecture</a:t>
            </a:r>
          </a:p>
        </p:txBody>
      </p:sp>
      <p:sp>
        <p:nvSpPr>
          <p:cNvPr id="16" name="Rectangle: Rounded Corners 15">
            <a:extLst>
              <a:ext uri="{FF2B5EF4-FFF2-40B4-BE49-F238E27FC236}">
                <a16:creationId xmlns:a16="http://schemas.microsoft.com/office/drawing/2014/main" id="{87536917-387A-49F9-BD34-7D9F53F645A3}"/>
              </a:ext>
            </a:extLst>
          </p:cNvPr>
          <p:cNvSpPr/>
          <p:nvPr/>
        </p:nvSpPr>
        <p:spPr>
          <a:xfrm>
            <a:off x="8235873" y="2218781"/>
            <a:ext cx="3252107"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100">
                <a:solidFill>
                  <a:schemeClr val="tx1"/>
                </a:solidFill>
              </a:rPr>
              <a:t>Data and digital literacy/capacity</a:t>
            </a:r>
          </a:p>
          <a:p>
            <a:pPr algn="r"/>
            <a:endParaRPr lang="en-US" sz="500">
              <a:solidFill>
                <a:schemeClr val="tx1"/>
              </a:solidFill>
            </a:endParaRPr>
          </a:p>
          <a:p>
            <a:pPr algn="r"/>
            <a:r>
              <a:rPr lang="en-US" sz="1100">
                <a:solidFill>
                  <a:schemeClr val="tx1"/>
                </a:solidFill>
              </a:rPr>
              <a:t>Motivation and incentives</a:t>
            </a:r>
          </a:p>
        </p:txBody>
      </p:sp>
      <p:sp>
        <p:nvSpPr>
          <p:cNvPr id="17" name="Rectangle: Rounded Corners 16">
            <a:extLst>
              <a:ext uri="{FF2B5EF4-FFF2-40B4-BE49-F238E27FC236}">
                <a16:creationId xmlns:a16="http://schemas.microsoft.com/office/drawing/2014/main" id="{7901AE04-E6E8-4612-9CD9-75BC2CD96A40}"/>
              </a:ext>
            </a:extLst>
          </p:cNvPr>
          <p:cNvSpPr/>
          <p:nvPr/>
        </p:nvSpPr>
        <p:spPr>
          <a:xfrm>
            <a:off x="8196541" y="1116072"/>
            <a:ext cx="3252107"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100">
                <a:solidFill>
                  <a:schemeClr val="tx1"/>
                </a:solidFill>
              </a:rPr>
              <a:t>Applications</a:t>
            </a:r>
          </a:p>
          <a:p>
            <a:pPr algn="r"/>
            <a:endParaRPr lang="en-US" sz="500">
              <a:solidFill>
                <a:schemeClr val="tx1"/>
              </a:solidFill>
            </a:endParaRPr>
          </a:p>
          <a:p>
            <a:pPr algn="r"/>
            <a:r>
              <a:rPr lang="en-US" sz="1100">
                <a:solidFill>
                  <a:schemeClr val="tx1"/>
                </a:solidFill>
              </a:rPr>
              <a:t>Technical support for systems</a:t>
            </a:r>
          </a:p>
          <a:p>
            <a:pPr algn="r"/>
            <a:r>
              <a:rPr lang="en-US" sz="1100">
                <a:solidFill>
                  <a:schemeClr val="tx1"/>
                </a:solidFill>
              </a:rPr>
              <a:t> and users</a:t>
            </a:r>
          </a:p>
        </p:txBody>
      </p:sp>
      <p:sp>
        <p:nvSpPr>
          <p:cNvPr id="18" name="Rectangle: Rounded Corners 17">
            <a:extLst>
              <a:ext uri="{FF2B5EF4-FFF2-40B4-BE49-F238E27FC236}">
                <a16:creationId xmlns:a16="http://schemas.microsoft.com/office/drawing/2014/main" id="{2352D549-0F52-4542-80AD-9A728C822E79}"/>
              </a:ext>
            </a:extLst>
          </p:cNvPr>
          <p:cNvSpPr/>
          <p:nvPr/>
        </p:nvSpPr>
        <p:spPr>
          <a:xfrm>
            <a:off x="6524965" y="961687"/>
            <a:ext cx="2311187" cy="108063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Services and applications</a:t>
            </a:r>
          </a:p>
        </p:txBody>
      </p:sp>
      <p:sp>
        <p:nvSpPr>
          <p:cNvPr id="19" name="Rectangle: Rounded Corners 18">
            <a:extLst>
              <a:ext uri="{FF2B5EF4-FFF2-40B4-BE49-F238E27FC236}">
                <a16:creationId xmlns:a16="http://schemas.microsoft.com/office/drawing/2014/main" id="{2E9C4D43-18F1-4C40-9CF9-F1175944BF4D}"/>
              </a:ext>
            </a:extLst>
          </p:cNvPr>
          <p:cNvSpPr/>
          <p:nvPr/>
        </p:nvSpPr>
        <p:spPr>
          <a:xfrm>
            <a:off x="6520985" y="2121732"/>
            <a:ext cx="2311187" cy="108063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Workforce</a:t>
            </a:r>
          </a:p>
        </p:txBody>
      </p:sp>
      <p:sp>
        <p:nvSpPr>
          <p:cNvPr id="20" name="Rectangle: Rounded Corners 19">
            <a:extLst>
              <a:ext uri="{FF2B5EF4-FFF2-40B4-BE49-F238E27FC236}">
                <a16:creationId xmlns:a16="http://schemas.microsoft.com/office/drawing/2014/main" id="{C17AF7F6-657C-47F4-BD3F-0A9F1659A02F}"/>
              </a:ext>
            </a:extLst>
          </p:cNvPr>
          <p:cNvSpPr/>
          <p:nvPr/>
        </p:nvSpPr>
        <p:spPr>
          <a:xfrm>
            <a:off x="8245370" y="3378826"/>
            <a:ext cx="3252107"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100">
                <a:solidFill>
                  <a:schemeClr val="tx1"/>
                </a:solidFill>
              </a:rPr>
              <a:t>Physical infrastructure and system </a:t>
            </a:r>
          </a:p>
          <a:p>
            <a:pPr algn="r"/>
            <a:r>
              <a:rPr lang="en-US" sz="1100">
                <a:solidFill>
                  <a:schemeClr val="tx1"/>
                </a:solidFill>
              </a:rPr>
              <a:t>Maintenance</a:t>
            </a:r>
          </a:p>
          <a:p>
            <a:pPr algn="r"/>
            <a:endParaRPr lang="en-US" sz="500">
              <a:solidFill>
                <a:schemeClr val="tx1"/>
              </a:solidFill>
            </a:endParaRPr>
          </a:p>
          <a:p>
            <a:pPr algn="r"/>
            <a:r>
              <a:rPr lang="en-US" sz="1100">
                <a:solidFill>
                  <a:schemeClr val="tx1"/>
                </a:solidFill>
              </a:rPr>
              <a:t>Energy/electricity</a:t>
            </a:r>
          </a:p>
          <a:p>
            <a:pPr algn="r"/>
            <a:endParaRPr lang="en-US" sz="500">
              <a:solidFill>
                <a:schemeClr val="tx1"/>
              </a:solidFill>
            </a:endParaRPr>
          </a:p>
          <a:p>
            <a:pPr algn="r"/>
            <a:r>
              <a:rPr lang="en-US" sz="1100">
                <a:solidFill>
                  <a:schemeClr val="tx1"/>
                </a:solidFill>
              </a:rPr>
              <a:t>Connectivity</a:t>
            </a:r>
          </a:p>
        </p:txBody>
      </p:sp>
      <p:sp>
        <p:nvSpPr>
          <p:cNvPr id="21" name="Rectangle: Rounded Corners 20">
            <a:extLst>
              <a:ext uri="{FF2B5EF4-FFF2-40B4-BE49-F238E27FC236}">
                <a16:creationId xmlns:a16="http://schemas.microsoft.com/office/drawing/2014/main" id="{C5F046C0-67AC-4505-A703-BF98A9696658}"/>
              </a:ext>
            </a:extLst>
          </p:cNvPr>
          <p:cNvSpPr/>
          <p:nvPr/>
        </p:nvSpPr>
        <p:spPr>
          <a:xfrm>
            <a:off x="6530482" y="3281777"/>
            <a:ext cx="2311187" cy="108063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Infrastructure</a:t>
            </a:r>
          </a:p>
        </p:txBody>
      </p:sp>
      <p:sp>
        <p:nvSpPr>
          <p:cNvPr id="22" name="Rectangle: Rounded Corners 21">
            <a:extLst>
              <a:ext uri="{FF2B5EF4-FFF2-40B4-BE49-F238E27FC236}">
                <a16:creationId xmlns:a16="http://schemas.microsoft.com/office/drawing/2014/main" id="{8B9475E0-5AEA-40E6-B73A-BD10D0B115B2}"/>
              </a:ext>
            </a:extLst>
          </p:cNvPr>
          <p:cNvSpPr/>
          <p:nvPr/>
        </p:nvSpPr>
        <p:spPr>
          <a:xfrm>
            <a:off x="8245370" y="4544433"/>
            <a:ext cx="3252107"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800">
                <a:solidFill>
                  <a:schemeClr val="tx1"/>
                </a:solidFill>
              </a:rPr>
              <a:t>Data collection/management</a:t>
            </a:r>
          </a:p>
          <a:p>
            <a:pPr algn="r"/>
            <a:r>
              <a:rPr lang="en-US" sz="800">
                <a:solidFill>
                  <a:schemeClr val="tx1"/>
                </a:solidFill>
              </a:rPr>
              <a:t>Feedback on data and data use</a:t>
            </a:r>
          </a:p>
          <a:p>
            <a:pPr algn="r"/>
            <a:r>
              <a:rPr lang="en-US" sz="800">
                <a:solidFill>
                  <a:schemeClr val="tx1"/>
                </a:solidFill>
              </a:rPr>
              <a:t>Data quality</a:t>
            </a:r>
          </a:p>
          <a:p>
            <a:pPr algn="r"/>
            <a:r>
              <a:rPr lang="en-US" sz="800">
                <a:solidFill>
                  <a:schemeClr val="tx1"/>
                </a:solidFill>
              </a:rPr>
              <a:t>Accessibility to relevant users</a:t>
            </a:r>
          </a:p>
          <a:p>
            <a:pPr algn="r"/>
            <a:r>
              <a:rPr lang="en-US" sz="800">
                <a:solidFill>
                  <a:schemeClr val="tx1"/>
                </a:solidFill>
              </a:rPr>
              <a:t>Incentivized and skilled decision-making</a:t>
            </a:r>
          </a:p>
          <a:p>
            <a:pPr algn="r"/>
            <a:r>
              <a:rPr lang="en-US" sz="800">
                <a:solidFill>
                  <a:schemeClr val="tx1"/>
                </a:solidFill>
              </a:rPr>
              <a:t>Value of data</a:t>
            </a:r>
          </a:p>
        </p:txBody>
      </p:sp>
      <p:sp>
        <p:nvSpPr>
          <p:cNvPr id="23" name="Rectangle: Rounded Corners 22">
            <a:extLst>
              <a:ext uri="{FF2B5EF4-FFF2-40B4-BE49-F238E27FC236}">
                <a16:creationId xmlns:a16="http://schemas.microsoft.com/office/drawing/2014/main" id="{EB35A8E1-D8BB-4AEC-88B2-D8F9E4E76E0D}"/>
              </a:ext>
            </a:extLst>
          </p:cNvPr>
          <p:cNvSpPr/>
          <p:nvPr/>
        </p:nvSpPr>
        <p:spPr>
          <a:xfrm>
            <a:off x="6530482" y="4447384"/>
            <a:ext cx="2311187" cy="108063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Data use </a:t>
            </a:r>
          </a:p>
          <a:p>
            <a:pPr algn="r"/>
            <a:r>
              <a:rPr lang="en-US" sz="1600" b="1"/>
              <a:t>ecosystem</a:t>
            </a:r>
          </a:p>
        </p:txBody>
      </p:sp>
      <p:sp>
        <p:nvSpPr>
          <p:cNvPr id="24" name="Rectangle: Rounded Corners 23">
            <a:extLst>
              <a:ext uri="{FF2B5EF4-FFF2-40B4-BE49-F238E27FC236}">
                <a16:creationId xmlns:a16="http://schemas.microsoft.com/office/drawing/2014/main" id="{3A972E97-A42F-4DC8-BE62-F1EEE59016CA}"/>
              </a:ext>
            </a:extLst>
          </p:cNvPr>
          <p:cNvSpPr/>
          <p:nvPr/>
        </p:nvSpPr>
        <p:spPr>
          <a:xfrm>
            <a:off x="8245370" y="5723327"/>
            <a:ext cx="3252107"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r"/>
            <a:r>
              <a:rPr lang="en-US" sz="1100">
                <a:solidFill>
                  <a:schemeClr val="tx1"/>
                </a:solidFill>
                <a:cs typeface="Calibri"/>
              </a:rPr>
              <a:t>Defining as-is and to-be state</a:t>
            </a:r>
          </a:p>
          <a:p>
            <a:pPr algn="r"/>
            <a:r>
              <a:rPr lang="en-US" sz="1100">
                <a:solidFill>
                  <a:schemeClr val="tx1"/>
                </a:solidFill>
                <a:cs typeface="Calibri"/>
              </a:rPr>
              <a:t>Identifying and supporting champions</a:t>
            </a:r>
          </a:p>
          <a:p>
            <a:pPr algn="r"/>
            <a:r>
              <a:rPr lang="en-US" sz="1100">
                <a:solidFill>
                  <a:schemeClr val="tx1"/>
                </a:solidFill>
                <a:cs typeface="Calibri"/>
              </a:rPr>
              <a:t>Facilitating feedback loops</a:t>
            </a:r>
          </a:p>
        </p:txBody>
      </p:sp>
      <p:sp>
        <p:nvSpPr>
          <p:cNvPr id="25" name="Rectangle: Rounded Corners 24">
            <a:extLst>
              <a:ext uri="{FF2B5EF4-FFF2-40B4-BE49-F238E27FC236}">
                <a16:creationId xmlns:a16="http://schemas.microsoft.com/office/drawing/2014/main" id="{1CF2CC0B-A5F9-4C6D-9ED5-677382FC4D28}"/>
              </a:ext>
            </a:extLst>
          </p:cNvPr>
          <p:cNvSpPr/>
          <p:nvPr/>
        </p:nvSpPr>
        <p:spPr>
          <a:xfrm>
            <a:off x="6530482" y="5626278"/>
            <a:ext cx="2311187" cy="108063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Change </a:t>
            </a:r>
          </a:p>
          <a:p>
            <a:pPr algn="r"/>
            <a:r>
              <a:rPr lang="en-US" sz="1600" b="1"/>
              <a:t>management</a:t>
            </a:r>
          </a:p>
        </p:txBody>
      </p:sp>
      <p:pic>
        <p:nvPicPr>
          <p:cNvPr id="26" name="Graphic 25" descr="Steering Wheel with solid fill">
            <a:extLst>
              <a:ext uri="{FF2B5EF4-FFF2-40B4-BE49-F238E27FC236}">
                <a16:creationId xmlns:a16="http://schemas.microsoft.com/office/drawing/2014/main" id="{BCE1D612-5792-4EDB-AD8E-C395204940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5228" y="1178347"/>
            <a:ext cx="635174" cy="635174"/>
          </a:xfrm>
          <a:prstGeom prst="rect">
            <a:avLst/>
          </a:prstGeom>
        </p:spPr>
      </p:pic>
      <p:pic>
        <p:nvPicPr>
          <p:cNvPr id="27" name="Graphic 26" descr="Target outline">
            <a:extLst>
              <a:ext uri="{FF2B5EF4-FFF2-40B4-BE49-F238E27FC236}">
                <a16:creationId xmlns:a16="http://schemas.microsoft.com/office/drawing/2014/main" id="{71D24E80-21B6-4421-AB58-91D65A63F16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0322" y="3483329"/>
            <a:ext cx="640080" cy="640080"/>
          </a:xfrm>
          <a:prstGeom prst="rect">
            <a:avLst/>
          </a:prstGeom>
        </p:spPr>
      </p:pic>
      <p:pic>
        <p:nvPicPr>
          <p:cNvPr id="28" name="Graphic 27" descr="Network diagram with solid fill">
            <a:extLst>
              <a:ext uri="{FF2B5EF4-FFF2-40B4-BE49-F238E27FC236}">
                <a16:creationId xmlns:a16="http://schemas.microsoft.com/office/drawing/2014/main" id="{267EA1A0-7665-43F7-80F5-D2A20EBAF3B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45228" y="5723327"/>
            <a:ext cx="858926" cy="858926"/>
          </a:xfrm>
          <a:prstGeom prst="rect">
            <a:avLst/>
          </a:prstGeom>
        </p:spPr>
      </p:pic>
      <p:pic>
        <p:nvPicPr>
          <p:cNvPr id="29" name="Graphic 28" descr="Group brainstorm with solid fill">
            <a:extLst>
              <a:ext uri="{FF2B5EF4-FFF2-40B4-BE49-F238E27FC236}">
                <a16:creationId xmlns:a16="http://schemas.microsoft.com/office/drawing/2014/main" id="{70693176-6B08-4356-B144-4CF807921A8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564364" y="5677900"/>
            <a:ext cx="914400" cy="914400"/>
          </a:xfrm>
          <a:prstGeom prst="rect">
            <a:avLst/>
          </a:prstGeom>
        </p:spPr>
      </p:pic>
      <p:pic>
        <p:nvPicPr>
          <p:cNvPr id="30" name="Graphic 29" descr="Research outline">
            <a:extLst>
              <a:ext uri="{FF2B5EF4-FFF2-40B4-BE49-F238E27FC236}">
                <a16:creationId xmlns:a16="http://schemas.microsoft.com/office/drawing/2014/main" id="{80782B9F-AD1F-4297-AB3D-F0B6FF169E86}"/>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655512" y="4566487"/>
            <a:ext cx="914400" cy="914400"/>
          </a:xfrm>
          <a:prstGeom prst="rect">
            <a:avLst/>
          </a:prstGeom>
        </p:spPr>
      </p:pic>
      <p:pic>
        <p:nvPicPr>
          <p:cNvPr id="31" name="Graphic 30" descr="Business Growth with solid fill">
            <a:extLst>
              <a:ext uri="{FF2B5EF4-FFF2-40B4-BE49-F238E27FC236}">
                <a16:creationId xmlns:a16="http://schemas.microsoft.com/office/drawing/2014/main" id="{9FECE9E5-5790-486D-A869-812045FC4F3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723935" y="2323894"/>
            <a:ext cx="743973" cy="743973"/>
          </a:xfrm>
          <a:prstGeom prst="rect">
            <a:avLst/>
          </a:prstGeom>
        </p:spPr>
      </p:pic>
      <p:pic>
        <p:nvPicPr>
          <p:cNvPr id="32" name="Graphic 31" descr="Venn diagram outline">
            <a:extLst>
              <a:ext uri="{FF2B5EF4-FFF2-40B4-BE49-F238E27FC236}">
                <a16:creationId xmlns:a16="http://schemas.microsoft.com/office/drawing/2014/main" id="{3EEFB41D-9A6B-4767-B9D6-3202FC70C836}"/>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44915" y="4667660"/>
            <a:ext cx="640080" cy="640080"/>
          </a:xfrm>
          <a:prstGeom prst="rect">
            <a:avLst/>
          </a:prstGeom>
        </p:spPr>
      </p:pic>
      <p:pic>
        <p:nvPicPr>
          <p:cNvPr id="33" name="Graphic 32" descr="Server outline">
            <a:extLst>
              <a:ext uri="{FF2B5EF4-FFF2-40B4-BE49-F238E27FC236}">
                <a16:creationId xmlns:a16="http://schemas.microsoft.com/office/drawing/2014/main" id="{2AB3A9CA-5E48-44B1-9C5E-4C35775D805B}"/>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6614130" y="3416274"/>
            <a:ext cx="801942" cy="801942"/>
          </a:xfrm>
          <a:prstGeom prst="rect">
            <a:avLst/>
          </a:prstGeom>
        </p:spPr>
      </p:pic>
      <p:pic>
        <p:nvPicPr>
          <p:cNvPr id="34" name="Graphic 33" descr="Document outline">
            <a:extLst>
              <a:ext uri="{FF2B5EF4-FFF2-40B4-BE49-F238E27FC236}">
                <a16:creationId xmlns:a16="http://schemas.microsoft.com/office/drawing/2014/main" id="{F8754D96-96B8-491B-B5E7-0CE64B2C76B9}"/>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41719" y="2323284"/>
            <a:ext cx="640080" cy="640080"/>
          </a:xfrm>
          <a:prstGeom prst="rect">
            <a:avLst/>
          </a:prstGeom>
        </p:spPr>
      </p:pic>
      <p:pic>
        <p:nvPicPr>
          <p:cNvPr id="35" name="Graphic 34" descr="Cmd Terminal with solid fill">
            <a:extLst>
              <a:ext uri="{FF2B5EF4-FFF2-40B4-BE49-F238E27FC236}">
                <a16:creationId xmlns:a16="http://schemas.microsoft.com/office/drawing/2014/main" id="{23363048-C62E-436C-8075-289BC7271CBE}"/>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655512" y="1092722"/>
            <a:ext cx="798612" cy="798612"/>
          </a:xfrm>
          <a:prstGeom prst="rect">
            <a:avLst/>
          </a:prstGeom>
        </p:spPr>
      </p:pic>
      <p:sp>
        <p:nvSpPr>
          <p:cNvPr id="36" name="Star: 5 Points 35">
            <a:extLst>
              <a:ext uri="{FF2B5EF4-FFF2-40B4-BE49-F238E27FC236}">
                <a16:creationId xmlns:a16="http://schemas.microsoft.com/office/drawing/2014/main" id="{8F3F2EEF-5D9C-FCA6-A9DA-59C83FAD4C75}"/>
              </a:ext>
            </a:extLst>
          </p:cNvPr>
          <p:cNvSpPr/>
          <p:nvPr/>
        </p:nvSpPr>
        <p:spPr>
          <a:xfrm>
            <a:off x="6067765" y="4442649"/>
            <a:ext cx="914400" cy="9144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Star: 5 Points 36">
            <a:extLst>
              <a:ext uri="{FF2B5EF4-FFF2-40B4-BE49-F238E27FC236}">
                <a16:creationId xmlns:a16="http://schemas.microsoft.com/office/drawing/2014/main" id="{CF2FFB42-C3EB-BFE6-4206-FF8449B1CD00}"/>
              </a:ext>
            </a:extLst>
          </p:cNvPr>
          <p:cNvSpPr/>
          <p:nvPr/>
        </p:nvSpPr>
        <p:spPr>
          <a:xfrm>
            <a:off x="6038027" y="5658013"/>
            <a:ext cx="914400" cy="9144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74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9239D2-78E5-C1D4-A0DF-4FA6FB3A84E8}"/>
              </a:ext>
            </a:extLst>
          </p:cNvPr>
          <p:cNvSpPr>
            <a:spLocks noGrp="1"/>
          </p:cNvSpPr>
          <p:nvPr>
            <p:ph type="title"/>
          </p:nvPr>
        </p:nvSpPr>
        <p:spPr>
          <a:xfrm>
            <a:off x="838199" y="685800"/>
            <a:ext cx="5257799" cy="914400"/>
          </a:xfrm>
        </p:spPr>
        <p:txBody>
          <a:bodyPr/>
          <a:lstStyle/>
          <a:p>
            <a:r>
              <a:rPr lang="en-US"/>
              <a:t>The DUAL model</a:t>
            </a:r>
          </a:p>
        </p:txBody>
      </p:sp>
      <p:sp>
        <p:nvSpPr>
          <p:cNvPr id="9" name="TextBox 8">
            <a:extLst>
              <a:ext uri="{FF2B5EF4-FFF2-40B4-BE49-F238E27FC236}">
                <a16:creationId xmlns:a16="http://schemas.microsoft.com/office/drawing/2014/main" id="{92AAF504-E988-D5DD-F6A5-75EB2F79DC4C}"/>
              </a:ext>
            </a:extLst>
          </p:cNvPr>
          <p:cNvSpPr txBox="1"/>
          <p:nvPr/>
        </p:nvSpPr>
        <p:spPr>
          <a:xfrm>
            <a:off x="838200" y="1828800"/>
            <a:ext cx="4219222" cy="2862322"/>
          </a:xfrm>
          <a:prstGeom prst="rect">
            <a:avLst/>
          </a:prstGeom>
          <a:noFill/>
        </p:spPr>
        <p:txBody>
          <a:bodyPr wrap="square" lIns="91440" tIns="45720" rIns="91440" bIns="45720" rtlCol="0" anchor="t">
            <a:spAutoFit/>
          </a:bodyPr>
          <a:lstStyle/>
          <a:p>
            <a:r>
              <a:rPr lang="en-US" sz="2000">
                <a:effectLst/>
                <a:latin typeface="Calibri" panose="020F0502020204030204" pitchFamily="34" charset="0"/>
                <a:ea typeface="Times New Roman" panose="02020603050405020304" pitchFamily="18" charset="0"/>
                <a:cs typeface="Times New Roman" panose="02020603050405020304" pitchFamily="18" charset="0"/>
              </a:rPr>
              <a:t>The DUAL model identifies ten core elements of a comprehensive approach to transforming a country’s health data systems and digital tools to advance data use. </a:t>
            </a:r>
          </a:p>
          <a:p>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000"/>
              <a:t>It builds on previous models and identifies two new elements: data use ecosystems and change management. </a:t>
            </a:r>
          </a:p>
        </p:txBody>
      </p:sp>
      <p:pic>
        <p:nvPicPr>
          <p:cNvPr id="11" name="Picture 10">
            <a:extLst>
              <a:ext uri="{FF2B5EF4-FFF2-40B4-BE49-F238E27FC236}">
                <a16:creationId xmlns:a16="http://schemas.microsoft.com/office/drawing/2014/main" id="{BA739BC1-30EF-06C4-FBCC-AD293229BB21}"/>
              </a:ext>
            </a:extLst>
          </p:cNvPr>
          <p:cNvPicPr>
            <a:picLocks noChangeAspect="1"/>
          </p:cNvPicPr>
          <p:nvPr/>
        </p:nvPicPr>
        <p:blipFill>
          <a:blip r:embed="rId3"/>
          <a:stretch>
            <a:fillRect/>
          </a:stretch>
        </p:blipFill>
        <p:spPr>
          <a:xfrm>
            <a:off x="6096001" y="685800"/>
            <a:ext cx="5282116" cy="5376862"/>
          </a:xfrm>
          <a:prstGeom prst="rect">
            <a:avLst/>
          </a:prstGeom>
        </p:spPr>
      </p:pic>
    </p:spTree>
    <p:extLst>
      <p:ext uri="{BB962C8B-B14F-4D97-AF65-F5344CB8AC3E}">
        <p14:creationId xmlns:p14="http://schemas.microsoft.com/office/powerpoint/2010/main" val="261631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B345F3-FED2-37B8-9A19-00DB41DA808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41992" y="1857870"/>
            <a:ext cx="4064568" cy="4056661"/>
          </a:xfrm>
          <a:prstGeom prst="rect">
            <a:avLst/>
          </a:prstGeom>
        </p:spPr>
      </p:pic>
      <p:sp>
        <p:nvSpPr>
          <p:cNvPr id="2" name="Title 1">
            <a:extLst>
              <a:ext uri="{FF2B5EF4-FFF2-40B4-BE49-F238E27FC236}">
                <a16:creationId xmlns:a16="http://schemas.microsoft.com/office/drawing/2014/main" id="{07E36F7C-3F5D-41EE-A922-0796BE91E2C8}"/>
              </a:ext>
            </a:extLst>
          </p:cNvPr>
          <p:cNvSpPr>
            <a:spLocks noGrp="1"/>
          </p:cNvSpPr>
          <p:nvPr>
            <p:ph type="title"/>
          </p:nvPr>
        </p:nvSpPr>
        <p:spPr>
          <a:xfrm>
            <a:off x="857120" y="685800"/>
            <a:ext cx="5719916" cy="786547"/>
          </a:xfrm>
        </p:spPr>
        <p:txBody>
          <a:bodyPr/>
          <a:lstStyle/>
          <a:p>
            <a:r>
              <a:rPr lang="en-US"/>
              <a:t>Data use ecosystem</a:t>
            </a:r>
          </a:p>
        </p:txBody>
      </p:sp>
      <p:sp>
        <p:nvSpPr>
          <p:cNvPr id="3" name="Content Placeholder 2">
            <a:extLst>
              <a:ext uri="{FF2B5EF4-FFF2-40B4-BE49-F238E27FC236}">
                <a16:creationId xmlns:a16="http://schemas.microsoft.com/office/drawing/2014/main" id="{9A165FAC-8D91-42E7-8FE6-84EC1EDF0F82}"/>
              </a:ext>
            </a:extLst>
          </p:cNvPr>
          <p:cNvSpPr>
            <a:spLocks noGrp="1"/>
          </p:cNvSpPr>
          <p:nvPr>
            <p:ph idx="1"/>
          </p:nvPr>
        </p:nvSpPr>
        <p:spPr>
          <a:xfrm>
            <a:off x="838200" y="1713298"/>
            <a:ext cx="5257799" cy="4114800"/>
          </a:xfrm>
        </p:spPr>
        <p:txBody>
          <a:bodyPr vert="horz" lIns="91440" tIns="45720" rIns="91440" bIns="45720" numCol="1" spcCol="685800" rtlCol="0" anchor="t">
            <a:noAutofit/>
          </a:bodyPr>
          <a:lstStyle/>
          <a:p>
            <a:r>
              <a:rPr lang="en-US" sz="2000"/>
              <a:t>A country’s digital ecosystem includes all aspects of data use and access. It requires strong systems architecture and interoperability so data can be collected, shared, and monitored across the health system.</a:t>
            </a:r>
          </a:p>
          <a:p>
            <a:r>
              <a:rPr lang="en-US" sz="2000"/>
              <a:t>Data use ecosystem is an important new element for digital transformation</a:t>
            </a:r>
          </a:p>
          <a:p>
            <a:r>
              <a:rPr lang="en-US" sz="2000" b="1"/>
              <a:t>Key factors</a:t>
            </a:r>
          </a:p>
          <a:p>
            <a:pPr marL="457200" indent="-457200">
              <a:buFont typeface="Arial" panose="020B0604020202020204" pitchFamily="34" charset="0"/>
              <a:buChar char="•"/>
            </a:pPr>
            <a:r>
              <a:rPr lang="en-US" sz="2000"/>
              <a:t>Ensure that data are collected, shared, and monitored across systems at all levels of the health system.</a:t>
            </a:r>
          </a:p>
          <a:p>
            <a:pPr marL="457200" indent="-457200">
              <a:buFont typeface="Arial" panose="020B0604020202020204" pitchFamily="34" charset="0"/>
              <a:buChar char="•"/>
            </a:pPr>
            <a:r>
              <a:rPr lang="en-US" sz="2000"/>
              <a:t>Focus on the use of data first, and data quality will follow.</a:t>
            </a:r>
          </a:p>
          <a:p>
            <a:endParaRPr lang="en-US">
              <a:ea typeface="+mn-lt"/>
              <a:cs typeface="+mn-lt"/>
            </a:endParaRPr>
          </a:p>
          <a:p>
            <a:endParaRPr lang="en-US">
              <a:cs typeface="Calibri" panose="020F0502020204030204"/>
            </a:endParaRPr>
          </a:p>
        </p:txBody>
      </p:sp>
      <p:pic>
        <p:nvPicPr>
          <p:cNvPr id="7" name="Picture 6">
            <a:extLst>
              <a:ext uri="{FF2B5EF4-FFF2-40B4-BE49-F238E27FC236}">
                <a16:creationId xmlns:a16="http://schemas.microsoft.com/office/drawing/2014/main" id="{65C06EAC-4E2C-396C-7E5D-8597253BCC5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741992" y="1857870"/>
            <a:ext cx="4064568" cy="4056661"/>
          </a:xfrm>
          <a:prstGeom prst="rect">
            <a:avLst/>
          </a:prstGeom>
        </p:spPr>
      </p:pic>
    </p:spTree>
    <p:extLst>
      <p:ext uri="{BB962C8B-B14F-4D97-AF65-F5344CB8AC3E}">
        <p14:creationId xmlns:p14="http://schemas.microsoft.com/office/powerpoint/2010/main" val="131728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6C21A50-7178-5027-EE51-6A4C7D47C122}"/>
              </a:ext>
            </a:extLst>
          </p:cNvPr>
          <p:cNvGrpSpPr/>
          <p:nvPr/>
        </p:nvGrpSpPr>
        <p:grpSpPr>
          <a:xfrm>
            <a:off x="6741992" y="1857870"/>
            <a:ext cx="4064568" cy="4056660"/>
            <a:chOff x="6741992" y="1857870"/>
            <a:chExt cx="4064568" cy="4056660"/>
          </a:xfrm>
        </p:grpSpPr>
        <p:pic>
          <p:nvPicPr>
            <p:cNvPr id="8" name="Picture 7">
              <a:extLst>
                <a:ext uri="{FF2B5EF4-FFF2-40B4-BE49-F238E27FC236}">
                  <a16:creationId xmlns:a16="http://schemas.microsoft.com/office/drawing/2014/main" id="{9BA7DF60-93A9-16A7-1C88-A6CF3F21A4E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41992" y="1857870"/>
              <a:ext cx="4064568" cy="4056660"/>
            </a:xfrm>
            <a:prstGeom prst="rect">
              <a:avLst/>
            </a:prstGeom>
          </p:spPr>
        </p:pic>
        <p:sp>
          <p:nvSpPr>
            <p:cNvPr id="10" name="Oval 9">
              <a:extLst>
                <a:ext uri="{FF2B5EF4-FFF2-40B4-BE49-F238E27FC236}">
                  <a16:creationId xmlns:a16="http://schemas.microsoft.com/office/drawing/2014/main" id="{D8AE8753-3C6D-1906-D440-4B489186132F}"/>
                </a:ext>
              </a:extLst>
            </p:cNvPr>
            <p:cNvSpPr/>
            <p:nvPr/>
          </p:nvSpPr>
          <p:spPr>
            <a:xfrm>
              <a:off x="7373265" y="2485190"/>
              <a:ext cx="2802777" cy="2792663"/>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1B31BF3-E5C2-45CD-A2E9-C7D097CF2487}"/>
                </a:ext>
              </a:extLst>
            </p:cNvPr>
            <p:cNvSpPr/>
            <p:nvPr/>
          </p:nvSpPr>
          <p:spPr>
            <a:xfrm>
              <a:off x="7609305" y="2753894"/>
              <a:ext cx="2326106" cy="2310063"/>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7E36F7C-3F5D-41EE-A922-0796BE91E2C8}"/>
              </a:ext>
            </a:extLst>
          </p:cNvPr>
          <p:cNvSpPr>
            <a:spLocks noGrp="1"/>
          </p:cNvSpPr>
          <p:nvPr>
            <p:ph type="title"/>
          </p:nvPr>
        </p:nvSpPr>
        <p:spPr>
          <a:xfrm>
            <a:off x="838200" y="688976"/>
            <a:ext cx="5719916" cy="786547"/>
          </a:xfrm>
        </p:spPr>
        <p:txBody>
          <a:bodyPr/>
          <a:lstStyle/>
          <a:p>
            <a:r>
              <a:rPr lang="en-US"/>
              <a:t>Change management</a:t>
            </a:r>
          </a:p>
        </p:txBody>
      </p:sp>
      <p:sp>
        <p:nvSpPr>
          <p:cNvPr id="3" name="Content Placeholder 2">
            <a:extLst>
              <a:ext uri="{FF2B5EF4-FFF2-40B4-BE49-F238E27FC236}">
                <a16:creationId xmlns:a16="http://schemas.microsoft.com/office/drawing/2014/main" id="{9A165FAC-8D91-42E7-8FE6-84EC1EDF0F82}"/>
              </a:ext>
            </a:extLst>
          </p:cNvPr>
          <p:cNvSpPr>
            <a:spLocks noGrp="1"/>
          </p:cNvSpPr>
          <p:nvPr>
            <p:ph idx="1"/>
          </p:nvPr>
        </p:nvSpPr>
        <p:spPr>
          <a:xfrm>
            <a:off x="838199" y="1828800"/>
            <a:ext cx="5257801" cy="4114800"/>
          </a:xfrm>
        </p:spPr>
        <p:txBody>
          <a:bodyPr vert="horz" lIns="91440" tIns="45720" rIns="91440" bIns="45720" numCol="1" spcCol="685800" rtlCol="0" anchor="t">
            <a:noAutofit/>
          </a:bodyPr>
          <a:lstStyle/>
          <a:p>
            <a:r>
              <a:rPr lang="en-US" sz="2000"/>
              <a:t>Change management strategies are critical for helping to evolve a country’s health system operations and workflows to support the adoption of new digital tools and approaches.</a:t>
            </a:r>
          </a:p>
          <a:p>
            <a:r>
              <a:rPr lang="en-US" sz="2000" b="1"/>
              <a:t>Key factors</a:t>
            </a:r>
          </a:p>
          <a:p>
            <a:pPr marL="457200" indent="-457200">
              <a:buFont typeface="Arial" panose="020B0604020202020204" pitchFamily="34" charset="0"/>
              <a:buChar char="•"/>
            </a:pPr>
            <a:r>
              <a:rPr lang="en-US" sz="2000"/>
              <a:t>Incorporate change management strategies targeting the health workforce into implementation plans.</a:t>
            </a:r>
          </a:p>
          <a:p>
            <a:pPr marL="457200" indent="-457200">
              <a:buFont typeface="Arial" panose="020B0604020202020204" pitchFamily="34" charset="0"/>
              <a:buChar char="•"/>
            </a:pPr>
            <a:r>
              <a:rPr lang="en-US" sz="2000"/>
              <a:t>Proactively raise awareness with leadership and key stakeholders to increase buy-in.</a:t>
            </a:r>
          </a:p>
          <a:p>
            <a:pPr marL="457200" indent="-457200">
              <a:buFont typeface="Arial" panose="020B0604020202020204" pitchFamily="34" charset="0"/>
              <a:buChar char="•"/>
            </a:pPr>
            <a:endParaRPr lang="en-US" sz="2600"/>
          </a:p>
          <a:p>
            <a:endParaRPr lang="en-US" sz="2600"/>
          </a:p>
          <a:p>
            <a:endParaRPr lang="en-US" sz="2600"/>
          </a:p>
        </p:txBody>
      </p:sp>
      <p:pic>
        <p:nvPicPr>
          <p:cNvPr id="11" name="Picture 10">
            <a:extLst>
              <a:ext uri="{FF2B5EF4-FFF2-40B4-BE49-F238E27FC236}">
                <a16:creationId xmlns:a16="http://schemas.microsoft.com/office/drawing/2014/main" id="{120B091F-6C27-1EA8-3E74-9AF0BDC282A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741992" y="1857870"/>
            <a:ext cx="4064568" cy="4056661"/>
          </a:xfrm>
          <a:prstGeom prst="rect">
            <a:avLst/>
          </a:prstGeom>
        </p:spPr>
      </p:pic>
    </p:spTree>
    <p:extLst>
      <p:ext uri="{BB962C8B-B14F-4D97-AF65-F5344CB8AC3E}">
        <p14:creationId xmlns:p14="http://schemas.microsoft.com/office/powerpoint/2010/main" val="57585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5CE1-F886-4FF9-AEC4-69753A1A6244}"/>
              </a:ext>
            </a:extLst>
          </p:cNvPr>
          <p:cNvSpPr>
            <a:spLocks noGrp="1"/>
          </p:cNvSpPr>
          <p:nvPr>
            <p:ph type="title"/>
          </p:nvPr>
        </p:nvSpPr>
        <p:spPr>
          <a:xfrm>
            <a:off x="838200" y="322547"/>
            <a:ext cx="10515600" cy="914400"/>
          </a:xfrm>
        </p:spPr>
        <p:txBody>
          <a:bodyPr/>
          <a:lstStyle/>
          <a:p>
            <a:r>
              <a:rPr lang="en-US"/>
              <a:t>Lessons learned</a:t>
            </a:r>
          </a:p>
        </p:txBody>
      </p:sp>
      <p:sp>
        <p:nvSpPr>
          <p:cNvPr id="5" name="Rectangle 4">
            <a:extLst>
              <a:ext uri="{FF2B5EF4-FFF2-40B4-BE49-F238E27FC236}">
                <a16:creationId xmlns:a16="http://schemas.microsoft.com/office/drawing/2014/main" id="{B206B79A-7758-45CD-B5CB-039AB4BE8F62}"/>
              </a:ext>
            </a:extLst>
          </p:cNvPr>
          <p:cNvSpPr/>
          <p:nvPr/>
        </p:nvSpPr>
        <p:spPr>
          <a:xfrm>
            <a:off x="9601813" y="6135100"/>
            <a:ext cx="2099705" cy="7178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5E5907E-BDEA-481B-A285-1C0B426CDCCE}"/>
              </a:ext>
            </a:extLst>
          </p:cNvPr>
          <p:cNvSpPr/>
          <p:nvPr/>
        </p:nvSpPr>
        <p:spPr>
          <a:xfrm>
            <a:off x="3093255" y="2218781"/>
            <a:ext cx="2784421"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r>
              <a:rPr lang="en-US" sz="1100">
                <a:solidFill>
                  <a:schemeClr val="tx1"/>
                </a:solidFill>
              </a:rPr>
              <a:t>Build on existing health policies and standards. </a:t>
            </a:r>
          </a:p>
          <a:p>
            <a:pPr marL="171450" indent="-171450">
              <a:buFont typeface="Arial" panose="020B0604020202020204" pitchFamily="34" charset="0"/>
              <a:buChar char="•"/>
            </a:pPr>
            <a:r>
              <a:rPr lang="en-US" sz="1100">
                <a:solidFill>
                  <a:schemeClr val="tx1"/>
                </a:solidFill>
              </a:rPr>
              <a:t>Put in place governance structures. </a:t>
            </a:r>
          </a:p>
        </p:txBody>
      </p:sp>
      <p:sp>
        <p:nvSpPr>
          <p:cNvPr id="7" name="Rectangle: Rounded Corners 6">
            <a:extLst>
              <a:ext uri="{FF2B5EF4-FFF2-40B4-BE49-F238E27FC236}">
                <a16:creationId xmlns:a16="http://schemas.microsoft.com/office/drawing/2014/main" id="{73939985-4964-4B79-8C1A-069FD39C189B}"/>
              </a:ext>
            </a:extLst>
          </p:cNvPr>
          <p:cNvSpPr/>
          <p:nvPr/>
        </p:nvSpPr>
        <p:spPr>
          <a:xfrm>
            <a:off x="2531763" y="1116072"/>
            <a:ext cx="3252107"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r">
              <a:buFont typeface="Arial" panose="020B0604020202020204" pitchFamily="34" charset="0"/>
              <a:buChar char="•"/>
            </a:pPr>
            <a:r>
              <a:rPr lang="en-US" sz="1100">
                <a:solidFill>
                  <a:schemeClr val="tx1"/>
                </a:solidFill>
              </a:rPr>
              <a:t>Adopt approaches that fit project goals. </a:t>
            </a:r>
          </a:p>
          <a:p>
            <a:pPr marL="171450" indent="-171450" algn="r">
              <a:buFont typeface="Arial" panose="020B0604020202020204" pitchFamily="34" charset="0"/>
              <a:buChar char="•"/>
            </a:pPr>
            <a:r>
              <a:rPr lang="en-US" sz="1100">
                <a:solidFill>
                  <a:schemeClr val="tx1"/>
                </a:solidFill>
              </a:rPr>
              <a:t>Remain flexible to shifts in government.</a:t>
            </a:r>
          </a:p>
        </p:txBody>
      </p:sp>
      <p:sp>
        <p:nvSpPr>
          <p:cNvPr id="10" name="Rectangle: Rounded Corners 9">
            <a:extLst>
              <a:ext uri="{FF2B5EF4-FFF2-40B4-BE49-F238E27FC236}">
                <a16:creationId xmlns:a16="http://schemas.microsoft.com/office/drawing/2014/main" id="{38AD2C16-7185-4E31-94DC-9E28C36763E9}"/>
              </a:ext>
            </a:extLst>
          </p:cNvPr>
          <p:cNvSpPr/>
          <p:nvPr/>
        </p:nvSpPr>
        <p:spPr>
          <a:xfrm>
            <a:off x="3093255" y="3378826"/>
            <a:ext cx="2729611"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100">
                <a:solidFill>
                  <a:schemeClr val="tx1"/>
                </a:solidFill>
              </a:rPr>
              <a:t>Develop clear, long-term, and flexible plans and solutions. </a:t>
            </a:r>
          </a:p>
          <a:p>
            <a:pPr marL="171450" indent="-171450">
              <a:buFont typeface="Arial" panose="020B0604020202020204" pitchFamily="34" charset="0"/>
              <a:buChar char="•"/>
            </a:pPr>
            <a:endParaRPr lang="en-US" sz="1100">
              <a:solidFill>
                <a:schemeClr val="tx1"/>
              </a:solidFill>
            </a:endParaRPr>
          </a:p>
        </p:txBody>
      </p:sp>
      <p:sp>
        <p:nvSpPr>
          <p:cNvPr id="12" name="Rectangle: Rounded Corners 11">
            <a:extLst>
              <a:ext uri="{FF2B5EF4-FFF2-40B4-BE49-F238E27FC236}">
                <a16:creationId xmlns:a16="http://schemas.microsoft.com/office/drawing/2014/main" id="{531B6DCA-AF2B-4376-A606-2606AE03ADC4}"/>
              </a:ext>
            </a:extLst>
          </p:cNvPr>
          <p:cNvSpPr/>
          <p:nvPr/>
        </p:nvSpPr>
        <p:spPr>
          <a:xfrm>
            <a:off x="3070603" y="4528797"/>
            <a:ext cx="2784421"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100">
                <a:solidFill>
                  <a:schemeClr val="tx1"/>
                </a:solidFill>
              </a:rPr>
              <a:t>Ensure the alignment of investments. </a:t>
            </a:r>
          </a:p>
          <a:p>
            <a:pPr marL="171450" indent="-171450">
              <a:buFont typeface="Arial" panose="020B0604020202020204" pitchFamily="34" charset="0"/>
              <a:buChar char="•"/>
            </a:pPr>
            <a:r>
              <a:rPr lang="en-US" sz="1100">
                <a:solidFill>
                  <a:schemeClr val="tx1"/>
                </a:solidFill>
              </a:rPr>
              <a:t>Develop funding oversight mechanisms. </a:t>
            </a:r>
          </a:p>
        </p:txBody>
      </p:sp>
      <p:sp>
        <p:nvSpPr>
          <p:cNvPr id="14" name="Rectangle: Rounded Corners 13">
            <a:extLst>
              <a:ext uri="{FF2B5EF4-FFF2-40B4-BE49-F238E27FC236}">
                <a16:creationId xmlns:a16="http://schemas.microsoft.com/office/drawing/2014/main" id="{EFB5FCF5-7EA3-44C4-AAEB-3BAD61BA8985}"/>
              </a:ext>
            </a:extLst>
          </p:cNvPr>
          <p:cNvSpPr/>
          <p:nvPr/>
        </p:nvSpPr>
        <p:spPr>
          <a:xfrm>
            <a:off x="3070603" y="5723327"/>
            <a:ext cx="2752264"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100">
                <a:solidFill>
                  <a:schemeClr val="tx1"/>
                </a:solidFill>
              </a:rPr>
              <a:t>Develop an implementation process and framework that uses “practical implementation” approaches.</a:t>
            </a:r>
          </a:p>
        </p:txBody>
      </p:sp>
      <p:sp>
        <p:nvSpPr>
          <p:cNvPr id="16" name="Rectangle: Rounded Corners 15">
            <a:extLst>
              <a:ext uri="{FF2B5EF4-FFF2-40B4-BE49-F238E27FC236}">
                <a16:creationId xmlns:a16="http://schemas.microsoft.com/office/drawing/2014/main" id="{87536917-387A-49F9-BD34-7D9F53F645A3}"/>
              </a:ext>
            </a:extLst>
          </p:cNvPr>
          <p:cNvSpPr/>
          <p:nvPr/>
        </p:nvSpPr>
        <p:spPr>
          <a:xfrm>
            <a:off x="8772525" y="2218781"/>
            <a:ext cx="2715455"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100">
                <a:solidFill>
                  <a:schemeClr val="tx1"/>
                </a:solidFill>
              </a:rPr>
              <a:t>Increase data use at “lower levels,” including access to data and the skills to interpret data for daily use. </a:t>
            </a:r>
          </a:p>
        </p:txBody>
      </p:sp>
      <p:sp>
        <p:nvSpPr>
          <p:cNvPr id="17" name="Rectangle: Rounded Corners 16">
            <a:extLst>
              <a:ext uri="{FF2B5EF4-FFF2-40B4-BE49-F238E27FC236}">
                <a16:creationId xmlns:a16="http://schemas.microsoft.com/office/drawing/2014/main" id="{7901AE04-E6E8-4612-9CD9-75BC2CD96A40}"/>
              </a:ext>
            </a:extLst>
          </p:cNvPr>
          <p:cNvSpPr/>
          <p:nvPr/>
        </p:nvSpPr>
        <p:spPr>
          <a:xfrm>
            <a:off x="8772525" y="1116072"/>
            <a:ext cx="2676122"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100">
                <a:solidFill>
                  <a:schemeClr val="tx1"/>
                </a:solidFill>
              </a:rPr>
              <a:t>Engage stakeholders within the health sector and beyond. </a:t>
            </a:r>
          </a:p>
        </p:txBody>
      </p:sp>
      <p:sp>
        <p:nvSpPr>
          <p:cNvPr id="20" name="Rectangle: Rounded Corners 19">
            <a:extLst>
              <a:ext uri="{FF2B5EF4-FFF2-40B4-BE49-F238E27FC236}">
                <a16:creationId xmlns:a16="http://schemas.microsoft.com/office/drawing/2014/main" id="{C17AF7F6-657C-47F4-BD3F-0A9F1659A02F}"/>
              </a:ext>
            </a:extLst>
          </p:cNvPr>
          <p:cNvSpPr/>
          <p:nvPr/>
        </p:nvSpPr>
        <p:spPr>
          <a:xfrm>
            <a:off x="8772525" y="3378826"/>
            <a:ext cx="2724952"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100">
                <a:solidFill>
                  <a:schemeClr val="tx1"/>
                </a:solidFill>
              </a:rPr>
              <a:t>Rather than building for a “digital ideal,” consider ways to work with what is currently in place. </a:t>
            </a:r>
          </a:p>
        </p:txBody>
      </p:sp>
      <p:sp>
        <p:nvSpPr>
          <p:cNvPr id="22" name="Rectangle: Rounded Corners 21">
            <a:extLst>
              <a:ext uri="{FF2B5EF4-FFF2-40B4-BE49-F238E27FC236}">
                <a16:creationId xmlns:a16="http://schemas.microsoft.com/office/drawing/2014/main" id="{8B9475E0-5AEA-40E6-B73A-BD10D0B115B2}"/>
              </a:ext>
            </a:extLst>
          </p:cNvPr>
          <p:cNvSpPr/>
          <p:nvPr/>
        </p:nvSpPr>
        <p:spPr>
          <a:xfrm>
            <a:off x="8772525" y="4544433"/>
            <a:ext cx="2724952"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100">
                <a:solidFill>
                  <a:schemeClr val="tx1"/>
                </a:solidFill>
              </a:rPr>
              <a:t>Strengthen data use culture at all levels.</a:t>
            </a:r>
          </a:p>
          <a:p>
            <a:pPr marL="171450" indent="-171450">
              <a:buFont typeface="Arial" panose="020B0604020202020204" pitchFamily="34" charset="0"/>
              <a:buChar char="•"/>
            </a:pPr>
            <a:r>
              <a:rPr lang="en-US" sz="1100">
                <a:solidFill>
                  <a:schemeClr val="tx1"/>
                </a:solidFill>
              </a:rPr>
              <a:t>Take a holistic approach. </a:t>
            </a:r>
          </a:p>
        </p:txBody>
      </p:sp>
      <p:sp>
        <p:nvSpPr>
          <p:cNvPr id="24" name="Rectangle: Rounded Corners 23">
            <a:extLst>
              <a:ext uri="{FF2B5EF4-FFF2-40B4-BE49-F238E27FC236}">
                <a16:creationId xmlns:a16="http://schemas.microsoft.com/office/drawing/2014/main" id="{3A972E97-A42F-4DC8-BE62-F1EEE59016CA}"/>
              </a:ext>
            </a:extLst>
          </p:cNvPr>
          <p:cNvSpPr/>
          <p:nvPr/>
        </p:nvSpPr>
        <p:spPr>
          <a:xfrm>
            <a:off x="8772525" y="5723327"/>
            <a:ext cx="2724952" cy="849086"/>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100">
                <a:solidFill>
                  <a:schemeClr val="tx1"/>
                </a:solidFill>
              </a:rPr>
              <a:t>Consider political readiness and buy-in among senior leadership to drive change and increase uptake.</a:t>
            </a:r>
          </a:p>
        </p:txBody>
      </p:sp>
      <p:grpSp>
        <p:nvGrpSpPr>
          <p:cNvPr id="36" name="Group 35">
            <a:extLst>
              <a:ext uri="{FF2B5EF4-FFF2-40B4-BE49-F238E27FC236}">
                <a16:creationId xmlns:a16="http://schemas.microsoft.com/office/drawing/2014/main" id="{58B48999-8C81-9E43-B8E9-135AF508078F}"/>
              </a:ext>
            </a:extLst>
          </p:cNvPr>
          <p:cNvGrpSpPr/>
          <p:nvPr/>
        </p:nvGrpSpPr>
        <p:grpSpPr>
          <a:xfrm>
            <a:off x="860187" y="961687"/>
            <a:ext cx="2311187" cy="1080632"/>
            <a:chOff x="860187" y="961687"/>
            <a:chExt cx="2311187" cy="1080632"/>
          </a:xfrm>
          <a:solidFill>
            <a:schemeClr val="accent1"/>
          </a:solidFill>
        </p:grpSpPr>
        <p:sp>
          <p:nvSpPr>
            <p:cNvPr id="8" name="Rectangle: Rounded Corners 7">
              <a:extLst>
                <a:ext uri="{FF2B5EF4-FFF2-40B4-BE49-F238E27FC236}">
                  <a16:creationId xmlns:a16="http://schemas.microsoft.com/office/drawing/2014/main" id="{FC4B80FC-8CCF-49D3-934E-C12E4A3CE031}"/>
                </a:ext>
              </a:extLst>
            </p:cNvPr>
            <p:cNvSpPr/>
            <p:nvPr/>
          </p:nvSpPr>
          <p:spPr>
            <a:xfrm>
              <a:off x="860187" y="961687"/>
              <a:ext cx="2311187" cy="108063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Leadership and governance</a:t>
              </a:r>
            </a:p>
          </p:txBody>
        </p:sp>
        <p:pic>
          <p:nvPicPr>
            <p:cNvPr id="26" name="Graphic 25" descr="Steering Wheel with solid fill">
              <a:extLst>
                <a:ext uri="{FF2B5EF4-FFF2-40B4-BE49-F238E27FC236}">
                  <a16:creationId xmlns:a16="http://schemas.microsoft.com/office/drawing/2014/main" id="{BCE1D612-5792-4EDB-AD8E-C395204940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5228" y="1178347"/>
              <a:ext cx="635174" cy="635174"/>
            </a:xfrm>
            <a:prstGeom prst="rect">
              <a:avLst/>
            </a:prstGeom>
          </p:spPr>
        </p:pic>
      </p:grpSp>
      <p:grpSp>
        <p:nvGrpSpPr>
          <p:cNvPr id="37" name="Group 36">
            <a:extLst>
              <a:ext uri="{FF2B5EF4-FFF2-40B4-BE49-F238E27FC236}">
                <a16:creationId xmlns:a16="http://schemas.microsoft.com/office/drawing/2014/main" id="{0E98E953-26A0-E540-8F22-77BD1026764B}"/>
              </a:ext>
            </a:extLst>
          </p:cNvPr>
          <p:cNvGrpSpPr/>
          <p:nvPr/>
        </p:nvGrpSpPr>
        <p:grpSpPr>
          <a:xfrm>
            <a:off x="855872" y="3281777"/>
            <a:ext cx="2311187" cy="1080632"/>
            <a:chOff x="855872" y="3281777"/>
            <a:chExt cx="2311187" cy="1080632"/>
          </a:xfrm>
          <a:solidFill>
            <a:schemeClr val="accent1"/>
          </a:solidFill>
        </p:grpSpPr>
        <p:sp>
          <p:nvSpPr>
            <p:cNvPr id="11" name="Rectangle: Rounded Corners 10">
              <a:extLst>
                <a:ext uri="{FF2B5EF4-FFF2-40B4-BE49-F238E27FC236}">
                  <a16:creationId xmlns:a16="http://schemas.microsoft.com/office/drawing/2014/main" id="{21169F06-EA4D-4776-A497-64B20388B25B}"/>
                </a:ext>
              </a:extLst>
            </p:cNvPr>
            <p:cNvSpPr/>
            <p:nvPr/>
          </p:nvSpPr>
          <p:spPr>
            <a:xfrm>
              <a:off x="855872" y="3281777"/>
              <a:ext cx="2311187" cy="108063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Strategy</a:t>
              </a:r>
            </a:p>
          </p:txBody>
        </p:sp>
        <p:pic>
          <p:nvPicPr>
            <p:cNvPr id="27" name="Graphic 26" descr="Target outline">
              <a:extLst>
                <a:ext uri="{FF2B5EF4-FFF2-40B4-BE49-F238E27FC236}">
                  <a16:creationId xmlns:a16="http://schemas.microsoft.com/office/drawing/2014/main" id="{71D24E80-21B6-4421-AB58-91D65A63F16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0322" y="3483329"/>
              <a:ext cx="640080" cy="640080"/>
            </a:xfrm>
            <a:prstGeom prst="rect">
              <a:avLst/>
            </a:prstGeom>
          </p:spPr>
        </p:pic>
      </p:grpSp>
      <p:grpSp>
        <p:nvGrpSpPr>
          <p:cNvPr id="42" name="Group 41">
            <a:extLst>
              <a:ext uri="{FF2B5EF4-FFF2-40B4-BE49-F238E27FC236}">
                <a16:creationId xmlns:a16="http://schemas.microsoft.com/office/drawing/2014/main" id="{7F896278-3D31-0C42-9086-B57E500E103F}"/>
              </a:ext>
            </a:extLst>
          </p:cNvPr>
          <p:cNvGrpSpPr/>
          <p:nvPr/>
        </p:nvGrpSpPr>
        <p:grpSpPr>
          <a:xfrm>
            <a:off x="855872" y="5626278"/>
            <a:ext cx="2311187" cy="1080632"/>
            <a:chOff x="855872" y="5626278"/>
            <a:chExt cx="2311187" cy="1080632"/>
          </a:xfrm>
          <a:solidFill>
            <a:schemeClr val="accent1"/>
          </a:solidFill>
        </p:grpSpPr>
        <p:sp>
          <p:nvSpPr>
            <p:cNvPr id="15" name="Rectangle: Rounded Corners 14">
              <a:extLst>
                <a:ext uri="{FF2B5EF4-FFF2-40B4-BE49-F238E27FC236}">
                  <a16:creationId xmlns:a16="http://schemas.microsoft.com/office/drawing/2014/main" id="{C59AABFE-B671-4F08-9088-0BF3456827C0}"/>
                </a:ext>
              </a:extLst>
            </p:cNvPr>
            <p:cNvSpPr/>
            <p:nvPr/>
          </p:nvSpPr>
          <p:spPr>
            <a:xfrm>
              <a:off x="855872" y="5626278"/>
              <a:ext cx="2311187" cy="108063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Systems </a:t>
              </a:r>
            </a:p>
            <a:p>
              <a:pPr algn="r"/>
              <a:r>
                <a:rPr lang="en-US" sz="1600" b="1"/>
                <a:t>architecture</a:t>
              </a:r>
            </a:p>
          </p:txBody>
        </p:sp>
        <p:pic>
          <p:nvPicPr>
            <p:cNvPr id="28" name="Graphic 27" descr="Network diagram with solid fill">
              <a:extLst>
                <a:ext uri="{FF2B5EF4-FFF2-40B4-BE49-F238E27FC236}">
                  <a16:creationId xmlns:a16="http://schemas.microsoft.com/office/drawing/2014/main" id="{267EA1A0-7665-43F7-80F5-D2A20EBAF3B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45228" y="5723327"/>
              <a:ext cx="858926" cy="858926"/>
            </a:xfrm>
            <a:prstGeom prst="rect">
              <a:avLst/>
            </a:prstGeom>
          </p:spPr>
        </p:pic>
      </p:grpSp>
      <p:grpSp>
        <p:nvGrpSpPr>
          <p:cNvPr id="43" name="Group 42">
            <a:extLst>
              <a:ext uri="{FF2B5EF4-FFF2-40B4-BE49-F238E27FC236}">
                <a16:creationId xmlns:a16="http://schemas.microsoft.com/office/drawing/2014/main" id="{B286DCF7-EF9F-F242-B06C-26DEC9A98BC9}"/>
              </a:ext>
            </a:extLst>
          </p:cNvPr>
          <p:cNvGrpSpPr/>
          <p:nvPr/>
        </p:nvGrpSpPr>
        <p:grpSpPr>
          <a:xfrm>
            <a:off x="6530482" y="5626278"/>
            <a:ext cx="2311187" cy="1080632"/>
            <a:chOff x="6530482" y="5626278"/>
            <a:chExt cx="2311187" cy="1080632"/>
          </a:xfrm>
          <a:solidFill>
            <a:schemeClr val="accent1"/>
          </a:solidFill>
        </p:grpSpPr>
        <p:sp>
          <p:nvSpPr>
            <p:cNvPr id="25" name="Rectangle: Rounded Corners 24">
              <a:extLst>
                <a:ext uri="{FF2B5EF4-FFF2-40B4-BE49-F238E27FC236}">
                  <a16:creationId xmlns:a16="http://schemas.microsoft.com/office/drawing/2014/main" id="{1CF2CC0B-A5F9-4C6D-9ED5-677382FC4D28}"/>
                </a:ext>
              </a:extLst>
            </p:cNvPr>
            <p:cNvSpPr/>
            <p:nvPr/>
          </p:nvSpPr>
          <p:spPr>
            <a:xfrm>
              <a:off x="6530482" y="5626278"/>
              <a:ext cx="2311187" cy="108063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Change </a:t>
              </a:r>
            </a:p>
            <a:p>
              <a:pPr algn="r"/>
              <a:r>
                <a:rPr lang="en-US" sz="1600" b="1"/>
                <a:t>management</a:t>
              </a:r>
            </a:p>
          </p:txBody>
        </p:sp>
        <p:pic>
          <p:nvPicPr>
            <p:cNvPr id="29" name="Graphic 28" descr="Group brainstorm with solid fill">
              <a:extLst>
                <a:ext uri="{FF2B5EF4-FFF2-40B4-BE49-F238E27FC236}">
                  <a16:creationId xmlns:a16="http://schemas.microsoft.com/office/drawing/2014/main" id="{70693176-6B08-4356-B144-4CF807921A8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564364" y="5677900"/>
              <a:ext cx="914400" cy="914400"/>
            </a:xfrm>
            <a:prstGeom prst="rect">
              <a:avLst/>
            </a:prstGeom>
          </p:spPr>
        </p:pic>
      </p:grpSp>
      <p:grpSp>
        <p:nvGrpSpPr>
          <p:cNvPr id="41" name="Group 40">
            <a:extLst>
              <a:ext uri="{FF2B5EF4-FFF2-40B4-BE49-F238E27FC236}">
                <a16:creationId xmlns:a16="http://schemas.microsoft.com/office/drawing/2014/main" id="{0C9C9EDD-ECDB-3445-88FE-BB3D5429CA45}"/>
              </a:ext>
            </a:extLst>
          </p:cNvPr>
          <p:cNvGrpSpPr/>
          <p:nvPr/>
        </p:nvGrpSpPr>
        <p:grpSpPr>
          <a:xfrm>
            <a:off x="6530482" y="4447384"/>
            <a:ext cx="2311187" cy="1080632"/>
            <a:chOff x="6530482" y="4447384"/>
            <a:chExt cx="2311187" cy="1080632"/>
          </a:xfrm>
          <a:solidFill>
            <a:schemeClr val="accent1"/>
          </a:solidFill>
        </p:grpSpPr>
        <p:sp>
          <p:nvSpPr>
            <p:cNvPr id="23" name="Rectangle: Rounded Corners 22">
              <a:extLst>
                <a:ext uri="{FF2B5EF4-FFF2-40B4-BE49-F238E27FC236}">
                  <a16:creationId xmlns:a16="http://schemas.microsoft.com/office/drawing/2014/main" id="{EB35A8E1-D8BB-4AEC-88B2-D8F9E4E76E0D}"/>
                </a:ext>
              </a:extLst>
            </p:cNvPr>
            <p:cNvSpPr/>
            <p:nvPr/>
          </p:nvSpPr>
          <p:spPr>
            <a:xfrm>
              <a:off x="6530482" y="4447384"/>
              <a:ext cx="2311187" cy="108063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Data use </a:t>
              </a:r>
            </a:p>
            <a:p>
              <a:pPr algn="r"/>
              <a:r>
                <a:rPr lang="en-US" sz="1600" b="1"/>
                <a:t>ecosystem</a:t>
              </a:r>
            </a:p>
          </p:txBody>
        </p:sp>
        <p:pic>
          <p:nvPicPr>
            <p:cNvPr id="30" name="Graphic 29" descr="Research outline">
              <a:extLst>
                <a:ext uri="{FF2B5EF4-FFF2-40B4-BE49-F238E27FC236}">
                  <a16:creationId xmlns:a16="http://schemas.microsoft.com/office/drawing/2014/main" id="{80782B9F-AD1F-4297-AB3D-F0B6FF169E86}"/>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655512" y="4566487"/>
              <a:ext cx="914400" cy="914400"/>
            </a:xfrm>
            <a:prstGeom prst="rect">
              <a:avLst/>
            </a:prstGeom>
          </p:spPr>
        </p:pic>
      </p:grpSp>
      <p:sp>
        <p:nvSpPr>
          <p:cNvPr id="19" name="Rectangle: Rounded Corners 18">
            <a:extLst>
              <a:ext uri="{FF2B5EF4-FFF2-40B4-BE49-F238E27FC236}">
                <a16:creationId xmlns:a16="http://schemas.microsoft.com/office/drawing/2014/main" id="{2E9C4D43-18F1-4C40-9CF9-F1175944BF4D}"/>
              </a:ext>
            </a:extLst>
          </p:cNvPr>
          <p:cNvSpPr/>
          <p:nvPr/>
        </p:nvSpPr>
        <p:spPr>
          <a:xfrm>
            <a:off x="6520985" y="2121732"/>
            <a:ext cx="2311187" cy="1080632"/>
          </a:xfrm>
          <a:prstGeom prst="round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Workforce</a:t>
            </a:r>
          </a:p>
        </p:txBody>
      </p:sp>
      <p:grpSp>
        <p:nvGrpSpPr>
          <p:cNvPr id="38" name="Group 37">
            <a:extLst>
              <a:ext uri="{FF2B5EF4-FFF2-40B4-BE49-F238E27FC236}">
                <a16:creationId xmlns:a16="http://schemas.microsoft.com/office/drawing/2014/main" id="{E0CB3AB6-1BDA-FA46-8125-82CDDD941E28}"/>
              </a:ext>
            </a:extLst>
          </p:cNvPr>
          <p:cNvGrpSpPr/>
          <p:nvPr/>
        </p:nvGrpSpPr>
        <p:grpSpPr>
          <a:xfrm>
            <a:off x="855872" y="4447384"/>
            <a:ext cx="2311187" cy="1080632"/>
            <a:chOff x="855872" y="4447384"/>
            <a:chExt cx="2311187" cy="1080632"/>
          </a:xfrm>
          <a:solidFill>
            <a:schemeClr val="accent1"/>
          </a:solidFill>
        </p:grpSpPr>
        <p:sp>
          <p:nvSpPr>
            <p:cNvPr id="13" name="Rectangle: Rounded Corners 12">
              <a:extLst>
                <a:ext uri="{FF2B5EF4-FFF2-40B4-BE49-F238E27FC236}">
                  <a16:creationId xmlns:a16="http://schemas.microsoft.com/office/drawing/2014/main" id="{54ED0773-0DF9-4E14-AFCF-D3FDC6F0A302}"/>
                </a:ext>
              </a:extLst>
            </p:cNvPr>
            <p:cNvSpPr/>
            <p:nvPr/>
          </p:nvSpPr>
          <p:spPr>
            <a:xfrm>
              <a:off x="855872" y="4447384"/>
              <a:ext cx="2311187" cy="108063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Investment</a:t>
              </a:r>
            </a:p>
          </p:txBody>
        </p:sp>
        <p:pic>
          <p:nvPicPr>
            <p:cNvPr id="32" name="Graphic 31" descr="Venn diagram outline">
              <a:extLst>
                <a:ext uri="{FF2B5EF4-FFF2-40B4-BE49-F238E27FC236}">
                  <a16:creationId xmlns:a16="http://schemas.microsoft.com/office/drawing/2014/main" id="{3EEFB41D-9A6B-4767-B9D6-3202FC70C836}"/>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44915" y="4667660"/>
              <a:ext cx="640080" cy="640080"/>
            </a:xfrm>
            <a:prstGeom prst="rect">
              <a:avLst/>
            </a:prstGeom>
          </p:spPr>
        </p:pic>
      </p:grpSp>
      <p:grpSp>
        <p:nvGrpSpPr>
          <p:cNvPr id="40" name="Group 39">
            <a:extLst>
              <a:ext uri="{FF2B5EF4-FFF2-40B4-BE49-F238E27FC236}">
                <a16:creationId xmlns:a16="http://schemas.microsoft.com/office/drawing/2014/main" id="{C88C90AE-7C40-074D-BF2F-3C58EA25CEFB}"/>
              </a:ext>
            </a:extLst>
          </p:cNvPr>
          <p:cNvGrpSpPr/>
          <p:nvPr/>
        </p:nvGrpSpPr>
        <p:grpSpPr>
          <a:xfrm>
            <a:off x="6530482" y="3281777"/>
            <a:ext cx="2311187" cy="1080632"/>
            <a:chOff x="6530482" y="3281777"/>
            <a:chExt cx="2311187" cy="1080632"/>
          </a:xfrm>
          <a:solidFill>
            <a:schemeClr val="accent1"/>
          </a:solidFill>
        </p:grpSpPr>
        <p:sp>
          <p:nvSpPr>
            <p:cNvPr id="21" name="Rectangle: Rounded Corners 20">
              <a:extLst>
                <a:ext uri="{FF2B5EF4-FFF2-40B4-BE49-F238E27FC236}">
                  <a16:creationId xmlns:a16="http://schemas.microsoft.com/office/drawing/2014/main" id="{C5F046C0-67AC-4505-A703-BF98A9696658}"/>
                </a:ext>
              </a:extLst>
            </p:cNvPr>
            <p:cNvSpPr/>
            <p:nvPr/>
          </p:nvSpPr>
          <p:spPr>
            <a:xfrm>
              <a:off x="6530482" y="3281777"/>
              <a:ext cx="2311187" cy="108063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Infrastructure</a:t>
              </a:r>
            </a:p>
          </p:txBody>
        </p:sp>
        <p:pic>
          <p:nvPicPr>
            <p:cNvPr id="33" name="Graphic 32" descr="Server outline">
              <a:extLst>
                <a:ext uri="{FF2B5EF4-FFF2-40B4-BE49-F238E27FC236}">
                  <a16:creationId xmlns:a16="http://schemas.microsoft.com/office/drawing/2014/main" id="{2AB3A9CA-5E48-44B1-9C5E-4C35775D805B}"/>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614130" y="3416274"/>
              <a:ext cx="801942" cy="801942"/>
            </a:xfrm>
            <a:prstGeom prst="rect">
              <a:avLst/>
            </a:prstGeom>
          </p:spPr>
        </p:pic>
      </p:grpSp>
      <p:grpSp>
        <p:nvGrpSpPr>
          <p:cNvPr id="45" name="Group 44">
            <a:extLst>
              <a:ext uri="{FF2B5EF4-FFF2-40B4-BE49-F238E27FC236}">
                <a16:creationId xmlns:a16="http://schemas.microsoft.com/office/drawing/2014/main" id="{6D2459E9-1014-D44F-9C2F-40477D75B7C6}"/>
              </a:ext>
            </a:extLst>
          </p:cNvPr>
          <p:cNvGrpSpPr/>
          <p:nvPr/>
        </p:nvGrpSpPr>
        <p:grpSpPr>
          <a:xfrm>
            <a:off x="846375" y="2121732"/>
            <a:ext cx="2311187" cy="1080632"/>
            <a:chOff x="846375" y="2121732"/>
            <a:chExt cx="2311187" cy="1080632"/>
          </a:xfrm>
          <a:solidFill>
            <a:schemeClr val="accent1"/>
          </a:solidFill>
        </p:grpSpPr>
        <p:sp>
          <p:nvSpPr>
            <p:cNvPr id="9" name="Rectangle: Rounded Corners 8">
              <a:extLst>
                <a:ext uri="{FF2B5EF4-FFF2-40B4-BE49-F238E27FC236}">
                  <a16:creationId xmlns:a16="http://schemas.microsoft.com/office/drawing/2014/main" id="{71DB340D-1DAD-4C8F-BEA0-C2CDBDDCFD01}"/>
                </a:ext>
              </a:extLst>
            </p:cNvPr>
            <p:cNvSpPr/>
            <p:nvPr/>
          </p:nvSpPr>
          <p:spPr>
            <a:xfrm>
              <a:off x="846375" y="2121732"/>
              <a:ext cx="2311187" cy="108063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Policy</a:t>
              </a:r>
            </a:p>
          </p:txBody>
        </p:sp>
        <p:pic>
          <p:nvPicPr>
            <p:cNvPr id="34" name="Graphic 33" descr="Document outline">
              <a:extLst>
                <a:ext uri="{FF2B5EF4-FFF2-40B4-BE49-F238E27FC236}">
                  <a16:creationId xmlns:a16="http://schemas.microsoft.com/office/drawing/2014/main" id="{F8754D96-96B8-491B-B5E7-0CE64B2C76B9}"/>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941719" y="2323284"/>
              <a:ext cx="640080" cy="640080"/>
            </a:xfrm>
            <a:prstGeom prst="rect">
              <a:avLst/>
            </a:prstGeom>
          </p:spPr>
        </p:pic>
      </p:grpSp>
      <p:grpSp>
        <p:nvGrpSpPr>
          <p:cNvPr id="39" name="Group 38">
            <a:extLst>
              <a:ext uri="{FF2B5EF4-FFF2-40B4-BE49-F238E27FC236}">
                <a16:creationId xmlns:a16="http://schemas.microsoft.com/office/drawing/2014/main" id="{B2F27F55-FC93-BF44-B67C-0F9CDD29DCF9}"/>
              </a:ext>
            </a:extLst>
          </p:cNvPr>
          <p:cNvGrpSpPr/>
          <p:nvPr/>
        </p:nvGrpSpPr>
        <p:grpSpPr>
          <a:xfrm>
            <a:off x="6524965" y="961687"/>
            <a:ext cx="2311187" cy="1080632"/>
            <a:chOff x="6524965" y="961687"/>
            <a:chExt cx="2311187" cy="1080632"/>
          </a:xfrm>
          <a:solidFill>
            <a:schemeClr val="accent1"/>
          </a:solidFill>
        </p:grpSpPr>
        <p:sp>
          <p:nvSpPr>
            <p:cNvPr id="18" name="Rectangle: Rounded Corners 17">
              <a:extLst>
                <a:ext uri="{FF2B5EF4-FFF2-40B4-BE49-F238E27FC236}">
                  <a16:creationId xmlns:a16="http://schemas.microsoft.com/office/drawing/2014/main" id="{2352D549-0F52-4542-80AD-9A728C822E79}"/>
                </a:ext>
              </a:extLst>
            </p:cNvPr>
            <p:cNvSpPr/>
            <p:nvPr/>
          </p:nvSpPr>
          <p:spPr>
            <a:xfrm>
              <a:off x="6524965" y="961687"/>
              <a:ext cx="2311187" cy="108063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b="1"/>
                <a:t>Services and applications</a:t>
              </a:r>
            </a:p>
          </p:txBody>
        </p:sp>
        <p:pic>
          <p:nvPicPr>
            <p:cNvPr id="35" name="Graphic 34" descr="Cmd Terminal with solid fill">
              <a:extLst>
                <a:ext uri="{FF2B5EF4-FFF2-40B4-BE49-F238E27FC236}">
                  <a16:creationId xmlns:a16="http://schemas.microsoft.com/office/drawing/2014/main" id="{23363048-C62E-436C-8075-289BC7271CBE}"/>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655512" y="1092722"/>
              <a:ext cx="798612" cy="798612"/>
            </a:xfrm>
            <a:prstGeom prst="rect">
              <a:avLst/>
            </a:prstGeom>
          </p:spPr>
        </p:pic>
      </p:grpSp>
      <p:pic>
        <p:nvPicPr>
          <p:cNvPr id="48" name="Graphic 47" descr="Steering Wheel with solid fill">
            <a:extLst>
              <a:ext uri="{FF2B5EF4-FFF2-40B4-BE49-F238E27FC236}">
                <a16:creationId xmlns:a16="http://schemas.microsoft.com/office/drawing/2014/main" id="{D0EE9F23-09FA-0593-1EF2-70D55BCF5D3A}"/>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097628" y="1330747"/>
            <a:ext cx="635174" cy="635174"/>
          </a:xfrm>
          <a:prstGeom prst="rect">
            <a:avLst/>
          </a:prstGeom>
        </p:spPr>
      </p:pic>
      <p:pic>
        <p:nvPicPr>
          <p:cNvPr id="49" name="Graphic 48" descr="Target outline">
            <a:extLst>
              <a:ext uri="{FF2B5EF4-FFF2-40B4-BE49-F238E27FC236}">
                <a16:creationId xmlns:a16="http://schemas.microsoft.com/office/drawing/2014/main" id="{797A9940-7FB2-0D4A-31EE-61C93849EE5A}"/>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092722" y="3635729"/>
            <a:ext cx="640080" cy="640080"/>
          </a:xfrm>
          <a:prstGeom prst="rect">
            <a:avLst/>
          </a:prstGeom>
        </p:spPr>
      </p:pic>
      <p:pic>
        <p:nvPicPr>
          <p:cNvPr id="50" name="Graphic 49" descr="Network diagram with solid fill">
            <a:extLst>
              <a:ext uri="{FF2B5EF4-FFF2-40B4-BE49-F238E27FC236}">
                <a16:creationId xmlns:a16="http://schemas.microsoft.com/office/drawing/2014/main" id="{56A6BA53-71BA-27AB-A184-1F401C2FB26B}"/>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097628" y="5875727"/>
            <a:ext cx="858926" cy="858926"/>
          </a:xfrm>
          <a:prstGeom prst="rect">
            <a:avLst/>
          </a:prstGeom>
        </p:spPr>
      </p:pic>
      <p:pic>
        <p:nvPicPr>
          <p:cNvPr id="51" name="Graphic 50" descr="Venn diagram outline">
            <a:extLst>
              <a:ext uri="{FF2B5EF4-FFF2-40B4-BE49-F238E27FC236}">
                <a16:creationId xmlns:a16="http://schemas.microsoft.com/office/drawing/2014/main" id="{03A9ABC4-8FE0-BE7D-B286-60D600E7D172}"/>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097315" y="4820060"/>
            <a:ext cx="640080" cy="640080"/>
          </a:xfrm>
          <a:prstGeom prst="rect">
            <a:avLst/>
          </a:prstGeom>
        </p:spPr>
      </p:pic>
      <p:pic>
        <p:nvPicPr>
          <p:cNvPr id="52" name="Graphic 51" descr="Document outline">
            <a:extLst>
              <a:ext uri="{FF2B5EF4-FFF2-40B4-BE49-F238E27FC236}">
                <a16:creationId xmlns:a16="http://schemas.microsoft.com/office/drawing/2014/main" id="{FDBD16DB-E07B-D0A7-C61E-1C2103292490}"/>
              </a:ext>
            </a:extLst>
          </p:cNvPr>
          <p:cNvPicPr>
            <a:picLocks noChangeAspect="1"/>
          </p:cNvPicPr>
          <p:nvPr/>
        </p:nvPicPr>
        <p:blipFill>
          <a:blip r:embed="rId29">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1094119" y="2475684"/>
            <a:ext cx="640080" cy="640080"/>
          </a:xfrm>
          <a:prstGeom prst="rect">
            <a:avLst/>
          </a:prstGeom>
        </p:spPr>
      </p:pic>
      <p:pic>
        <p:nvPicPr>
          <p:cNvPr id="53" name="Graphic 52" descr="Group brainstorm with solid fill">
            <a:extLst>
              <a:ext uri="{FF2B5EF4-FFF2-40B4-BE49-F238E27FC236}">
                <a16:creationId xmlns:a16="http://schemas.microsoft.com/office/drawing/2014/main" id="{6AC5CA5D-5F53-00E9-7977-23680D9FCEFD}"/>
              </a:ext>
            </a:extLst>
          </p:cNvPr>
          <p:cNvPicPr>
            <a:picLocks noChangeAspect="1"/>
          </p:cNvPicPr>
          <p:nvPr/>
        </p:nvPicPr>
        <p:blipFill>
          <a:blip r:embed="rId31">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6716764" y="5830300"/>
            <a:ext cx="914400" cy="914400"/>
          </a:xfrm>
          <a:prstGeom prst="rect">
            <a:avLst/>
          </a:prstGeom>
        </p:spPr>
      </p:pic>
      <p:pic>
        <p:nvPicPr>
          <p:cNvPr id="54" name="Graphic 53" descr="Research outline">
            <a:extLst>
              <a:ext uri="{FF2B5EF4-FFF2-40B4-BE49-F238E27FC236}">
                <a16:creationId xmlns:a16="http://schemas.microsoft.com/office/drawing/2014/main" id="{2B54CC65-9D1E-1B8F-DDC7-E4C79EB3DCB8}"/>
              </a:ext>
            </a:extLst>
          </p:cNvPr>
          <p:cNvPicPr>
            <a:picLocks noChangeAspect="1"/>
          </p:cNvPicPr>
          <p:nvPr/>
        </p:nvPicPr>
        <p:blipFill>
          <a:blip r:embed="rId33">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6807912" y="4718887"/>
            <a:ext cx="914400" cy="914400"/>
          </a:xfrm>
          <a:prstGeom prst="rect">
            <a:avLst/>
          </a:prstGeom>
        </p:spPr>
      </p:pic>
      <p:pic>
        <p:nvPicPr>
          <p:cNvPr id="55" name="Graphic 54" descr="Business Growth with solid fill">
            <a:extLst>
              <a:ext uri="{FF2B5EF4-FFF2-40B4-BE49-F238E27FC236}">
                <a16:creationId xmlns:a16="http://schemas.microsoft.com/office/drawing/2014/main" id="{4E934CB0-FA3E-9D36-34E7-1A9EAFADE7E2}"/>
              </a:ext>
            </a:extLst>
          </p:cNvPr>
          <p:cNvPicPr>
            <a:picLocks noChangeAspect="1"/>
          </p:cNvPicPr>
          <p:nvPr/>
        </p:nvPicPr>
        <p:blipFill>
          <a:blip r:embed="rId35">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6876335" y="2476294"/>
            <a:ext cx="743973" cy="743973"/>
          </a:xfrm>
          <a:prstGeom prst="rect">
            <a:avLst/>
          </a:prstGeom>
        </p:spPr>
      </p:pic>
      <p:pic>
        <p:nvPicPr>
          <p:cNvPr id="56" name="Graphic 55" descr="Server outline">
            <a:extLst>
              <a:ext uri="{FF2B5EF4-FFF2-40B4-BE49-F238E27FC236}">
                <a16:creationId xmlns:a16="http://schemas.microsoft.com/office/drawing/2014/main" id="{79785976-5C07-DF31-6C55-4B7A5BCD0CD6}"/>
              </a:ext>
            </a:extLst>
          </p:cNvPr>
          <p:cNvPicPr>
            <a:picLocks noChangeAspect="1"/>
          </p:cNvPicPr>
          <p:nvPr/>
        </p:nvPicPr>
        <p:blipFill>
          <a:blip r:embed="rId37">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6766530" y="3568674"/>
            <a:ext cx="801942" cy="801942"/>
          </a:xfrm>
          <a:prstGeom prst="rect">
            <a:avLst/>
          </a:prstGeom>
        </p:spPr>
      </p:pic>
      <p:pic>
        <p:nvPicPr>
          <p:cNvPr id="57" name="Graphic 56" descr="Cmd Terminal with solid fill">
            <a:extLst>
              <a:ext uri="{FF2B5EF4-FFF2-40B4-BE49-F238E27FC236}">
                <a16:creationId xmlns:a16="http://schemas.microsoft.com/office/drawing/2014/main" id="{F54AAA77-3545-5185-037A-030C0CDFE8CE}"/>
              </a:ext>
            </a:extLst>
          </p:cNvPr>
          <p:cNvPicPr>
            <a:picLocks noChangeAspect="1"/>
          </p:cNvPicPr>
          <p:nvPr/>
        </p:nvPicPr>
        <p:blipFill>
          <a:blip r:embed="rId39">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6807912" y="1245122"/>
            <a:ext cx="798612" cy="798612"/>
          </a:xfrm>
          <a:prstGeom prst="rect">
            <a:avLst/>
          </a:prstGeom>
        </p:spPr>
      </p:pic>
    </p:spTree>
    <p:extLst>
      <p:ext uri="{BB962C8B-B14F-4D97-AF65-F5344CB8AC3E}">
        <p14:creationId xmlns:p14="http://schemas.microsoft.com/office/powerpoint/2010/main" val="34388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65FAC-8D91-42E7-8FE6-84EC1EDF0F82}"/>
              </a:ext>
            </a:extLst>
          </p:cNvPr>
          <p:cNvSpPr>
            <a:spLocks noGrp="1"/>
          </p:cNvSpPr>
          <p:nvPr>
            <p:ph sz="half" idx="1"/>
          </p:nvPr>
        </p:nvSpPr>
        <p:spPr>
          <a:xfrm>
            <a:off x="6096000" y="2819400"/>
            <a:ext cx="5257800" cy="3124200"/>
          </a:xfrm>
        </p:spPr>
        <p:txBody>
          <a:bodyPr vert="horz" lIns="91440" tIns="45720" rIns="91440" bIns="45720" rtlCol="0" anchor="t">
            <a:noAutofit/>
          </a:bodyPr>
          <a:lstStyle/>
          <a:p>
            <a:r>
              <a:rPr lang="en-US" sz="1800" b="1"/>
              <a:t>Fostering digital champions both within and beyond the health sector</a:t>
            </a:r>
          </a:p>
          <a:p>
            <a:r>
              <a:rPr lang="en-US" sz="1800"/>
              <a:t>Implementing partners and the Ministry of Health established a project governance unit that engaged champions both within the Ministry of Health and beyond, helping to secure buy-in and create digital health advocates within various ministries and departments. This unit also included funder representation. </a:t>
            </a:r>
            <a:endParaRPr lang="en-US" sz="1800">
              <a:cs typeface="Calibri"/>
            </a:endParaRPr>
          </a:p>
        </p:txBody>
      </p:sp>
      <p:sp>
        <p:nvSpPr>
          <p:cNvPr id="15" name="Text Placeholder 14">
            <a:extLst>
              <a:ext uri="{FF2B5EF4-FFF2-40B4-BE49-F238E27FC236}">
                <a16:creationId xmlns:a16="http://schemas.microsoft.com/office/drawing/2014/main" id="{CCD158CC-9297-49F7-1DA6-946D6C753976}"/>
              </a:ext>
            </a:extLst>
          </p:cNvPr>
          <p:cNvSpPr>
            <a:spLocks noGrp="1"/>
          </p:cNvSpPr>
          <p:nvPr>
            <p:ph type="body" sz="quarter" idx="11"/>
          </p:nvPr>
        </p:nvSpPr>
        <p:spPr/>
        <p:txBody>
          <a:bodyPr/>
          <a:lstStyle/>
          <a:p>
            <a:r>
              <a:rPr lang="en-US"/>
              <a:t>Photo: PATH</a:t>
            </a:r>
          </a:p>
        </p:txBody>
      </p:sp>
      <p:pic>
        <p:nvPicPr>
          <p:cNvPr id="12" name="Picture 11" descr="Logo&#10;&#10;Description automatically generated">
            <a:extLst>
              <a:ext uri="{FF2B5EF4-FFF2-40B4-BE49-F238E27FC236}">
                <a16:creationId xmlns:a16="http://schemas.microsoft.com/office/drawing/2014/main" id="{1DF5694C-E720-4DC3-A556-C8B7A292EF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8294" y="6050100"/>
            <a:ext cx="1610305" cy="843159"/>
          </a:xfrm>
          <a:prstGeom prst="rect">
            <a:avLst/>
          </a:prstGeom>
        </p:spPr>
      </p:pic>
      <p:sp>
        <p:nvSpPr>
          <p:cNvPr id="9" name="Rectangle 8">
            <a:extLst>
              <a:ext uri="{FF2B5EF4-FFF2-40B4-BE49-F238E27FC236}">
                <a16:creationId xmlns:a16="http://schemas.microsoft.com/office/drawing/2014/main" id="{DF824796-8918-A3C7-AFD7-1A6EC84A1B9E}"/>
              </a:ext>
            </a:extLst>
          </p:cNvPr>
          <p:cNvSpPr/>
          <p:nvPr/>
        </p:nvSpPr>
        <p:spPr>
          <a:xfrm>
            <a:off x="10715625" y="-1"/>
            <a:ext cx="1463040" cy="1463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endParaRPr>
          </a:p>
          <a:p>
            <a:pPr algn="ctr"/>
            <a:endParaRPr lang="en-US" sz="1500">
              <a:solidFill>
                <a:schemeClr val="bg1"/>
              </a:solidFill>
            </a:endParaRPr>
          </a:p>
          <a:p>
            <a:pPr algn="ctr"/>
            <a:endParaRPr lang="en-US" sz="1500">
              <a:solidFill>
                <a:schemeClr val="bg1"/>
              </a:solidFill>
            </a:endParaRPr>
          </a:p>
          <a:p>
            <a:pPr algn="ctr"/>
            <a:r>
              <a:rPr lang="en-US" sz="1500" b="1">
                <a:solidFill>
                  <a:schemeClr val="bg1"/>
                </a:solidFill>
              </a:rPr>
              <a:t>Leadership and governance</a:t>
            </a:r>
          </a:p>
        </p:txBody>
      </p:sp>
      <p:pic>
        <p:nvPicPr>
          <p:cNvPr id="10" name="Graphic 9" descr="Steering Wheel outline">
            <a:extLst>
              <a:ext uri="{FF2B5EF4-FFF2-40B4-BE49-F238E27FC236}">
                <a16:creationId xmlns:a16="http://schemas.microsoft.com/office/drawing/2014/main" id="{68BE856A-9DA6-E410-97F7-A65266335D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36898" y="14287"/>
            <a:ext cx="822960" cy="822960"/>
          </a:xfrm>
          <a:prstGeom prst="rect">
            <a:avLst/>
          </a:prstGeom>
        </p:spPr>
      </p:pic>
      <p:sp>
        <p:nvSpPr>
          <p:cNvPr id="22" name="Title 1">
            <a:extLst>
              <a:ext uri="{FF2B5EF4-FFF2-40B4-BE49-F238E27FC236}">
                <a16:creationId xmlns:a16="http://schemas.microsoft.com/office/drawing/2014/main" id="{6F62F784-0BF1-A9BC-3DBD-D3E00582FCBC}"/>
              </a:ext>
            </a:extLst>
          </p:cNvPr>
          <p:cNvSpPr>
            <a:spLocks noGrp="1"/>
          </p:cNvSpPr>
          <p:nvPr>
            <p:ph type="title"/>
          </p:nvPr>
        </p:nvSpPr>
        <p:spPr>
          <a:xfrm>
            <a:off x="6096000" y="1828800"/>
            <a:ext cx="5257800" cy="914400"/>
          </a:xfrm>
        </p:spPr>
        <p:txBody>
          <a:bodyPr/>
          <a:lstStyle/>
          <a:p>
            <a:r>
              <a:rPr lang="en-US" sz="1600"/>
              <a:t>The DUAL model at work:</a:t>
            </a:r>
            <a:br>
              <a:rPr lang="en-US"/>
            </a:br>
            <a:r>
              <a:rPr lang="en-US" sz="3600"/>
              <a:t>Tanzania</a:t>
            </a:r>
            <a:endParaRPr lang="en-US"/>
          </a:p>
        </p:txBody>
      </p:sp>
      <p:grpSp>
        <p:nvGrpSpPr>
          <p:cNvPr id="23" name="Group 22">
            <a:extLst>
              <a:ext uri="{FF2B5EF4-FFF2-40B4-BE49-F238E27FC236}">
                <a16:creationId xmlns:a16="http://schemas.microsoft.com/office/drawing/2014/main" id="{51599524-2886-172D-BE58-32D59FC1AD77}"/>
              </a:ext>
            </a:extLst>
          </p:cNvPr>
          <p:cNvGrpSpPr/>
          <p:nvPr/>
        </p:nvGrpSpPr>
        <p:grpSpPr>
          <a:xfrm>
            <a:off x="6220178" y="327505"/>
            <a:ext cx="1606700" cy="1430644"/>
            <a:chOff x="7329457" y="4408487"/>
            <a:chExt cx="1724025" cy="1535113"/>
          </a:xfrm>
        </p:grpSpPr>
        <p:sp>
          <p:nvSpPr>
            <p:cNvPr id="24" name="Freeform 1349">
              <a:extLst>
                <a:ext uri="{FF2B5EF4-FFF2-40B4-BE49-F238E27FC236}">
                  <a16:creationId xmlns:a16="http://schemas.microsoft.com/office/drawing/2014/main" id="{5A0849F4-8957-5BB0-1248-36AFEA73B66A}"/>
                </a:ext>
              </a:extLst>
            </p:cNvPr>
            <p:cNvSpPr>
              <a:spLocks/>
            </p:cNvSpPr>
            <p:nvPr/>
          </p:nvSpPr>
          <p:spPr bwMode="auto">
            <a:xfrm>
              <a:off x="8312119" y="4905375"/>
              <a:ext cx="98425" cy="139700"/>
            </a:xfrm>
            <a:custGeom>
              <a:avLst/>
              <a:gdLst>
                <a:gd name="T0" fmla="*/ 96 w 123"/>
                <a:gd name="T1" fmla="*/ 0 h 174"/>
                <a:gd name="T2" fmla="*/ 101 w 123"/>
                <a:gd name="T3" fmla="*/ 0 h 174"/>
                <a:gd name="T4" fmla="*/ 101 w 123"/>
                <a:gd name="T5" fmla="*/ 2 h 174"/>
                <a:gd name="T6" fmla="*/ 108 w 123"/>
                <a:gd name="T7" fmla="*/ 2 h 174"/>
                <a:gd name="T8" fmla="*/ 112 w 123"/>
                <a:gd name="T9" fmla="*/ 7 h 174"/>
                <a:gd name="T10" fmla="*/ 103 w 123"/>
                <a:gd name="T11" fmla="*/ 14 h 174"/>
                <a:gd name="T12" fmla="*/ 101 w 123"/>
                <a:gd name="T13" fmla="*/ 25 h 174"/>
                <a:gd name="T14" fmla="*/ 101 w 123"/>
                <a:gd name="T15" fmla="*/ 32 h 174"/>
                <a:gd name="T16" fmla="*/ 103 w 123"/>
                <a:gd name="T17" fmla="*/ 38 h 174"/>
                <a:gd name="T18" fmla="*/ 107 w 123"/>
                <a:gd name="T19" fmla="*/ 45 h 174"/>
                <a:gd name="T20" fmla="*/ 116 w 123"/>
                <a:gd name="T21" fmla="*/ 47 h 174"/>
                <a:gd name="T22" fmla="*/ 121 w 123"/>
                <a:gd name="T23" fmla="*/ 52 h 174"/>
                <a:gd name="T24" fmla="*/ 123 w 123"/>
                <a:gd name="T25" fmla="*/ 61 h 174"/>
                <a:gd name="T26" fmla="*/ 123 w 123"/>
                <a:gd name="T27" fmla="*/ 74 h 174"/>
                <a:gd name="T28" fmla="*/ 117 w 123"/>
                <a:gd name="T29" fmla="*/ 83 h 174"/>
                <a:gd name="T30" fmla="*/ 105 w 123"/>
                <a:gd name="T31" fmla="*/ 100 h 174"/>
                <a:gd name="T32" fmla="*/ 98 w 123"/>
                <a:gd name="T33" fmla="*/ 121 h 174"/>
                <a:gd name="T34" fmla="*/ 90 w 123"/>
                <a:gd name="T35" fmla="*/ 130 h 174"/>
                <a:gd name="T36" fmla="*/ 74 w 123"/>
                <a:gd name="T37" fmla="*/ 159 h 174"/>
                <a:gd name="T38" fmla="*/ 56 w 123"/>
                <a:gd name="T39" fmla="*/ 169 h 174"/>
                <a:gd name="T40" fmla="*/ 41 w 123"/>
                <a:gd name="T41" fmla="*/ 172 h 174"/>
                <a:gd name="T42" fmla="*/ 38 w 123"/>
                <a:gd name="T43" fmla="*/ 174 h 174"/>
                <a:gd name="T44" fmla="*/ 30 w 123"/>
                <a:gd name="T45" fmla="*/ 165 h 174"/>
                <a:gd name="T46" fmla="*/ 23 w 123"/>
                <a:gd name="T47" fmla="*/ 152 h 174"/>
                <a:gd name="T48" fmla="*/ 21 w 123"/>
                <a:gd name="T49" fmla="*/ 138 h 174"/>
                <a:gd name="T50" fmla="*/ 21 w 123"/>
                <a:gd name="T51" fmla="*/ 120 h 174"/>
                <a:gd name="T52" fmla="*/ 19 w 123"/>
                <a:gd name="T53" fmla="*/ 105 h 174"/>
                <a:gd name="T54" fmla="*/ 18 w 123"/>
                <a:gd name="T55" fmla="*/ 94 h 174"/>
                <a:gd name="T56" fmla="*/ 14 w 123"/>
                <a:gd name="T57" fmla="*/ 87 h 174"/>
                <a:gd name="T58" fmla="*/ 10 w 123"/>
                <a:gd name="T59" fmla="*/ 52 h 174"/>
                <a:gd name="T60" fmla="*/ 7 w 123"/>
                <a:gd name="T61" fmla="*/ 42 h 174"/>
                <a:gd name="T62" fmla="*/ 0 w 123"/>
                <a:gd name="T63" fmla="*/ 32 h 174"/>
                <a:gd name="T64" fmla="*/ 1 w 123"/>
                <a:gd name="T65" fmla="*/ 32 h 174"/>
                <a:gd name="T66" fmla="*/ 1 w 123"/>
                <a:gd name="T67" fmla="*/ 20 h 174"/>
                <a:gd name="T68" fmla="*/ 9 w 123"/>
                <a:gd name="T69" fmla="*/ 14 h 174"/>
                <a:gd name="T70" fmla="*/ 14 w 123"/>
                <a:gd name="T71" fmla="*/ 14 h 174"/>
                <a:gd name="T72" fmla="*/ 18 w 123"/>
                <a:gd name="T73" fmla="*/ 16 h 174"/>
                <a:gd name="T74" fmla="*/ 21 w 123"/>
                <a:gd name="T75" fmla="*/ 25 h 174"/>
                <a:gd name="T76" fmla="*/ 25 w 123"/>
                <a:gd name="T77" fmla="*/ 38 h 174"/>
                <a:gd name="T78" fmla="*/ 29 w 123"/>
                <a:gd name="T79" fmla="*/ 38 h 174"/>
                <a:gd name="T80" fmla="*/ 38 w 123"/>
                <a:gd name="T81" fmla="*/ 38 h 174"/>
                <a:gd name="T82" fmla="*/ 45 w 123"/>
                <a:gd name="T83" fmla="*/ 32 h 174"/>
                <a:gd name="T84" fmla="*/ 54 w 123"/>
                <a:gd name="T85" fmla="*/ 32 h 174"/>
                <a:gd name="T86" fmla="*/ 59 w 123"/>
                <a:gd name="T87" fmla="*/ 27 h 174"/>
                <a:gd name="T88" fmla="*/ 59 w 123"/>
                <a:gd name="T89" fmla="*/ 14 h 174"/>
                <a:gd name="T90" fmla="*/ 61 w 123"/>
                <a:gd name="T91" fmla="*/ 9 h 174"/>
                <a:gd name="T92" fmla="*/ 65 w 123"/>
                <a:gd name="T93" fmla="*/ 5 h 174"/>
                <a:gd name="T94" fmla="*/ 78 w 123"/>
                <a:gd name="T95" fmla="*/ 5 h 174"/>
                <a:gd name="T96" fmla="*/ 96 w 123"/>
                <a:gd name="T9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3" h="174">
                  <a:moveTo>
                    <a:pt x="96" y="0"/>
                  </a:moveTo>
                  <a:lnTo>
                    <a:pt x="101" y="0"/>
                  </a:lnTo>
                  <a:lnTo>
                    <a:pt x="101" y="2"/>
                  </a:lnTo>
                  <a:lnTo>
                    <a:pt x="108" y="2"/>
                  </a:lnTo>
                  <a:lnTo>
                    <a:pt x="112" y="7"/>
                  </a:lnTo>
                  <a:lnTo>
                    <a:pt x="103" y="14"/>
                  </a:lnTo>
                  <a:lnTo>
                    <a:pt x="101" y="25"/>
                  </a:lnTo>
                  <a:lnTo>
                    <a:pt x="101" y="32"/>
                  </a:lnTo>
                  <a:lnTo>
                    <a:pt x="103" y="38"/>
                  </a:lnTo>
                  <a:lnTo>
                    <a:pt x="107" y="45"/>
                  </a:lnTo>
                  <a:lnTo>
                    <a:pt x="116" y="47"/>
                  </a:lnTo>
                  <a:lnTo>
                    <a:pt x="121" y="52"/>
                  </a:lnTo>
                  <a:lnTo>
                    <a:pt x="123" y="61"/>
                  </a:lnTo>
                  <a:lnTo>
                    <a:pt x="123" y="74"/>
                  </a:lnTo>
                  <a:lnTo>
                    <a:pt x="117" y="83"/>
                  </a:lnTo>
                  <a:lnTo>
                    <a:pt x="105" y="100"/>
                  </a:lnTo>
                  <a:lnTo>
                    <a:pt x="98" y="121"/>
                  </a:lnTo>
                  <a:lnTo>
                    <a:pt x="90" y="130"/>
                  </a:lnTo>
                  <a:lnTo>
                    <a:pt x="74" y="159"/>
                  </a:lnTo>
                  <a:lnTo>
                    <a:pt x="56" y="169"/>
                  </a:lnTo>
                  <a:lnTo>
                    <a:pt x="41" y="172"/>
                  </a:lnTo>
                  <a:lnTo>
                    <a:pt x="38" y="174"/>
                  </a:lnTo>
                  <a:lnTo>
                    <a:pt x="30" y="165"/>
                  </a:lnTo>
                  <a:lnTo>
                    <a:pt x="23" y="152"/>
                  </a:lnTo>
                  <a:lnTo>
                    <a:pt x="21" y="138"/>
                  </a:lnTo>
                  <a:lnTo>
                    <a:pt x="21" y="120"/>
                  </a:lnTo>
                  <a:lnTo>
                    <a:pt x="19" y="105"/>
                  </a:lnTo>
                  <a:lnTo>
                    <a:pt x="18" y="94"/>
                  </a:lnTo>
                  <a:lnTo>
                    <a:pt x="14" y="87"/>
                  </a:lnTo>
                  <a:lnTo>
                    <a:pt x="10" y="52"/>
                  </a:lnTo>
                  <a:lnTo>
                    <a:pt x="7" y="42"/>
                  </a:lnTo>
                  <a:lnTo>
                    <a:pt x="0" y="32"/>
                  </a:lnTo>
                  <a:lnTo>
                    <a:pt x="1" y="32"/>
                  </a:lnTo>
                  <a:lnTo>
                    <a:pt x="1" y="20"/>
                  </a:lnTo>
                  <a:lnTo>
                    <a:pt x="9" y="14"/>
                  </a:lnTo>
                  <a:lnTo>
                    <a:pt x="14" y="14"/>
                  </a:lnTo>
                  <a:lnTo>
                    <a:pt x="18" y="16"/>
                  </a:lnTo>
                  <a:lnTo>
                    <a:pt x="21" y="25"/>
                  </a:lnTo>
                  <a:lnTo>
                    <a:pt x="25" y="38"/>
                  </a:lnTo>
                  <a:lnTo>
                    <a:pt x="29" y="38"/>
                  </a:lnTo>
                  <a:lnTo>
                    <a:pt x="38" y="38"/>
                  </a:lnTo>
                  <a:lnTo>
                    <a:pt x="45" y="32"/>
                  </a:lnTo>
                  <a:lnTo>
                    <a:pt x="54" y="32"/>
                  </a:lnTo>
                  <a:lnTo>
                    <a:pt x="59" y="27"/>
                  </a:lnTo>
                  <a:lnTo>
                    <a:pt x="59" y="14"/>
                  </a:lnTo>
                  <a:lnTo>
                    <a:pt x="61" y="9"/>
                  </a:lnTo>
                  <a:lnTo>
                    <a:pt x="65" y="5"/>
                  </a:lnTo>
                  <a:lnTo>
                    <a:pt x="78" y="5"/>
                  </a:lnTo>
                  <a:lnTo>
                    <a:pt x="96"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76">
              <a:extLst>
                <a:ext uri="{FF2B5EF4-FFF2-40B4-BE49-F238E27FC236}">
                  <a16:creationId xmlns:a16="http://schemas.microsoft.com/office/drawing/2014/main" id="{4938B8C3-FBFC-FC71-4818-CFD87B734180}"/>
                </a:ext>
              </a:extLst>
            </p:cNvPr>
            <p:cNvSpPr>
              <a:spLocks/>
            </p:cNvSpPr>
            <p:nvPr/>
          </p:nvSpPr>
          <p:spPr bwMode="auto">
            <a:xfrm>
              <a:off x="8347045" y="4484688"/>
              <a:ext cx="306388" cy="361950"/>
            </a:xfrm>
            <a:custGeom>
              <a:avLst/>
              <a:gdLst>
                <a:gd name="T0" fmla="*/ 307 w 387"/>
                <a:gd name="T1" fmla="*/ 2 h 455"/>
                <a:gd name="T2" fmla="*/ 314 w 387"/>
                <a:gd name="T3" fmla="*/ 7 h 455"/>
                <a:gd name="T4" fmla="*/ 334 w 387"/>
                <a:gd name="T5" fmla="*/ 12 h 455"/>
                <a:gd name="T6" fmla="*/ 336 w 387"/>
                <a:gd name="T7" fmla="*/ 27 h 455"/>
                <a:gd name="T8" fmla="*/ 345 w 387"/>
                <a:gd name="T9" fmla="*/ 71 h 455"/>
                <a:gd name="T10" fmla="*/ 356 w 387"/>
                <a:gd name="T11" fmla="*/ 89 h 455"/>
                <a:gd name="T12" fmla="*/ 370 w 387"/>
                <a:gd name="T13" fmla="*/ 98 h 455"/>
                <a:gd name="T14" fmla="*/ 383 w 387"/>
                <a:gd name="T15" fmla="*/ 121 h 455"/>
                <a:gd name="T16" fmla="*/ 387 w 387"/>
                <a:gd name="T17" fmla="*/ 163 h 455"/>
                <a:gd name="T18" fmla="*/ 381 w 387"/>
                <a:gd name="T19" fmla="*/ 214 h 455"/>
                <a:gd name="T20" fmla="*/ 359 w 387"/>
                <a:gd name="T21" fmla="*/ 250 h 455"/>
                <a:gd name="T22" fmla="*/ 345 w 387"/>
                <a:gd name="T23" fmla="*/ 272 h 455"/>
                <a:gd name="T24" fmla="*/ 314 w 387"/>
                <a:gd name="T25" fmla="*/ 321 h 455"/>
                <a:gd name="T26" fmla="*/ 298 w 387"/>
                <a:gd name="T27" fmla="*/ 321 h 455"/>
                <a:gd name="T28" fmla="*/ 271 w 387"/>
                <a:gd name="T29" fmla="*/ 317 h 455"/>
                <a:gd name="T30" fmla="*/ 245 w 387"/>
                <a:gd name="T31" fmla="*/ 336 h 455"/>
                <a:gd name="T32" fmla="*/ 220 w 387"/>
                <a:gd name="T33" fmla="*/ 328 h 455"/>
                <a:gd name="T34" fmla="*/ 211 w 387"/>
                <a:gd name="T35" fmla="*/ 334 h 455"/>
                <a:gd name="T36" fmla="*/ 196 w 387"/>
                <a:gd name="T37" fmla="*/ 332 h 455"/>
                <a:gd name="T38" fmla="*/ 176 w 387"/>
                <a:gd name="T39" fmla="*/ 348 h 455"/>
                <a:gd name="T40" fmla="*/ 162 w 387"/>
                <a:gd name="T41" fmla="*/ 361 h 455"/>
                <a:gd name="T42" fmla="*/ 147 w 387"/>
                <a:gd name="T43" fmla="*/ 412 h 455"/>
                <a:gd name="T44" fmla="*/ 93 w 387"/>
                <a:gd name="T45" fmla="*/ 421 h 455"/>
                <a:gd name="T46" fmla="*/ 85 w 387"/>
                <a:gd name="T47" fmla="*/ 426 h 455"/>
                <a:gd name="T48" fmla="*/ 49 w 387"/>
                <a:gd name="T49" fmla="*/ 428 h 455"/>
                <a:gd name="T50" fmla="*/ 35 w 387"/>
                <a:gd name="T51" fmla="*/ 437 h 455"/>
                <a:gd name="T52" fmla="*/ 15 w 387"/>
                <a:gd name="T53" fmla="*/ 455 h 455"/>
                <a:gd name="T54" fmla="*/ 0 w 387"/>
                <a:gd name="T55" fmla="*/ 446 h 455"/>
                <a:gd name="T56" fmla="*/ 4 w 387"/>
                <a:gd name="T57" fmla="*/ 372 h 455"/>
                <a:gd name="T58" fmla="*/ 15 w 387"/>
                <a:gd name="T59" fmla="*/ 305 h 455"/>
                <a:gd name="T60" fmla="*/ 27 w 387"/>
                <a:gd name="T61" fmla="*/ 279 h 455"/>
                <a:gd name="T62" fmla="*/ 60 w 387"/>
                <a:gd name="T63" fmla="*/ 238 h 455"/>
                <a:gd name="T64" fmla="*/ 71 w 387"/>
                <a:gd name="T65" fmla="*/ 219 h 455"/>
                <a:gd name="T66" fmla="*/ 89 w 387"/>
                <a:gd name="T67" fmla="*/ 201 h 455"/>
                <a:gd name="T68" fmla="*/ 109 w 387"/>
                <a:gd name="T69" fmla="*/ 179 h 455"/>
                <a:gd name="T70" fmla="*/ 113 w 387"/>
                <a:gd name="T71" fmla="*/ 156 h 455"/>
                <a:gd name="T72" fmla="*/ 98 w 387"/>
                <a:gd name="T73" fmla="*/ 145 h 455"/>
                <a:gd name="T74" fmla="*/ 85 w 387"/>
                <a:gd name="T75" fmla="*/ 132 h 455"/>
                <a:gd name="T76" fmla="*/ 80 w 387"/>
                <a:gd name="T77" fmla="*/ 85 h 455"/>
                <a:gd name="T78" fmla="*/ 87 w 387"/>
                <a:gd name="T79" fmla="*/ 43 h 455"/>
                <a:gd name="T80" fmla="*/ 96 w 387"/>
                <a:gd name="T81" fmla="*/ 31 h 455"/>
                <a:gd name="T82" fmla="*/ 129 w 387"/>
                <a:gd name="T83" fmla="*/ 34 h 455"/>
                <a:gd name="T84" fmla="*/ 160 w 387"/>
                <a:gd name="T85" fmla="*/ 29 h 455"/>
                <a:gd name="T86" fmla="*/ 189 w 387"/>
                <a:gd name="T87" fmla="*/ 36 h 455"/>
                <a:gd name="T88" fmla="*/ 227 w 387"/>
                <a:gd name="T89" fmla="*/ 25 h 455"/>
                <a:gd name="T90" fmla="*/ 272 w 387"/>
                <a:gd name="T91" fmla="*/ 2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7" h="455">
                  <a:moveTo>
                    <a:pt x="307" y="0"/>
                  </a:moveTo>
                  <a:lnTo>
                    <a:pt x="307" y="2"/>
                  </a:lnTo>
                  <a:lnTo>
                    <a:pt x="312" y="3"/>
                  </a:lnTo>
                  <a:lnTo>
                    <a:pt x="314" y="7"/>
                  </a:lnTo>
                  <a:lnTo>
                    <a:pt x="330" y="11"/>
                  </a:lnTo>
                  <a:lnTo>
                    <a:pt x="334" y="12"/>
                  </a:lnTo>
                  <a:lnTo>
                    <a:pt x="334" y="23"/>
                  </a:lnTo>
                  <a:lnTo>
                    <a:pt x="336" y="27"/>
                  </a:lnTo>
                  <a:lnTo>
                    <a:pt x="340" y="31"/>
                  </a:lnTo>
                  <a:lnTo>
                    <a:pt x="345" y="71"/>
                  </a:lnTo>
                  <a:lnTo>
                    <a:pt x="350" y="81"/>
                  </a:lnTo>
                  <a:lnTo>
                    <a:pt x="356" y="89"/>
                  </a:lnTo>
                  <a:lnTo>
                    <a:pt x="365" y="94"/>
                  </a:lnTo>
                  <a:lnTo>
                    <a:pt x="370" y="98"/>
                  </a:lnTo>
                  <a:lnTo>
                    <a:pt x="381" y="110"/>
                  </a:lnTo>
                  <a:lnTo>
                    <a:pt x="383" y="121"/>
                  </a:lnTo>
                  <a:lnTo>
                    <a:pt x="383" y="149"/>
                  </a:lnTo>
                  <a:lnTo>
                    <a:pt x="387" y="163"/>
                  </a:lnTo>
                  <a:lnTo>
                    <a:pt x="385" y="194"/>
                  </a:lnTo>
                  <a:lnTo>
                    <a:pt x="381" y="214"/>
                  </a:lnTo>
                  <a:lnTo>
                    <a:pt x="372" y="234"/>
                  </a:lnTo>
                  <a:lnTo>
                    <a:pt x="359" y="250"/>
                  </a:lnTo>
                  <a:lnTo>
                    <a:pt x="358" y="256"/>
                  </a:lnTo>
                  <a:lnTo>
                    <a:pt x="345" y="272"/>
                  </a:lnTo>
                  <a:lnTo>
                    <a:pt x="321" y="312"/>
                  </a:lnTo>
                  <a:lnTo>
                    <a:pt x="314" y="321"/>
                  </a:lnTo>
                  <a:lnTo>
                    <a:pt x="310" y="325"/>
                  </a:lnTo>
                  <a:lnTo>
                    <a:pt x="298" y="321"/>
                  </a:lnTo>
                  <a:lnTo>
                    <a:pt x="287" y="325"/>
                  </a:lnTo>
                  <a:lnTo>
                    <a:pt x="271" y="317"/>
                  </a:lnTo>
                  <a:lnTo>
                    <a:pt x="260" y="312"/>
                  </a:lnTo>
                  <a:lnTo>
                    <a:pt x="245" y="336"/>
                  </a:lnTo>
                  <a:lnTo>
                    <a:pt x="234" y="330"/>
                  </a:lnTo>
                  <a:lnTo>
                    <a:pt x="220" y="328"/>
                  </a:lnTo>
                  <a:lnTo>
                    <a:pt x="212" y="325"/>
                  </a:lnTo>
                  <a:lnTo>
                    <a:pt x="211" y="334"/>
                  </a:lnTo>
                  <a:lnTo>
                    <a:pt x="203" y="336"/>
                  </a:lnTo>
                  <a:lnTo>
                    <a:pt x="196" y="332"/>
                  </a:lnTo>
                  <a:lnTo>
                    <a:pt x="191" y="343"/>
                  </a:lnTo>
                  <a:lnTo>
                    <a:pt x="176" y="348"/>
                  </a:lnTo>
                  <a:lnTo>
                    <a:pt x="162" y="352"/>
                  </a:lnTo>
                  <a:lnTo>
                    <a:pt x="162" y="361"/>
                  </a:lnTo>
                  <a:lnTo>
                    <a:pt x="163" y="370"/>
                  </a:lnTo>
                  <a:lnTo>
                    <a:pt x="147" y="412"/>
                  </a:lnTo>
                  <a:lnTo>
                    <a:pt x="154" y="421"/>
                  </a:lnTo>
                  <a:lnTo>
                    <a:pt x="93" y="421"/>
                  </a:lnTo>
                  <a:lnTo>
                    <a:pt x="93" y="423"/>
                  </a:lnTo>
                  <a:lnTo>
                    <a:pt x="85" y="426"/>
                  </a:lnTo>
                  <a:lnTo>
                    <a:pt x="56" y="423"/>
                  </a:lnTo>
                  <a:lnTo>
                    <a:pt x="49" y="428"/>
                  </a:lnTo>
                  <a:lnTo>
                    <a:pt x="38" y="432"/>
                  </a:lnTo>
                  <a:lnTo>
                    <a:pt x="35" y="437"/>
                  </a:lnTo>
                  <a:lnTo>
                    <a:pt x="25" y="454"/>
                  </a:lnTo>
                  <a:lnTo>
                    <a:pt x="15" y="455"/>
                  </a:lnTo>
                  <a:lnTo>
                    <a:pt x="6" y="452"/>
                  </a:lnTo>
                  <a:lnTo>
                    <a:pt x="0" y="446"/>
                  </a:lnTo>
                  <a:lnTo>
                    <a:pt x="0" y="414"/>
                  </a:lnTo>
                  <a:lnTo>
                    <a:pt x="4" y="372"/>
                  </a:lnTo>
                  <a:lnTo>
                    <a:pt x="6" y="350"/>
                  </a:lnTo>
                  <a:lnTo>
                    <a:pt x="15" y="305"/>
                  </a:lnTo>
                  <a:lnTo>
                    <a:pt x="22" y="287"/>
                  </a:lnTo>
                  <a:lnTo>
                    <a:pt x="27" y="279"/>
                  </a:lnTo>
                  <a:lnTo>
                    <a:pt x="44" y="258"/>
                  </a:lnTo>
                  <a:lnTo>
                    <a:pt x="60" y="238"/>
                  </a:lnTo>
                  <a:lnTo>
                    <a:pt x="67" y="228"/>
                  </a:lnTo>
                  <a:lnTo>
                    <a:pt x="71" y="219"/>
                  </a:lnTo>
                  <a:lnTo>
                    <a:pt x="74" y="208"/>
                  </a:lnTo>
                  <a:lnTo>
                    <a:pt x="89" y="201"/>
                  </a:lnTo>
                  <a:lnTo>
                    <a:pt x="98" y="194"/>
                  </a:lnTo>
                  <a:lnTo>
                    <a:pt x="109" y="179"/>
                  </a:lnTo>
                  <a:lnTo>
                    <a:pt x="113" y="167"/>
                  </a:lnTo>
                  <a:lnTo>
                    <a:pt x="113" y="156"/>
                  </a:lnTo>
                  <a:lnTo>
                    <a:pt x="109" y="149"/>
                  </a:lnTo>
                  <a:lnTo>
                    <a:pt x="98" y="145"/>
                  </a:lnTo>
                  <a:lnTo>
                    <a:pt x="89" y="138"/>
                  </a:lnTo>
                  <a:lnTo>
                    <a:pt x="85" y="132"/>
                  </a:lnTo>
                  <a:lnTo>
                    <a:pt x="80" y="118"/>
                  </a:lnTo>
                  <a:lnTo>
                    <a:pt x="80" y="85"/>
                  </a:lnTo>
                  <a:lnTo>
                    <a:pt x="82" y="58"/>
                  </a:lnTo>
                  <a:lnTo>
                    <a:pt x="87" y="43"/>
                  </a:lnTo>
                  <a:lnTo>
                    <a:pt x="87" y="38"/>
                  </a:lnTo>
                  <a:lnTo>
                    <a:pt x="96" y="31"/>
                  </a:lnTo>
                  <a:lnTo>
                    <a:pt x="114" y="29"/>
                  </a:lnTo>
                  <a:lnTo>
                    <a:pt x="129" y="34"/>
                  </a:lnTo>
                  <a:lnTo>
                    <a:pt x="142" y="31"/>
                  </a:lnTo>
                  <a:lnTo>
                    <a:pt x="160" y="29"/>
                  </a:lnTo>
                  <a:lnTo>
                    <a:pt x="167" y="42"/>
                  </a:lnTo>
                  <a:lnTo>
                    <a:pt x="189" y="36"/>
                  </a:lnTo>
                  <a:lnTo>
                    <a:pt x="209" y="34"/>
                  </a:lnTo>
                  <a:lnTo>
                    <a:pt x="227" y="25"/>
                  </a:lnTo>
                  <a:lnTo>
                    <a:pt x="247" y="27"/>
                  </a:lnTo>
                  <a:lnTo>
                    <a:pt x="272" y="25"/>
                  </a:lnTo>
                  <a:lnTo>
                    <a:pt x="307"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15">
              <a:extLst>
                <a:ext uri="{FF2B5EF4-FFF2-40B4-BE49-F238E27FC236}">
                  <a16:creationId xmlns:a16="http://schemas.microsoft.com/office/drawing/2014/main" id="{9295751A-6DCE-A0A9-C72D-D07DCDAB29CC}"/>
                </a:ext>
              </a:extLst>
            </p:cNvPr>
            <p:cNvSpPr>
              <a:spLocks/>
            </p:cNvSpPr>
            <p:nvPr/>
          </p:nvSpPr>
          <p:spPr bwMode="auto">
            <a:xfrm>
              <a:off x="8340694" y="4818063"/>
              <a:ext cx="622300" cy="709613"/>
            </a:xfrm>
            <a:custGeom>
              <a:avLst/>
              <a:gdLst>
                <a:gd name="T0" fmla="*/ 597 w 784"/>
                <a:gd name="T1" fmla="*/ 189 h 893"/>
                <a:gd name="T2" fmla="*/ 706 w 784"/>
                <a:gd name="T3" fmla="*/ 314 h 893"/>
                <a:gd name="T4" fmla="*/ 671 w 784"/>
                <a:gd name="T5" fmla="*/ 427 h 893"/>
                <a:gd name="T6" fmla="*/ 704 w 784"/>
                <a:gd name="T7" fmla="*/ 481 h 893"/>
                <a:gd name="T8" fmla="*/ 719 w 784"/>
                <a:gd name="T9" fmla="*/ 519 h 893"/>
                <a:gd name="T10" fmla="*/ 711 w 784"/>
                <a:gd name="T11" fmla="*/ 568 h 893"/>
                <a:gd name="T12" fmla="*/ 702 w 784"/>
                <a:gd name="T13" fmla="*/ 599 h 893"/>
                <a:gd name="T14" fmla="*/ 717 w 784"/>
                <a:gd name="T15" fmla="*/ 650 h 893"/>
                <a:gd name="T16" fmla="*/ 730 w 784"/>
                <a:gd name="T17" fmla="*/ 697 h 893"/>
                <a:gd name="T18" fmla="*/ 737 w 784"/>
                <a:gd name="T19" fmla="*/ 735 h 893"/>
                <a:gd name="T20" fmla="*/ 760 w 784"/>
                <a:gd name="T21" fmla="*/ 775 h 893"/>
                <a:gd name="T22" fmla="*/ 784 w 784"/>
                <a:gd name="T23" fmla="*/ 793 h 893"/>
                <a:gd name="T24" fmla="*/ 735 w 784"/>
                <a:gd name="T25" fmla="*/ 833 h 893"/>
                <a:gd name="T26" fmla="*/ 641 w 784"/>
                <a:gd name="T27" fmla="*/ 862 h 893"/>
                <a:gd name="T28" fmla="*/ 573 w 784"/>
                <a:gd name="T29" fmla="*/ 879 h 893"/>
                <a:gd name="T30" fmla="*/ 504 w 784"/>
                <a:gd name="T31" fmla="*/ 889 h 893"/>
                <a:gd name="T32" fmla="*/ 470 w 784"/>
                <a:gd name="T33" fmla="*/ 888 h 893"/>
                <a:gd name="T34" fmla="*/ 435 w 784"/>
                <a:gd name="T35" fmla="*/ 880 h 893"/>
                <a:gd name="T36" fmla="*/ 370 w 784"/>
                <a:gd name="T37" fmla="*/ 862 h 893"/>
                <a:gd name="T38" fmla="*/ 357 w 784"/>
                <a:gd name="T39" fmla="*/ 815 h 893"/>
                <a:gd name="T40" fmla="*/ 339 w 784"/>
                <a:gd name="T41" fmla="*/ 737 h 893"/>
                <a:gd name="T42" fmla="*/ 299 w 784"/>
                <a:gd name="T43" fmla="*/ 721 h 893"/>
                <a:gd name="T44" fmla="*/ 274 w 784"/>
                <a:gd name="T45" fmla="*/ 721 h 893"/>
                <a:gd name="T46" fmla="*/ 238 w 784"/>
                <a:gd name="T47" fmla="*/ 701 h 893"/>
                <a:gd name="T48" fmla="*/ 199 w 784"/>
                <a:gd name="T49" fmla="*/ 686 h 893"/>
                <a:gd name="T50" fmla="*/ 134 w 784"/>
                <a:gd name="T51" fmla="*/ 646 h 893"/>
                <a:gd name="T52" fmla="*/ 89 w 784"/>
                <a:gd name="T53" fmla="*/ 604 h 893"/>
                <a:gd name="T54" fmla="*/ 65 w 784"/>
                <a:gd name="T55" fmla="*/ 514 h 893"/>
                <a:gd name="T56" fmla="*/ 7 w 784"/>
                <a:gd name="T57" fmla="*/ 432 h 893"/>
                <a:gd name="T58" fmla="*/ 11 w 784"/>
                <a:gd name="T59" fmla="*/ 372 h 893"/>
                <a:gd name="T60" fmla="*/ 0 w 784"/>
                <a:gd name="T61" fmla="*/ 312 h 893"/>
                <a:gd name="T62" fmla="*/ 38 w 784"/>
                <a:gd name="T63" fmla="*/ 270 h 893"/>
                <a:gd name="T64" fmla="*/ 81 w 784"/>
                <a:gd name="T65" fmla="*/ 194 h 893"/>
                <a:gd name="T66" fmla="*/ 80 w 784"/>
                <a:gd name="T67" fmla="*/ 158 h 893"/>
                <a:gd name="T68" fmla="*/ 65 w 784"/>
                <a:gd name="T69" fmla="*/ 136 h 893"/>
                <a:gd name="T70" fmla="*/ 94 w 784"/>
                <a:gd name="T71" fmla="*/ 82 h 893"/>
                <a:gd name="T72" fmla="*/ 63 w 784"/>
                <a:gd name="T73" fmla="*/ 4 h 893"/>
                <a:gd name="T74" fmla="*/ 161 w 784"/>
                <a:gd name="T75" fmla="*/ 2 h 893"/>
                <a:gd name="T76" fmla="*/ 154 w 784"/>
                <a:gd name="T77" fmla="*/ 93 h 893"/>
                <a:gd name="T78" fmla="*/ 176 w 784"/>
                <a:gd name="T79" fmla="*/ 143 h 893"/>
                <a:gd name="T80" fmla="*/ 194 w 784"/>
                <a:gd name="T81" fmla="*/ 109 h 893"/>
                <a:gd name="T82" fmla="*/ 229 w 784"/>
                <a:gd name="T83" fmla="*/ 131 h 893"/>
                <a:gd name="T84" fmla="*/ 247 w 784"/>
                <a:gd name="T85" fmla="*/ 143 h 893"/>
                <a:gd name="T86" fmla="*/ 278 w 784"/>
                <a:gd name="T87" fmla="*/ 125 h 893"/>
                <a:gd name="T88" fmla="*/ 301 w 784"/>
                <a:gd name="T89" fmla="*/ 98 h 893"/>
                <a:gd name="T90" fmla="*/ 287 w 784"/>
                <a:gd name="T91" fmla="*/ 78 h 893"/>
                <a:gd name="T92" fmla="*/ 296 w 784"/>
                <a:gd name="T93" fmla="*/ 64 h 893"/>
                <a:gd name="T94" fmla="*/ 314 w 784"/>
                <a:gd name="T95" fmla="*/ 31 h 893"/>
                <a:gd name="T96" fmla="*/ 323 w 784"/>
                <a:gd name="T97" fmla="*/ 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4" h="893">
                  <a:moveTo>
                    <a:pt x="337" y="0"/>
                  </a:moveTo>
                  <a:lnTo>
                    <a:pt x="592" y="171"/>
                  </a:lnTo>
                  <a:lnTo>
                    <a:pt x="595" y="178"/>
                  </a:lnTo>
                  <a:lnTo>
                    <a:pt x="597" y="189"/>
                  </a:lnTo>
                  <a:lnTo>
                    <a:pt x="601" y="220"/>
                  </a:lnTo>
                  <a:lnTo>
                    <a:pt x="608" y="234"/>
                  </a:lnTo>
                  <a:lnTo>
                    <a:pt x="708" y="305"/>
                  </a:lnTo>
                  <a:lnTo>
                    <a:pt x="706" y="314"/>
                  </a:lnTo>
                  <a:lnTo>
                    <a:pt x="695" y="359"/>
                  </a:lnTo>
                  <a:lnTo>
                    <a:pt x="690" y="370"/>
                  </a:lnTo>
                  <a:lnTo>
                    <a:pt x="686" y="390"/>
                  </a:lnTo>
                  <a:lnTo>
                    <a:pt x="671" y="427"/>
                  </a:lnTo>
                  <a:lnTo>
                    <a:pt x="673" y="443"/>
                  </a:lnTo>
                  <a:lnTo>
                    <a:pt x="675" y="452"/>
                  </a:lnTo>
                  <a:lnTo>
                    <a:pt x="697" y="468"/>
                  </a:lnTo>
                  <a:lnTo>
                    <a:pt x="704" y="481"/>
                  </a:lnTo>
                  <a:lnTo>
                    <a:pt x="715" y="492"/>
                  </a:lnTo>
                  <a:lnTo>
                    <a:pt x="724" y="510"/>
                  </a:lnTo>
                  <a:lnTo>
                    <a:pt x="722" y="517"/>
                  </a:lnTo>
                  <a:lnTo>
                    <a:pt x="719" y="519"/>
                  </a:lnTo>
                  <a:lnTo>
                    <a:pt x="713" y="530"/>
                  </a:lnTo>
                  <a:lnTo>
                    <a:pt x="710" y="548"/>
                  </a:lnTo>
                  <a:lnTo>
                    <a:pt x="708" y="559"/>
                  </a:lnTo>
                  <a:lnTo>
                    <a:pt x="711" y="568"/>
                  </a:lnTo>
                  <a:lnTo>
                    <a:pt x="711" y="575"/>
                  </a:lnTo>
                  <a:lnTo>
                    <a:pt x="713" y="585"/>
                  </a:lnTo>
                  <a:lnTo>
                    <a:pt x="711" y="599"/>
                  </a:lnTo>
                  <a:lnTo>
                    <a:pt x="702" y="599"/>
                  </a:lnTo>
                  <a:lnTo>
                    <a:pt x="700" y="610"/>
                  </a:lnTo>
                  <a:lnTo>
                    <a:pt x="702" y="624"/>
                  </a:lnTo>
                  <a:lnTo>
                    <a:pt x="710" y="644"/>
                  </a:lnTo>
                  <a:lnTo>
                    <a:pt x="717" y="650"/>
                  </a:lnTo>
                  <a:lnTo>
                    <a:pt x="717" y="653"/>
                  </a:lnTo>
                  <a:lnTo>
                    <a:pt x="711" y="659"/>
                  </a:lnTo>
                  <a:lnTo>
                    <a:pt x="728" y="688"/>
                  </a:lnTo>
                  <a:lnTo>
                    <a:pt x="730" y="697"/>
                  </a:lnTo>
                  <a:lnTo>
                    <a:pt x="728" y="708"/>
                  </a:lnTo>
                  <a:lnTo>
                    <a:pt x="733" y="715"/>
                  </a:lnTo>
                  <a:lnTo>
                    <a:pt x="737" y="724"/>
                  </a:lnTo>
                  <a:lnTo>
                    <a:pt x="737" y="735"/>
                  </a:lnTo>
                  <a:lnTo>
                    <a:pt x="740" y="741"/>
                  </a:lnTo>
                  <a:lnTo>
                    <a:pt x="740" y="751"/>
                  </a:lnTo>
                  <a:lnTo>
                    <a:pt x="755" y="761"/>
                  </a:lnTo>
                  <a:lnTo>
                    <a:pt x="760" y="775"/>
                  </a:lnTo>
                  <a:lnTo>
                    <a:pt x="773" y="779"/>
                  </a:lnTo>
                  <a:lnTo>
                    <a:pt x="780" y="784"/>
                  </a:lnTo>
                  <a:lnTo>
                    <a:pt x="784" y="786"/>
                  </a:lnTo>
                  <a:lnTo>
                    <a:pt x="784" y="793"/>
                  </a:lnTo>
                  <a:lnTo>
                    <a:pt x="782" y="797"/>
                  </a:lnTo>
                  <a:lnTo>
                    <a:pt x="762" y="811"/>
                  </a:lnTo>
                  <a:lnTo>
                    <a:pt x="742" y="830"/>
                  </a:lnTo>
                  <a:lnTo>
                    <a:pt x="735" y="833"/>
                  </a:lnTo>
                  <a:lnTo>
                    <a:pt x="710" y="842"/>
                  </a:lnTo>
                  <a:lnTo>
                    <a:pt x="666" y="860"/>
                  </a:lnTo>
                  <a:lnTo>
                    <a:pt x="653" y="864"/>
                  </a:lnTo>
                  <a:lnTo>
                    <a:pt x="641" y="862"/>
                  </a:lnTo>
                  <a:lnTo>
                    <a:pt x="624" y="853"/>
                  </a:lnTo>
                  <a:lnTo>
                    <a:pt x="612" y="857"/>
                  </a:lnTo>
                  <a:lnTo>
                    <a:pt x="593" y="859"/>
                  </a:lnTo>
                  <a:lnTo>
                    <a:pt x="573" y="879"/>
                  </a:lnTo>
                  <a:lnTo>
                    <a:pt x="570" y="880"/>
                  </a:lnTo>
                  <a:lnTo>
                    <a:pt x="561" y="880"/>
                  </a:lnTo>
                  <a:lnTo>
                    <a:pt x="519" y="879"/>
                  </a:lnTo>
                  <a:lnTo>
                    <a:pt x="504" y="889"/>
                  </a:lnTo>
                  <a:lnTo>
                    <a:pt x="492" y="889"/>
                  </a:lnTo>
                  <a:lnTo>
                    <a:pt x="483" y="893"/>
                  </a:lnTo>
                  <a:lnTo>
                    <a:pt x="475" y="891"/>
                  </a:lnTo>
                  <a:lnTo>
                    <a:pt x="470" y="888"/>
                  </a:lnTo>
                  <a:lnTo>
                    <a:pt x="463" y="877"/>
                  </a:lnTo>
                  <a:lnTo>
                    <a:pt x="454" y="873"/>
                  </a:lnTo>
                  <a:lnTo>
                    <a:pt x="443" y="873"/>
                  </a:lnTo>
                  <a:lnTo>
                    <a:pt x="435" y="880"/>
                  </a:lnTo>
                  <a:lnTo>
                    <a:pt x="430" y="882"/>
                  </a:lnTo>
                  <a:lnTo>
                    <a:pt x="376" y="880"/>
                  </a:lnTo>
                  <a:lnTo>
                    <a:pt x="376" y="875"/>
                  </a:lnTo>
                  <a:lnTo>
                    <a:pt x="370" y="862"/>
                  </a:lnTo>
                  <a:lnTo>
                    <a:pt x="363" y="857"/>
                  </a:lnTo>
                  <a:lnTo>
                    <a:pt x="356" y="848"/>
                  </a:lnTo>
                  <a:lnTo>
                    <a:pt x="356" y="842"/>
                  </a:lnTo>
                  <a:lnTo>
                    <a:pt x="357" y="815"/>
                  </a:lnTo>
                  <a:lnTo>
                    <a:pt x="352" y="802"/>
                  </a:lnTo>
                  <a:lnTo>
                    <a:pt x="350" y="775"/>
                  </a:lnTo>
                  <a:lnTo>
                    <a:pt x="345" y="748"/>
                  </a:lnTo>
                  <a:lnTo>
                    <a:pt x="339" y="737"/>
                  </a:lnTo>
                  <a:lnTo>
                    <a:pt x="325" y="721"/>
                  </a:lnTo>
                  <a:lnTo>
                    <a:pt x="310" y="715"/>
                  </a:lnTo>
                  <a:lnTo>
                    <a:pt x="303" y="726"/>
                  </a:lnTo>
                  <a:lnTo>
                    <a:pt x="299" y="721"/>
                  </a:lnTo>
                  <a:lnTo>
                    <a:pt x="297" y="717"/>
                  </a:lnTo>
                  <a:lnTo>
                    <a:pt x="294" y="715"/>
                  </a:lnTo>
                  <a:lnTo>
                    <a:pt x="288" y="715"/>
                  </a:lnTo>
                  <a:lnTo>
                    <a:pt x="274" y="721"/>
                  </a:lnTo>
                  <a:lnTo>
                    <a:pt x="270" y="719"/>
                  </a:lnTo>
                  <a:lnTo>
                    <a:pt x="265" y="710"/>
                  </a:lnTo>
                  <a:lnTo>
                    <a:pt x="250" y="710"/>
                  </a:lnTo>
                  <a:lnTo>
                    <a:pt x="238" y="701"/>
                  </a:lnTo>
                  <a:lnTo>
                    <a:pt x="232" y="693"/>
                  </a:lnTo>
                  <a:lnTo>
                    <a:pt x="229" y="692"/>
                  </a:lnTo>
                  <a:lnTo>
                    <a:pt x="214" y="692"/>
                  </a:lnTo>
                  <a:lnTo>
                    <a:pt x="199" y="686"/>
                  </a:lnTo>
                  <a:lnTo>
                    <a:pt x="163" y="666"/>
                  </a:lnTo>
                  <a:lnTo>
                    <a:pt x="150" y="664"/>
                  </a:lnTo>
                  <a:lnTo>
                    <a:pt x="141" y="657"/>
                  </a:lnTo>
                  <a:lnTo>
                    <a:pt x="134" y="646"/>
                  </a:lnTo>
                  <a:lnTo>
                    <a:pt x="121" y="634"/>
                  </a:lnTo>
                  <a:lnTo>
                    <a:pt x="112" y="630"/>
                  </a:lnTo>
                  <a:lnTo>
                    <a:pt x="103" y="632"/>
                  </a:lnTo>
                  <a:lnTo>
                    <a:pt x="89" y="604"/>
                  </a:lnTo>
                  <a:lnTo>
                    <a:pt x="83" y="586"/>
                  </a:lnTo>
                  <a:lnTo>
                    <a:pt x="74" y="568"/>
                  </a:lnTo>
                  <a:lnTo>
                    <a:pt x="63" y="534"/>
                  </a:lnTo>
                  <a:lnTo>
                    <a:pt x="65" y="514"/>
                  </a:lnTo>
                  <a:lnTo>
                    <a:pt x="63" y="499"/>
                  </a:lnTo>
                  <a:lnTo>
                    <a:pt x="40" y="470"/>
                  </a:lnTo>
                  <a:lnTo>
                    <a:pt x="11" y="452"/>
                  </a:lnTo>
                  <a:lnTo>
                    <a:pt x="7" y="432"/>
                  </a:lnTo>
                  <a:lnTo>
                    <a:pt x="14" y="423"/>
                  </a:lnTo>
                  <a:lnTo>
                    <a:pt x="18" y="412"/>
                  </a:lnTo>
                  <a:lnTo>
                    <a:pt x="14" y="394"/>
                  </a:lnTo>
                  <a:lnTo>
                    <a:pt x="11" y="372"/>
                  </a:lnTo>
                  <a:lnTo>
                    <a:pt x="13" y="352"/>
                  </a:lnTo>
                  <a:lnTo>
                    <a:pt x="7" y="343"/>
                  </a:lnTo>
                  <a:lnTo>
                    <a:pt x="2" y="338"/>
                  </a:lnTo>
                  <a:lnTo>
                    <a:pt x="0" y="312"/>
                  </a:lnTo>
                  <a:lnTo>
                    <a:pt x="2" y="285"/>
                  </a:lnTo>
                  <a:lnTo>
                    <a:pt x="5" y="283"/>
                  </a:lnTo>
                  <a:lnTo>
                    <a:pt x="20" y="280"/>
                  </a:lnTo>
                  <a:lnTo>
                    <a:pt x="38" y="270"/>
                  </a:lnTo>
                  <a:lnTo>
                    <a:pt x="54" y="241"/>
                  </a:lnTo>
                  <a:lnTo>
                    <a:pt x="62" y="232"/>
                  </a:lnTo>
                  <a:lnTo>
                    <a:pt x="69" y="211"/>
                  </a:lnTo>
                  <a:lnTo>
                    <a:pt x="81" y="194"/>
                  </a:lnTo>
                  <a:lnTo>
                    <a:pt x="87" y="185"/>
                  </a:lnTo>
                  <a:lnTo>
                    <a:pt x="87" y="172"/>
                  </a:lnTo>
                  <a:lnTo>
                    <a:pt x="85" y="163"/>
                  </a:lnTo>
                  <a:lnTo>
                    <a:pt x="80" y="158"/>
                  </a:lnTo>
                  <a:lnTo>
                    <a:pt x="71" y="156"/>
                  </a:lnTo>
                  <a:lnTo>
                    <a:pt x="67" y="149"/>
                  </a:lnTo>
                  <a:lnTo>
                    <a:pt x="65" y="143"/>
                  </a:lnTo>
                  <a:lnTo>
                    <a:pt x="65" y="136"/>
                  </a:lnTo>
                  <a:lnTo>
                    <a:pt x="67" y="125"/>
                  </a:lnTo>
                  <a:lnTo>
                    <a:pt x="76" y="118"/>
                  </a:lnTo>
                  <a:lnTo>
                    <a:pt x="89" y="94"/>
                  </a:lnTo>
                  <a:lnTo>
                    <a:pt x="94" y="82"/>
                  </a:lnTo>
                  <a:lnTo>
                    <a:pt x="92" y="69"/>
                  </a:lnTo>
                  <a:lnTo>
                    <a:pt x="85" y="47"/>
                  </a:lnTo>
                  <a:lnTo>
                    <a:pt x="69" y="15"/>
                  </a:lnTo>
                  <a:lnTo>
                    <a:pt x="63" y="4"/>
                  </a:lnTo>
                  <a:lnTo>
                    <a:pt x="92" y="7"/>
                  </a:lnTo>
                  <a:lnTo>
                    <a:pt x="100" y="4"/>
                  </a:lnTo>
                  <a:lnTo>
                    <a:pt x="100" y="2"/>
                  </a:lnTo>
                  <a:lnTo>
                    <a:pt x="161" y="2"/>
                  </a:lnTo>
                  <a:lnTo>
                    <a:pt x="163" y="9"/>
                  </a:lnTo>
                  <a:lnTo>
                    <a:pt x="161" y="40"/>
                  </a:lnTo>
                  <a:lnTo>
                    <a:pt x="154" y="60"/>
                  </a:lnTo>
                  <a:lnTo>
                    <a:pt x="154" y="93"/>
                  </a:lnTo>
                  <a:lnTo>
                    <a:pt x="160" y="125"/>
                  </a:lnTo>
                  <a:lnTo>
                    <a:pt x="158" y="136"/>
                  </a:lnTo>
                  <a:lnTo>
                    <a:pt x="165" y="151"/>
                  </a:lnTo>
                  <a:lnTo>
                    <a:pt x="176" y="143"/>
                  </a:lnTo>
                  <a:lnTo>
                    <a:pt x="180" y="133"/>
                  </a:lnTo>
                  <a:lnTo>
                    <a:pt x="189" y="133"/>
                  </a:lnTo>
                  <a:lnTo>
                    <a:pt x="185" y="120"/>
                  </a:lnTo>
                  <a:lnTo>
                    <a:pt x="194" y="109"/>
                  </a:lnTo>
                  <a:lnTo>
                    <a:pt x="199" y="114"/>
                  </a:lnTo>
                  <a:lnTo>
                    <a:pt x="212" y="131"/>
                  </a:lnTo>
                  <a:lnTo>
                    <a:pt x="221" y="136"/>
                  </a:lnTo>
                  <a:lnTo>
                    <a:pt x="229" y="131"/>
                  </a:lnTo>
                  <a:lnTo>
                    <a:pt x="234" y="133"/>
                  </a:lnTo>
                  <a:lnTo>
                    <a:pt x="238" y="163"/>
                  </a:lnTo>
                  <a:lnTo>
                    <a:pt x="247" y="154"/>
                  </a:lnTo>
                  <a:lnTo>
                    <a:pt x="247" y="143"/>
                  </a:lnTo>
                  <a:lnTo>
                    <a:pt x="250" y="129"/>
                  </a:lnTo>
                  <a:lnTo>
                    <a:pt x="256" y="127"/>
                  </a:lnTo>
                  <a:lnTo>
                    <a:pt x="270" y="125"/>
                  </a:lnTo>
                  <a:lnTo>
                    <a:pt x="278" y="125"/>
                  </a:lnTo>
                  <a:lnTo>
                    <a:pt x="288" y="122"/>
                  </a:lnTo>
                  <a:lnTo>
                    <a:pt x="303" y="109"/>
                  </a:lnTo>
                  <a:lnTo>
                    <a:pt x="305" y="104"/>
                  </a:lnTo>
                  <a:lnTo>
                    <a:pt x="301" y="98"/>
                  </a:lnTo>
                  <a:lnTo>
                    <a:pt x="281" y="100"/>
                  </a:lnTo>
                  <a:lnTo>
                    <a:pt x="270" y="94"/>
                  </a:lnTo>
                  <a:lnTo>
                    <a:pt x="272" y="89"/>
                  </a:lnTo>
                  <a:lnTo>
                    <a:pt x="287" y="78"/>
                  </a:lnTo>
                  <a:lnTo>
                    <a:pt x="281" y="74"/>
                  </a:lnTo>
                  <a:lnTo>
                    <a:pt x="287" y="69"/>
                  </a:lnTo>
                  <a:lnTo>
                    <a:pt x="294" y="69"/>
                  </a:lnTo>
                  <a:lnTo>
                    <a:pt x="296" y="64"/>
                  </a:lnTo>
                  <a:lnTo>
                    <a:pt x="303" y="53"/>
                  </a:lnTo>
                  <a:lnTo>
                    <a:pt x="305" y="45"/>
                  </a:lnTo>
                  <a:lnTo>
                    <a:pt x="312" y="44"/>
                  </a:lnTo>
                  <a:lnTo>
                    <a:pt x="314" y="31"/>
                  </a:lnTo>
                  <a:lnTo>
                    <a:pt x="321" y="33"/>
                  </a:lnTo>
                  <a:lnTo>
                    <a:pt x="323" y="27"/>
                  </a:lnTo>
                  <a:lnTo>
                    <a:pt x="319" y="16"/>
                  </a:lnTo>
                  <a:lnTo>
                    <a:pt x="323" y="7"/>
                  </a:lnTo>
                  <a:lnTo>
                    <a:pt x="337" y="0"/>
                  </a:lnTo>
                  <a:close/>
                </a:path>
              </a:pathLst>
            </a:custGeom>
            <a:solidFill>
              <a:schemeClr val="accent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220">
              <a:extLst>
                <a:ext uri="{FF2B5EF4-FFF2-40B4-BE49-F238E27FC236}">
                  <a16:creationId xmlns:a16="http://schemas.microsoft.com/office/drawing/2014/main" id="{862AB635-658C-5539-6B33-B668DE874D75}"/>
                </a:ext>
              </a:extLst>
            </p:cNvPr>
            <p:cNvSpPr>
              <a:spLocks/>
            </p:cNvSpPr>
            <p:nvPr/>
          </p:nvSpPr>
          <p:spPr bwMode="auto">
            <a:xfrm>
              <a:off x="8305770" y="4821237"/>
              <a:ext cx="111125" cy="114300"/>
            </a:xfrm>
            <a:custGeom>
              <a:avLst/>
              <a:gdLst>
                <a:gd name="T0" fmla="*/ 109 w 140"/>
                <a:gd name="T1" fmla="*/ 0 h 145"/>
                <a:gd name="T2" fmla="*/ 115 w 140"/>
                <a:gd name="T3" fmla="*/ 11 h 145"/>
                <a:gd name="T4" fmla="*/ 131 w 140"/>
                <a:gd name="T5" fmla="*/ 43 h 145"/>
                <a:gd name="T6" fmla="*/ 138 w 140"/>
                <a:gd name="T7" fmla="*/ 65 h 145"/>
                <a:gd name="T8" fmla="*/ 140 w 140"/>
                <a:gd name="T9" fmla="*/ 78 h 145"/>
                <a:gd name="T10" fmla="*/ 135 w 140"/>
                <a:gd name="T11" fmla="*/ 90 h 145"/>
                <a:gd name="T12" fmla="*/ 122 w 140"/>
                <a:gd name="T13" fmla="*/ 114 h 145"/>
                <a:gd name="T14" fmla="*/ 118 w 140"/>
                <a:gd name="T15" fmla="*/ 109 h 145"/>
                <a:gd name="T16" fmla="*/ 111 w 140"/>
                <a:gd name="T17" fmla="*/ 109 h 145"/>
                <a:gd name="T18" fmla="*/ 111 w 140"/>
                <a:gd name="T19" fmla="*/ 107 h 145"/>
                <a:gd name="T20" fmla="*/ 106 w 140"/>
                <a:gd name="T21" fmla="*/ 107 h 145"/>
                <a:gd name="T22" fmla="*/ 88 w 140"/>
                <a:gd name="T23" fmla="*/ 112 h 145"/>
                <a:gd name="T24" fmla="*/ 75 w 140"/>
                <a:gd name="T25" fmla="*/ 112 h 145"/>
                <a:gd name="T26" fmla="*/ 71 w 140"/>
                <a:gd name="T27" fmla="*/ 116 h 145"/>
                <a:gd name="T28" fmla="*/ 69 w 140"/>
                <a:gd name="T29" fmla="*/ 121 h 145"/>
                <a:gd name="T30" fmla="*/ 69 w 140"/>
                <a:gd name="T31" fmla="*/ 134 h 145"/>
                <a:gd name="T32" fmla="*/ 64 w 140"/>
                <a:gd name="T33" fmla="*/ 139 h 145"/>
                <a:gd name="T34" fmla="*/ 55 w 140"/>
                <a:gd name="T35" fmla="*/ 139 h 145"/>
                <a:gd name="T36" fmla="*/ 48 w 140"/>
                <a:gd name="T37" fmla="*/ 145 h 145"/>
                <a:gd name="T38" fmla="*/ 39 w 140"/>
                <a:gd name="T39" fmla="*/ 145 h 145"/>
                <a:gd name="T40" fmla="*/ 35 w 140"/>
                <a:gd name="T41" fmla="*/ 145 h 145"/>
                <a:gd name="T42" fmla="*/ 31 w 140"/>
                <a:gd name="T43" fmla="*/ 132 h 145"/>
                <a:gd name="T44" fmla="*/ 28 w 140"/>
                <a:gd name="T45" fmla="*/ 123 h 145"/>
                <a:gd name="T46" fmla="*/ 24 w 140"/>
                <a:gd name="T47" fmla="*/ 121 h 145"/>
                <a:gd name="T48" fmla="*/ 19 w 140"/>
                <a:gd name="T49" fmla="*/ 121 h 145"/>
                <a:gd name="T50" fmla="*/ 11 w 140"/>
                <a:gd name="T51" fmla="*/ 127 h 145"/>
                <a:gd name="T52" fmla="*/ 11 w 140"/>
                <a:gd name="T53" fmla="*/ 139 h 145"/>
                <a:gd name="T54" fmla="*/ 10 w 140"/>
                <a:gd name="T55" fmla="*/ 139 h 145"/>
                <a:gd name="T56" fmla="*/ 2 w 140"/>
                <a:gd name="T57" fmla="*/ 129 h 145"/>
                <a:gd name="T58" fmla="*/ 0 w 140"/>
                <a:gd name="T59" fmla="*/ 125 h 145"/>
                <a:gd name="T60" fmla="*/ 2 w 140"/>
                <a:gd name="T61" fmla="*/ 112 h 145"/>
                <a:gd name="T62" fmla="*/ 15 w 140"/>
                <a:gd name="T63" fmla="*/ 90 h 145"/>
                <a:gd name="T64" fmla="*/ 20 w 140"/>
                <a:gd name="T65" fmla="*/ 76 h 145"/>
                <a:gd name="T66" fmla="*/ 29 w 140"/>
                <a:gd name="T67" fmla="*/ 54 h 145"/>
                <a:gd name="T68" fmla="*/ 40 w 140"/>
                <a:gd name="T69" fmla="*/ 38 h 145"/>
                <a:gd name="T70" fmla="*/ 49 w 140"/>
                <a:gd name="T71" fmla="*/ 27 h 145"/>
                <a:gd name="T72" fmla="*/ 53 w 140"/>
                <a:gd name="T73" fmla="*/ 23 h 145"/>
                <a:gd name="T74" fmla="*/ 59 w 140"/>
                <a:gd name="T75" fmla="*/ 29 h 145"/>
                <a:gd name="T76" fmla="*/ 68 w 140"/>
                <a:gd name="T77" fmla="*/ 32 h 145"/>
                <a:gd name="T78" fmla="*/ 78 w 140"/>
                <a:gd name="T79" fmla="*/ 31 h 145"/>
                <a:gd name="T80" fmla="*/ 88 w 140"/>
                <a:gd name="T81" fmla="*/ 14 h 145"/>
                <a:gd name="T82" fmla="*/ 91 w 140"/>
                <a:gd name="T83" fmla="*/ 9 h 145"/>
                <a:gd name="T84" fmla="*/ 102 w 140"/>
                <a:gd name="T85" fmla="*/ 5 h 145"/>
                <a:gd name="T86" fmla="*/ 109 w 140"/>
                <a:gd name="T8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0" h="145">
                  <a:moveTo>
                    <a:pt x="109" y="0"/>
                  </a:moveTo>
                  <a:lnTo>
                    <a:pt x="115" y="11"/>
                  </a:lnTo>
                  <a:lnTo>
                    <a:pt x="131" y="43"/>
                  </a:lnTo>
                  <a:lnTo>
                    <a:pt x="138" y="65"/>
                  </a:lnTo>
                  <a:lnTo>
                    <a:pt x="140" y="78"/>
                  </a:lnTo>
                  <a:lnTo>
                    <a:pt x="135" y="90"/>
                  </a:lnTo>
                  <a:lnTo>
                    <a:pt x="122" y="114"/>
                  </a:lnTo>
                  <a:lnTo>
                    <a:pt x="118" y="109"/>
                  </a:lnTo>
                  <a:lnTo>
                    <a:pt x="111" y="109"/>
                  </a:lnTo>
                  <a:lnTo>
                    <a:pt x="111" y="107"/>
                  </a:lnTo>
                  <a:lnTo>
                    <a:pt x="106" y="107"/>
                  </a:lnTo>
                  <a:lnTo>
                    <a:pt x="88" y="112"/>
                  </a:lnTo>
                  <a:lnTo>
                    <a:pt x="75" y="112"/>
                  </a:lnTo>
                  <a:lnTo>
                    <a:pt x="71" y="116"/>
                  </a:lnTo>
                  <a:lnTo>
                    <a:pt x="69" y="121"/>
                  </a:lnTo>
                  <a:lnTo>
                    <a:pt x="69" y="134"/>
                  </a:lnTo>
                  <a:lnTo>
                    <a:pt x="64" y="139"/>
                  </a:lnTo>
                  <a:lnTo>
                    <a:pt x="55" y="139"/>
                  </a:lnTo>
                  <a:lnTo>
                    <a:pt x="48" y="145"/>
                  </a:lnTo>
                  <a:lnTo>
                    <a:pt x="39" y="145"/>
                  </a:lnTo>
                  <a:lnTo>
                    <a:pt x="35" y="145"/>
                  </a:lnTo>
                  <a:lnTo>
                    <a:pt x="31" y="132"/>
                  </a:lnTo>
                  <a:lnTo>
                    <a:pt x="28" y="123"/>
                  </a:lnTo>
                  <a:lnTo>
                    <a:pt x="24" y="121"/>
                  </a:lnTo>
                  <a:lnTo>
                    <a:pt x="19" y="121"/>
                  </a:lnTo>
                  <a:lnTo>
                    <a:pt x="11" y="127"/>
                  </a:lnTo>
                  <a:lnTo>
                    <a:pt x="11" y="139"/>
                  </a:lnTo>
                  <a:lnTo>
                    <a:pt x="10" y="139"/>
                  </a:lnTo>
                  <a:lnTo>
                    <a:pt x="2" y="129"/>
                  </a:lnTo>
                  <a:lnTo>
                    <a:pt x="0" y="125"/>
                  </a:lnTo>
                  <a:lnTo>
                    <a:pt x="2" y="112"/>
                  </a:lnTo>
                  <a:lnTo>
                    <a:pt x="15" y="90"/>
                  </a:lnTo>
                  <a:lnTo>
                    <a:pt x="20" y="76"/>
                  </a:lnTo>
                  <a:lnTo>
                    <a:pt x="29" y="54"/>
                  </a:lnTo>
                  <a:lnTo>
                    <a:pt x="40" y="38"/>
                  </a:lnTo>
                  <a:lnTo>
                    <a:pt x="49" y="27"/>
                  </a:lnTo>
                  <a:lnTo>
                    <a:pt x="53" y="23"/>
                  </a:lnTo>
                  <a:lnTo>
                    <a:pt x="59" y="29"/>
                  </a:lnTo>
                  <a:lnTo>
                    <a:pt x="68" y="32"/>
                  </a:lnTo>
                  <a:lnTo>
                    <a:pt x="78" y="31"/>
                  </a:lnTo>
                  <a:lnTo>
                    <a:pt x="88" y="14"/>
                  </a:lnTo>
                  <a:lnTo>
                    <a:pt x="91" y="9"/>
                  </a:lnTo>
                  <a:lnTo>
                    <a:pt x="102" y="5"/>
                  </a:lnTo>
                  <a:lnTo>
                    <a:pt x="109"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444">
              <a:extLst>
                <a:ext uri="{FF2B5EF4-FFF2-40B4-BE49-F238E27FC236}">
                  <a16:creationId xmlns:a16="http://schemas.microsoft.com/office/drawing/2014/main" id="{4162F041-8150-A6CC-D709-CF3517860723}"/>
                </a:ext>
              </a:extLst>
            </p:cNvPr>
            <p:cNvSpPr>
              <a:spLocks/>
            </p:cNvSpPr>
            <p:nvPr/>
          </p:nvSpPr>
          <p:spPr bwMode="auto">
            <a:xfrm>
              <a:off x="7883494" y="5294312"/>
              <a:ext cx="682625" cy="649288"/>
            </a:xfrm>
            <a:custGeom>
              <a:avLst/>
              <a:gdLst>
                <a:gd name="T0" fmla="*/ 640 w 860"/>
                <a:gd name="T1" fmla="*/ 33 h 819"/>
                <a:gd name="T2" fmla="*/ 680 w 860"/>
                <a:gd name="T3" fmla="*/ 33 h 819"/>
                <a:gd name="T4" fmla="*/ 718 w 860"/>
                <a:gd name="T5" fmla="*/ 58 h 819"/>
                <a:gd name="T6" fmla="*/ 791 w 860"/>
                <a:gd name="T7" fmla="*/ 93 h 819"/>
                <a:gd name="T8" fmla="*/ 811 w 860"/>
                <a:gd name="T9" fmla="*/ 105 h 819"/>
                <a:gd name="T10" fmla="*/ 829 w 860"/>
                <a:gd name="T11" fmla="*/ 123 h 819"/>
                <a:gd name="T12" fmla="*/ 851 w 860"/>
                <a:gd name="T13" fmla="*/ 167 h 819"/>
                <a:gd name="T14" fmla="*/ 860 w 860"/>
                <a:gd name="T15" fmla="*/ 214 h 819"/>
                <a:gd name="T16" fmla="*/ 838 w 860"/>
                <a:gd name="T17" fmla="*/ 241 h 819"/>
                <a:gd name="T18" fmla="*/ 833 w 860"/>
                <a:gd name="T19" fmla="*/ 312 h 819"/>
                <a:gd name="T20" fmla="*/ 840 w 860"/>
                <a:gd name="T21" fmla="*/ 349 h 819"/>
                <a:gd name="T22" fmla="*/ 820 w 860"/>
                <a:gd name="T23" fmla="*/ 370 h 819"/>
                <a:gd name="T24" fmla="*/ 804 w 860"/>
                <a:gd name="T25" fmla="*/ 418 h 819"/>
                <a:gd name="T26" fmla="*/ 787 w 860"/>
                <a:gd name="T27" fmla="*/ 470 h 819"/>
                <a:gd name="T28" fmla="*/ 813 w 860"/>
                <a:gd name="T29" fmla="*/ 483 h 819"/>
                <a:gd name="T30" fmla="*/ 590 w 860"/>
                <a:gd name="T31" fmla="*/ 595 h 819"/>
                <a:gd name="T32" fmla="*/ 588 w 860"/>
                <a:gd name="T33" fmla="*/ 619 h 819"/>
                <a:gd name="T34" fmla="*/ 555 w 860"/>
                <a:gd name="T35" fmla="*/ 615 h 819"/>
                <a:gd name="T36" fmla="*/ 501 w 860"/>
                <a:gd name="T37" fmla="*/ 643 h 819"/>
                <a:gd name="T38" fmla="*/ 481 w 860"/>
                <a:gd name="T39" fmla="*/ 670 h 819"/>
                <a:gd name="T40" fmla="*/ 477 w 860"/>
                <a:gd name="T41" fmla="*/ 695 h 819"/>
                <a:gd name="T42" fmla="*/ 439 w 860"/>
                <a:gd name="T43" fmla="*/ 701 h 819"/>
                <a:gd name="T44" fmla="*/ 410 w 860"/>
                <a:gd name="T45" fmla="*/ 717 h 819"/>
                <a:gd name="T46" fmla="*/ 388 w 860"/>
                <a:gd name="T47" fmla="*/ 746 h 819"/>
                <a:gd name="T48" fmla="*/ 364 w 860"/>
                <a:gd name="T49" fmla="*/ 784 h 819"/>
                <a:gd name="T50" fmla="*/ 335 w 860"/>
                <a:gd name="T51" fmla="*/ 811 h 819"/>
                <a:gd name="T52" fmla="*/ 312 w 860"/>
                <a:gd name="T53" fmla="*/ 806 h 819"/>
                <a:gd name="T54" fmla="*/ 254 w 860"/>
                <a:gd name="T55" fmla="*/ 800 h 819"/>
                <a:gd name="T56" fmla="*/ 212 w 860"/>
                <a:gd name="T57" fmla="*/ 795 h 819"/>
                <a:gd name="T58" fmla="*/ 152 w 860"/>
                <a:gd name="T59" fmla="*/ 768 h 819"/>
                <a:gd name="T60" fmla="*/ 70 w 860"/>
                <a:gd name="T61" fmla="*/ 773 h 819"/>
                <a:gd name="T62" fmla="*/ 36 w 860"/>
                <a:gd name="T63" fmla="*/ 741 h 819"/>
                <a:gd name="T64" fmla="*/ 0 w 860"/>
                <a:gd name="T65" fmla="*/ 697 h 819"/>
                <a:gd name="T66" fmla="*/ 5 w 860"/>
                <a:gd name="T67" fmla="*/ 479 h 819"/>
                <a:gd name="T68" fmla="*/ 147 w 860"/>
                <a:gd name="T69" fmla="*/ 388 h 819"/>
                <a:gd name="T70" fmla="*/ 152 w 860"/>
                <a:gd name="T71" fmla="*/ 329 h 819"/>
                <a:gd name="T72" fmla="*/ 159 w 860"/>
                <a:gd name="T73" fmla="*/ 260 h 819"/>
                <a:gd name="T74" fmla="*/ 161 w 860"/>
                <a:gd name="T75" fmla="*/ 232 h 819"/>
                <a:gd name="T76" fmla="*/ 174 w 860"/>
                <a:gd name="T77" fmla="*/ 216 h 819"/>
                <a:gd name="T78" fmla="*/ 187 w 860"/>
                <a:gd name="T79" fmla="*/ 260 h 819"/>
                <a:gd name="T80" fmla="*/ 225 w 860"/>
                <a:gd name="T81" fmla="*/ 249 h 819"/>
                <a:gd name="T82" fmla="*/ 257 w 860"/>
                <a:gd name="T83" fmla="*/ 276 h 819"/>
                <a:gd name="T84" fmla="*/ 332 w 860"/>
                <a:gd name="T85" fmla="*/ 309 h 819"/>
                <a:gd name="T86" fmla="*/ 377 w 860"/>
                <a:gd name="T87" fmla="*/ 296 h 819"/>
                <a:gd name="T88" fmla="*/ 450 w 860"/>
                <a:gd name="T89" fmla="*/ 339 h 819"/>
                <a:gd name="T90" fmla="*/ 488 w 860"/>
                <a:gd name="T91" fmla="*/ 396 h 819"/>
                <a:gd name="T92" fmla="*/ 535 w 860"/>
                <a:gd name="T93" fmla="*/ 416 h 819"/>
                <a:gd name="T94" fmla="*/ 557 w 860"/>
                <a:gd name="T95" fmla="*/ 421 h 819"/>
                <a:gd name="T96" fmla="*/ 570 w 860"/>
                <a:gd name="T97" fmla="*/ 410 h 819"/>
                <a:gd name="T98" fmla="*/ 559 w 860"/>
                <a:gd name="T99" fmla="*/ 334 h 819"/>
                <a:gd name="T100" fmla="*/ 506 w 860"/>
                <a:gd name="T101" fmla="*/ 330 h 819"/>
                <a:gd name="T102" fmla="*/ 482 w 860"/>
                <a:gd name="T103" fmla="*/ 283 h 819"/>
                <a:gd name="T104" fmla="*/ 511 w 860"/>
                <a:gd name="T105" fmla="*/ 187 h 819"/>
                <a:gd name="T106" fmla="*/ 502 w 860"/>
                <a:gd name="T107" fmla="*/ 85 h 819"/>
                <a:gd name="T108" fmla="*/ 526 w 860"/>
                <a:gd name="T109" fmla="*/ 35 h 819"/>
                <a:gd name="T110" fmla="*/ 555 w 860"/>
                <a:gd name="T111" fmla="*/ 2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819">
                  <a:moveTo>
                    <a:pt x="637" y="0"/>
                  </a:moveTo>
                  <a:lnTo>
                    <a:pt x="640" y="9"/>
                  </a:lnTo>
                  <a:lnTo>
                    <a:pt x="639" y="20"/>
                  </a:lnTo>
                  <a:lnTo>
                    <a:pt x="640" y="33"/>
                  </a:lnTo>
                  <a:lnTo>
                    <a:pt x="644" y="35"/>
                  </a:lnTo>
                  <a:lnTo>
                    <a:pt x="655" y="36"/>
                  </a:lnTo>
                  <a:lnTo>
                    <a:pt x="669" y="51"/>
                  </a:lnTo>
                  <a:lnTo>
                    <a:pt x="680" y="33"/>
                  </a:lnTo>
                  <a:lnTo>
                    <a:pt x="689" y="31"/>
                  </a:lnTo>
                  <a:lnTo>
                    <a:pt x="698" y="35"/>
                  </a:lnTo>
                  <a:lnTo>
                    <a:pt x="711" y="47"/>
                  </a:lnTo>
                  <a:lnTo>
                    <a:pt x="718" y="58"/>
                  </a:lnTo>
                  <a:lnTo>
                    <a:pt x="727" y="65"/>
                  </a:lnTo>
                  <a:lnTo>
                    <a:pt x="740" y="67"/>
                  </a:lnTo>
                  <a:lnTo>
                    <a:pt x="776" y="87"/>
                  </a:lnTo>
                  <a:lnTo>
                    <a:pt x="791" y="93"/>
                  </a:lnTo>
                  <a:lnTo>
                    <a:pt x="806" y="93"/>
                  </a:lnTo>
                  <a:lnTo>
                    <a:pt x="809" y="94"/>
                  </a:lnTo>
                  <a:lnTo>
                    <a:pt x="815" y="102"/>
                  </a:lnTo>
                  <a:lnTo>
                    <a:pt x="811" y="105"/>
                  </a:lnTo>
                  <a:lnTo>
                    <a:pt x="811" y="113"/>
                  </a:lnTo>
                  <a:lnTo>
                    <a:pt x="815" y="114"/>
                  </a:lnTo>
                  <a:lnTo>
                    <a:pt x="816" y="123"/>
                  </a:lnTo>
                  <a:lnTo>
                    <a:pt x="829" y="123"/>
                  </a:lnTo>
                  <a:lnTo>
                    <a:pt x="836" y="136"/>
                  </a:lnTo>
                  <a:lnTo>
                    <a:pt x="840" y="143"/>
                  </a:lnTo>
                  <a:lnTo>
                    <a:pt x="844" y="160"/>
                  </a:lnTo>
                  <a:lnTo>
                    <a:pt x="851" y="167"/>
                  </a:lnTo>
                  <a:lnTo>
                    <a:pt x="855" y="194"/>
                  </a:lnTo>
                  <a:lnTo>
                    <a:pt x="860" y="200"/>
                  </a:lnTo>
                  <a:lnTo>
                    <a:pt x="860" y="207"/>
                  </a:lnTo>
                  <a:lnTo>
                    <a:pt x="860" y="214"/>
                  </a:lnTo>
                  <a:lnTo>
                    <a:pt x="849" y="221"/>
                  </a:lnTo>
                  <a:lnTo>
                    <a:pt x="845" y="223"/>
                  </a:lnTo>
                  <a:lnTo>
                    <a:pt x="840" y="227"/>
                  </a:lnTo>
                  <a:lnTo>
                    <a:pt x="838" y="241"/>
                  </a:lnTo>
                  <a:lnTo>
                    <a:pt x="838" y="254"/>
                  </a:lnTo>
                  <a:lnTo>
                    <a:pt x="831" y="280"/>
                  </a:lnTo>
                  <a:lnTo>
                    <a:pt x="833" y="292"/>
                  </a:lnTo>
                  <a:lnTo>
                    <a:pt x="833" y="312"/>
                  </a:lnTo>
                  <a:lnTo>
                    <a:pt x="829" y="336"/>
                  </a:lnTo>
                  <a:lnTo>
                    <a:pt x="829" y="338"/>
                  </a:lnTo>
                  <a:lnTo>
                    <a:pt x="835" y="345"/>
                  </a:lnTo>
                  <a:lnTo>
                    <a:pt x="840" y="349"/>
                  </a:lnTo>
                  <a:lnTo>
                    <a:pt x="842" y="358"/>
                  </a:lnTo>
                  <a:lnTo>
                    <a:pt x="840" y="363"/>
                  </a:lnTo>
                  <a:lnTo>
                    <a:pt x="827" y="365"/>
                  </a:lnTo>
                  <a:lnTo>
                    <a:pt x="820" y="370"/>
                  </a:lnTo>
                  <a:lnTo>
                    <a:pt x="813" y="374"/>
                  </a:lnTo>
                  <a:lnTo>
                    <a:pt x="811" y="376"/>
                  </a:lnTo>
                  <a:lnTo>
                    <a:pt x="806" y="396"/>
                  </a:lnTo>
                  <a:lnTo>
                    <a:pt x="804" y="418"/>
                  </a:lnTo>
                  <a:lnTo>
                    <a:pt x="796" y="439"/>
                  </a:lnTo>
                  <a:lnTo>
                    <a:pt x="787" y="452"/>
                  </a:lnTo>
                  <a:lnTo>
                    <a:pt x="786" y="457"/>
                  </a:lnTo>
                  <a:lnTo>
                    <a:pt x="787" y="470"/>
                  </a:lnTo>
                  <a:lnTo>
                    <a:pt x="795" y="472"/>
                  </a:lnTo>
                  <a:lnTo>
                    <a:pt x="798" y="481"/>
                  </a:lnTo>
                  <a:lnTo>
                    <a:pt x="809" y="481"/>
                  </a:lnTo>
                  <a:lnTo>
                    <a:pt x="813" y="483"/>
                  </a:lnTo>
                  <a:lnTo>
                    <a:pt x="815" y="486"/>
                  </a:lnTo>
                  <a:lnTo>
                    <a:pt x="802" y="486"/>
                  </a:lnTo>
                  <a:lnTo>
                    <a:pt x="582" y="572"/>
                  </a:lnTo>
                  <a:lnTo>
                    <a:pt x="590" y="595"/>
                  </a:lnTo>
                  <a:lnTo>
                    <a:pt x="593" y="612"/>
                  </a:lnTo>
                  <a:lnTo>
                    <a:pt x="599" y="617"/>
                  </a:lnTo>
                  <a:lnTo>
                    <a:pt x="597" y="619"/>
                  </a:lnTo>
                  <a:lnTo>
                    <a:pt x="588" y="619"/>
                  </a:lnTo>
                  <a:lnTo>
                    <a:pt x="577" y="623"/>
                  </a:lnTo>
                  <a:lnTo>
                    <a:pt x="568" y="619"/>
                  </a:lnTo>
                  <a:lnTo>
                    <a:pt x="560" y="615"/>
                  </a:lnTo>
                  <a:lnTo>
                    <a:pt x="555" y="615"/>
                  </a:lnTo>
                  <a:lnTo>
                    <a:pt x="541" y="624"/>
                  </a:lnTo>
                  <a:lnTo>
                    <a:pt x="519" y="626"/>
                  </a:lnTo>
                  <a:lnTo>
                    <a:pt x="510" y="632"/>
                  </a:lnTo>
                  <a:lnTo>
                    <a:pt x="501" y="643"/>
                  </a:lnTo>
                  <a:lnTo>
                    <a:pt x="491" y="643"/>
                  </a:lnTo>
                  <a:lnTo>
                    <a:pt x="482" y="646"/>
                  </a:lnTo>
                  <a:lnTo>
                    <a:pt x="482" y="657"/>
                  </a:lnTo>
                  <a:lnTo>
                    <a:pt x="481" y="670"/>
                  </a:lnTo>
                  <a:lnTo>
                    <a:pt x="481" y="677"/>
                  </a:lnTo>
                  <a:lnTo>
                    <a:pt x="481" y="683"/>
                  </a:lnTo>
                  <a:lnTo>
                    <a:pt x="477" y="690"/>
                  </a:lnTo>
                  <a:lnTo>
                    <a:pt x="477" y="695"/>
                  </a:lnTo>
                  <a:lnTo>
                    <a:pt x="464" y="695"/>
                  </a:lnTo>
                  <a:lnTo>
                    <a:pt x="450" y="693"/>
                  </a:lnTo>
                  <a:lnTo>
                    <a:pt x="441" y="697"/>
                  </a:lnTo>
                  <a:lnTo>
                    <a:pt x="439" y="701"/>
                  </a:lnTo>
                  <a:lnTo>
                    <a:pt x="435" y="702"/>
                  </a:lnTo>
                  <a:lnTo>
                    <a:pt x="424" y="717"/>
                  </a:lnTo>
                  <a:lnTo>
                    <a:pt x="415" y="715"/>
                  </a:lnTo>
                  <a:lnTo>
                    <a:pt x="410" y="717"/>
                  </a:lnTo>
                  <a:lnTo>
                    <a:pt x="406" y="721"/>
                  </a:lnTo>
                  <a:lnTo>
                    <a:pt x="403" y="726"/>
                  </a:lnTo>
                  <a:lnTo>
                    <a:pt x="397" y="730"/>
                  </a:lnTo>
                  <a:lnTo>
                    <a:pt x="388" y="746"/>
                  </a:lnTo>
                  <a:lnTo>
                    <a:pt x="375" y="761"/>
                  </a:lnTo>
                  <a:lnTo>
                    <a:pt x="372" y="768"/>
                  </a:lnTo>
                  <a:lnTo>
                    <a:pt x="372" y="777"/>
                  </a:lnTo>
                  <a:lnTo>
                    <a:pt x="364" y="784"/>
                  </a:lnTo>
                  <a:lnTo>
                    <a:pt x="359" y="790"/>
                  </a:lnTo>
                  <a:lnTo>
                    <a:pt x="352" y="802"/>
                  </a:lnTo>
                  <a:lnTo>
                    <a:pt x="343" y="813"/>
                  </a:lnTo>
                  <a:lnTo>
                    <a:pt x="335" y="811"/>
                  </a:lnTo>
                  <a:lnTo>
                    <a:pt x="326" y="819"/>
                  </a:lnTo>
                  <a:lnTo>
                    <a:pt x="321" y="815"/>
                  </a:lnTo>
                  <a:lnTo>
                    <a:pt x="317" y="808"/>
                  </a:lnTo>
                  <a:lnTo>
                    <a:pt x="312" y="806"/>
                  </a:lnTo>
                  <a:lnTo>
                    <a:pt x="301" y="808"/>
                  </a:lnTo>
                  <a:lnTo>
                    <a:pt x="295" y="806"/>
                  </a:lnTo>
                  <a:lnTo>
                    <a:pt x="274" y="810"/>
                  </a:lnTo>
                  <a:lnTo>
                    <a:pt x="254" y="800"/>
                  </a:lnTo>
                  <a:lnTo>
                    <a:pt x="230" y="804"/>
                  </a:lnTo>
                  <a:lnTo>
                    <a:pt x="225" y="802"/>
                  </a:lnTo>
                  <a:lnTo>
                    <a:pt x="221" y="799"/>
                  </a:lnTo>
                  <a:lnTo>
                    <a:pt x="212" y="795"/>
                  </a:lnTo>
                  <a:lnTo>
                    <a:pt x="203" y="777"/>
                  </a:lnTo>
                  <a:lnTo>
                    <a:pt x="197" y="773"/>
                  </a:lnTo>
                  <a:lnTo>
                    <a:pt x="179" y="768"/>
                  </a:lnTo>
                  <a:lnTo>
                    <a:pt x="152" y="768"/>
                  </a:lnTo>
                  <a:lnTo>
                    <a:pt x="148" y="764"/>
                  </a:lnTo>
                  <a:lnTo>
                    <a:pt x="90" y="779"/>
                  </a:lnTo>
                  <a:lnTo>
                    <a:pt x="81" y="781"/>
                  </a:lnTo>
                  <a:lnTo>
                    <a:pt x="70" y="773"/>
                  </a:lnTo>
                  <a:lnTo>
                    <a:pt x="67" y="766"/>
                  </a:lnTo>
                  <a:lnTo>
                    <a:pt x="54" y="759"/>
                  </a:lnTo>
                  <a:lnTo>
                    <a:pt x="49" y="751"/>
                  </a:lnTo>
                  <a:lnTo>
                    <a:pt x="36" y="741"/>
                  </a:lnTo>
                  <a:lnTo>
                    <a:pt x="29" y="730"/>
                  </a:lnTo>
                  <a:lnTo>
                    <a:pt x="12" y="717"/>
                  </a:lnTo>
                  <a:lnTo>
                    <a:pt x="9" y="706"/>
                  </a:lnTo>
                  <a:lnTo>
                    <a:pt x="0" y="697"/>
                  </a:lnTo>
                  <a:lnTo>
                    <a:pt x="0" y="693"/>
                  </a:lnTo>
                  <a:lnTo>
                    <a:pt x="0" y="639"/>
                  </a:lnTo>
                  <a:lnTo>
                    <a:pt x="1" y="559"/>
                  </a:lnTo>
                  <a:lnTo>
                    <a:pt x="5" y="479"/>
                  </a:lnTo>
                  <a:lnTo>
                    <a:pt x="7" y="399"/>
                  </a:lnTo>
                  <a:lnTo>
                    <a:pt x="163" y="399"/>
                  </a:lnTo>
                  <a:lnTo>
                    <a:pt x="152" y="394"/>
                  </a:lnTo>
                  <a:lnTo>
                    <a:pt x="147" y="388"/>
                  </a:lnTo>
                  <a:lnTo>
                    <a:pt x="145" y="383"/>
                  </a:lnTo>
                  <a:lnTo>
                    <a:pt x="147" y="359"/>
                  </a:lnTo>
                  <a:lnTo>
                    <a:pt x="150" y="347"/>
                  </a:lnTo>
                  <a:lnTo>
                    <a:pt x="152" y="329"/>
                  </a:lnTo>
                  <a:lnTo>
                    <a:pt x="150" y="305"/>
                  </a:lnTo>
                  <a:lnTo>
                    <a:pt x="154" y="287"/>
                  </a:lnTo>
                  <a:lnTo>
                    <a:pt x="156" y="269"/>
                  </a:lnTo>
                  <a:lnTo>
                    <a:pt x="159" y="260"/>
                  </a:lnTo>
                  <a:lnTo>
                    <a:pt x="159" y="252"/>
                  </a:lnTo>
                  <a:lnTo>
                    <a:pt x="158" y="238"/>
                  </a:lnTo>
                  <a:lnTo>
                    <a:pt x="159" y="232"/>
                  </a:lnTo>
                  <a:lnTo>
                    <a:pt x="161" y="232"/>
                  </a:lnTo>
                  <a:lnTo>
                    <a:pt x="161" y="225"/>
                  </a:lnTo>
                  <a:lnTo>
                    <a:pt x="156" y="221"/>
                  </a:lnTo>
                  <a:lnTo>
                    <a:pt x="168" y="218"/>
                  </a:lnTo>
                  <a:lnTo>
                    <a:pt x="174" y="216"/>
                  </a:lnTo>
                  <a:lnTo>
                    <a:pt x="177" y="218"/>
                  </a:lnTo>
                  <a:lnTo>
                    <a:pt x="185" y="232"/>
                  </a:lnTo>
                  <a:lnTo>
                    <a:pt x="185" y="252"/>
                  </a:lnTo>
                  <a:lnTo>
                    <a:pt x="187" y="260"/>
                  </a:lnTo>
                  <a:lnTo>
                    <a:pt x="190" y="260"/>
                  </a:lnTo>
                  <a:lnTo>
                    <a:pt x="208" y="251"/>
                  </a:lnTo>
                  <a:lnTo>
                    <a:pt x="216" y="249"/>
                  </a:lnTo>
                  <a:lnTo>
                    <a:pt x="225" y="249"/>
                  </a:lnTo>
                  <a:lnTo>
                    <a:pt x="239" y="241"/>
                  </a:lnTo>
                  <a:lnTo>
                    <a:pt x="246" y="254"/>
                  </a:lnTo>
                  <a:lnTo>
                    <a:pt x="252" y="267"/>
                  </a:lnTo>
                  <a:lnTo>
                    <a:pt x="257" y="276"/>
                  </a:lnTo>
                  <a:lnTo>
                    <a:pt x="275" y="285"/>
                  </a:lnTo>
                  <a:lnTo>
                    <a:pt x="292" y="296"/>
                  </a:lnTo>
                  <a:lnTo>
                    <a:pt x="314" y="307"/>
                  </a:lnTo>
                  <a:lnTo>
                    <a:pt x="332" y="309"/>
                  </a:lnTo>
                  <a:lnTo>
                    <a:pt x="341" y="305"/>
                  </a:lnTo>
                  <a:lnTo>
                    <a:pt x="357" y="298"/>
                  </a:lnTo>
                  <a:lnTo>
                    <a:pt x="372" y="294"/>
                  </a:lnTo>
                  <a:lnTo>
                    <a:pt x="377" y="296"/>
                  </a:lnTo>
                  <a:lnTo>
                    <a:pt x="403" y="323"/>
                  </a:lnTo>
                  <a:lnTo>
                    <a:pt x="421" y="332"/>
                  </a:lnTo>
                  <a:lnTo>
                    <a:pt x="435" y="338"/>
                  </a:lnTo>
                  <a:lnTo>
                    <a:pt x="450" y="339"/>
                  </a:lnTo>
                  <a:lnTo>
                    <a:pt x="459" y="350"/>
                  </a:lnTo>
                  <a:lnTo>
                    <a:pt x="464" y="367"/>
                  </a:lnTo>
                  <a:lnTo>
                    <a:pt x="470" y="378"/>
                  </a:lnTo>
                  <a:lnTo>
                    <a:pt x="488" y="396"/>
                  </a:lnTo>
                  <a:lnTo>
                    <a:pt x="506" y="408"/>
                  </a:lnTo>
                  <a:lnTo>
                    <a:pt x="517" y="412"/>
                  </a:lnTo>
                  <a:lnTo>
                    <a:pt x="531" y="416"/>
                  </a:lnTo>
                  <a:lnTo>
                    <a:pt x="535" y="416"/>
                  </a:lnTo>
                  <a:lnTo>
                    <a:pt x="544" y="410"/>
                  </a:lnTo>
                  <a:lnTo>
                    <a:pt x="548" y="410"/>
                  </a:lnTo>
                  <a:lnTo>
                    <a:pt x="550" y="410"/>
                  </a:lnTo>
                  <a:lnTo>
                    <a:pt x="557" y="421"/>
                  </a:lnTo>
                  <a:lnTo>
                    <a:pt x="562" y="425"/>
                  </a:lnTo>
                  <a:lnTo>
                    <a:pt x="566" y="425"/>
                  </a:lnTo>
                  <a:lnTo>
                    <a:pt x="570" y="419"/>
                  </a:lnTo>
                  <a:lnTo>
                    <a:pt x="570" y="410"/>
                  </a:lnTo>
                  <a:lnTo>
                    <a:pt x="568" y="399"/>
                  </a:lnTo>
                  <a:lnTo>
                    <a:pt x="568" y="347"/>
                  </a:lnTo>
                  <a:lnTo>
                    <a:pt x="566" y="336"/>
                  </a:lnTo>
                  <a:lnTo>
                    <a:pt x="559" y="334"/>
                  </a:lnTo>
                  <a:lnTo>
                    <a:pt x="546" y="341"/>
                  </a:lnTo>
                  <a:lnTo>
                    <a:pt x="531" y="338"/>
                  </a:lnTo>
                  <a:lnTo>
                    <a:pt x="515" y="336"/>
                  </a:lnTo>
                  <a:lnTo>
                    <a:pt x="506" y="330"/>
                  </a:lnTo>
                  <a:lnTo>
                    <a:pt x="493" y="310"/>
                  </a:lnTo>
                  <a:lnTo>
                    <a:pt x="484" y="301"/>
                  </a:lnTo>
                  <a:lnTo>
                    <a:pt x="482" y="298"/>
                  </a:lnTo>
                  <a:lnTo>
                    <a:pt x="482" y="283"/>
                  </a:lnTo>
                  <a:lnTo>
                    <a:pt x="484" y="272"/>
                  </a:lnTo>
                  <a:lnTo>
                    <a:pt x="490" y="256"/>
                  </a:lnTo>
                  <a:lnTo>
                    <a:pt x="511" y="196"/>
                  </a:lnTo>
                  <a:lnTo>
                    <a:pt x="511" y="187"/>
                  </a:lnTo>
                  <a:lnTo>
                    <a:pt x="515" y="149"/>
                  </a:lnTo>
                  <a:lnTo>
                    <a:pt x="511" y="127"/>
                  </a:lnTo>
                  <a:lnTo>
                    <a:pt x="502" y="98"/>
                  </a:lnTo>
                  <a:lnTo>
                    <a:pt x="502" y="85"/>
                  </a:lnTo>
                  <a:lnTo>
                    <a:pt x="506" y="78"/>
                  </a:lnTo>
                  <a:lnTo>
                    <a:pt x="510" y="67"/>
                  </a:lnTo>
                  <a:lnTo>
                    <a:pt x="517" y="56"/>
                  </a:lnTo>
                  <a:lnTo>
                    <a:pt x="526" y="35"/>
                  </a:lnTo>
                  <a:lnTo>
                    <a:pt x="530" y="31"/>
                  </a:lnTo>
                  <a:lnTo>
                    <a:pt x="537" y="25"/>
                  </a:lnTo>
                  <a:lnTo>
                    <a:pt x="541" y="25"/>
                  </a:lnTo>
                  <a:lnTo>
                    <a:pt x="555" y="20"/>
                  </a:lnTo>
                  <a:lnTo>
                    <a:pt x="637"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5735">
              <a:extLst>
                <a:ext uri="{FF2B5EF4-FFF2-40B4-BE49-F238E27FC236}">
                  <a16:creationId xmlns:a16="http://schemas.microsoft.com/office/drawing/2014/main" id="{62A8B279-E06E-DB21-9476-81D233BD26F0}"/>
                </a:ext>
              </a:extLst>
            </p:cNvPr>
            <p:cNvSpPr>
              <a:spLocks/>
            </p:cNvSpPr>
            <p:nvPr/>
          </p:nvSpPr>
          <p:spPr bwMode="auto">
            <a:xfrm>
              <a:off x="8589932" y="4452937"/>
              <a:ext cx="463550" cy="606425"/>
            </a:xfrm>
            <a:custGeom>
              <a:avLst/>
              <a:gdLst>
                <a:gd name="T0" fmla="*/ 92 w 582"/>
                <a:gd name="T1" fmla="*/ 4 h 766"/>
                <a:gd name="T2" fmla="*/ 138 w 582"/>
                <a:gd name="T3" fmla="*/ 0 h 766"/>
                <a:gd name="T4" fmla="*/ 176 w 582"/>
                <a:gd name="T5" fmla="*/ 4 h 766"/>
                <a:gd name="T6" fmla="*/ 221 w 582"/>
                <a:gd name="T7" fmla="*/ 18 h 766"/>
                <a:gd name="T8" fmla="*/ 287 w 582"/>
                <a:gd name="T9" fmla="*/ 71 h 766"/>
                <a:gd name="T10" fmla="*/ 336 w 582"/>
                <a:gd name="T11" fmla="*/ 82 h 766"/>
                <a:gd name="T12" fmla="*/ 397 w 582"/>
                <a:gd name="T13" fmla="*/ 91 h 766"/>
                <a:gd name="T14" fmla="*/ 450 w 582"/>
                <a:gd name="T15" fmla="*/ 47 h 766"/>
                <a:gd name="T16" fmla="*/ 501 w 582"/>
                <a:gd name="T17" fmla="*/ 33 h 766"/>
                <a:gd name="T18" fmla="*/ 563 w 582"/>
                <a:gd name="T19" fmla="*/ 56 h 766"/>
                <a:gd name="T20" fmla="*/ 582 w 582"/>
                <a:gd name="T21" fmla="*/ 56 h 766"/>
                <a:gd name="T22" fmla="*/ 552 w 582"/>
                <a:gd name="T23" fmla="*/ 113 h 766"/>
                <a:gd name="T24" fmla="*/ 519 w 582"/>
                <a:gd name="T25" fmla="*/ 149 h 766"/>
                <a:gd name="T26" fmla="*/ 521 w 582"/>
                <a:gd name="T27" fmla="*/ 310 h 766"/>
                <a:gd name="T28" fmla="*/ 521 w 582"/>
                <a:gd name="T29" fmla="*/ 456 h 766"/>
                <a:gd name="T30" fmla="*/ 559 w 582"/>
                <a:gd name="T31" fmla="*/ 512 h 766"/>
                <a:gd name="T32" fmla="*/ 555 w 582"/>
                <a:gd name="T33" fmla="*/ 526 h 766"/>
                <a:gd name="T34" fmla="*/ 530 w 582"/>
                <a:gd name="T35" fmla="*/ 545 h 766"/>
                <a:gd name="T36" fmla="*/ 512 w 582"/>
                <a:gd name="T37" fmla="*/ 563 h 766"/>
                <a:gd name="T38" fmla="*/ 506 w 582"/>
                <a:gd name="T39" fmla="*/ 581 h 766"/>
                <a:gd name="T40" fmla="*/ 479 w 582"/>
                <a:gd name="T41" fmla="*/ 597 h 766"/>
                <a:gd name="T42" fmla="*/ 465 w 582"/>
                <a:gd name="T43" fmla="*/ 628 h 766"/>
                <a:gd name="T44" fmla="*/ 445 w 582"/>
                <a:gd name="T45" fmla="*/ 684 h 766"/>
                <a:gd name="T46" fmla="*/ 425 w 582"/>
                <a:gd name="T47" fmla="*/ 728 h 766"/>
                <a:gd name="T48" fmla="*/ 414 w 582"/>
                <a:gd name="T49" fmla="*/ 753 h 766"/>
                <a:gd name="T50" fmla="*/ 394 w 582"/>
                <a:gd name="T51" fmla="*/ 766 h 766"/>
                <a:gd name="T52" fmla="*/ 287 w 582"/>
                <a:gd name="T53" fmla="*/ 681 h 766"/>
                <a:gd name="T54" fmla="*/ 281 w 582"/>
                <a:gd name="T55" fmla="*/ 639 h 766"/>
                <a:gd name="T56" fmla="*/ 23 w 582"/>
                <a:gd name="T57" fmla="*/ 461 h 766"/>
                <a:gd name="T58" fmla="*/ 23 w 582"/>
                <a:gd name="T59" fmla="*/ 428 h 766"/>
                <a:gd name="T60" fmla="*/ 49 w 582"/>
                <a:gd name="T61" fmla="*/ 417 h 766"/>
                <a:gd name="T62" fmla="*/ 63 w 582"/>
                <a:gd name="T63" fmla="*/ 403 h 766"/>
                <a:gd name="T64" fmla="*/ 36 w 582"/>
                <a:gd name="T65" fmla="*/ 407 h 766"/>
                <a:gd name="T66" fmla="*/ 20 w 582"/>
                <a:gd name="T67" fmla="*/ 412 h 766"/>
                <a:gd name="T68" fmla="*/ 5 w 582"/>
                <a:gd name="T69" fmla="*/ 385 h 766"/>
                <a:gd name="T70" fmla="*/ 14 w 582"/>
                <a:gd name="T71" fmla="*/ 354 h 766"/>
                <a:gd name="T72" fmla="*/ 51 w 582"/>
                <a:gd name="T73" fmla="*/ 298 h 766"/>
                <a:gd name="T74" fmla="*/ 65 w 582"/>
                <a:gd name="T75" fmla="*/ 276 h 766"/>
                <a:gd name="T76" fmla="*/ 78 w 582"/>
                <a:gd name="T77" fmla="*/ 236 h 766"/>
                <a:gd name="T78" fmla="*/ 76 w 582"/>
                <a:gd name="T79" fmla="*/ 191 h 766"/>
                <a:gd name="T80" fmla="*/ 74 w 582"/>
                <a:gd name="T81" fmla="*/ 152 h 766"/>
                <a:gd name="T82" fmla="*/ 58 w 582"/>
                <a:gd name="T83" fmla="*/ 136 h 766"/>
                <a:gd name="T84" fmla="*/ 43 w 582"/>
                <a:gd name="T85" fmla="*/ 123 h 766"/>
                <a:gd name="T86" fmla="*/ 33 w 582"/>
                <a:gd name="T87" fmla="*/ 73 h 766"/>
                <a:gd name="T88" fmla="*/ 27 w 582"/>
                <a:gd name="T89" fmla="*/ 65 h 766"/>
                <a:gd name="T90" fmla="*/ 23 w 582"/>
                <a:gd name="T91" fmla="*/ 53 h 766"/>
                <a:gd name="T92" fmla="*/ 5 w 582"/>
                <a:gd name="T93" fmla="*/ 45 h 766"/>
                <a:gd name="T94" fmla="*/ 22 w 582"/>
                <a:gd name="T95" fmla="*/ 13 h 766"/>
                <a:gd name="T96" fmla="*/ 52 w 582"/>
                <a:gd name="T97"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2" h="766">
                  <a:moveTo>
                    <a:pt x="52" y="0"/>
                  </a:moveTo>
                  <a:lnTo>
                    <a:pt x="92" y="4"/>
                  </a:lnTo>
                  <a:lnTo>
                    <a:pt x="111" y="4"/>
                  </a:lnTo>
                  <a:lnTo>
                    <a:pt x="138" y="0"/>
                  </a:lnTo>
                  <a:lnTo>
                    <a:pt x="156" y="7"/>
                  </a:lnTo>
                  <a:lnTo>
                    <a:pt x="176" y="4"/>
                  </a:lnTo>
                  <a:lnTo>
                    <a:pt x="198" y="5"/>
                  </a:lnTo>
                  <a:lnTo>
                    <a:pt x="221" y="18"/>
                  </a:lnTo>
                  <a:lnTo>
                    <a:pt x="270" y="53"/>
                  </a:lnTo>
                  <a:lnTo>
                    <a:pt x="287" y="71"/>
                  </a:lnTo>
                  <a:lnTo>
                    <a:pt x="314" y="80"/>
                  </a:lnTo>
                  <a:lnTo>
                    <a:pt x="336" y="82"/>
                  </a:lnTo>
                  <a:lnTo>
                    <a:pt x="366" y="91"/>
                  </a:lnTo>
                  <a:lnTo>
                    <a:pt x="397" y="91"/>
                  </a:lnTo>
                  <a:lnTo>
                    <a:pt x="430" y="73"/>
                  </a:lnTo>
                  <a:lnTo>
                    <a:pt x="450" y="47"/>
                  </a:lnTo>
                  <a:lnTo>
                    <a:pt x="475" y="38"/>
                  </a:lnTo>
                  <a:lnTo>
                    <a:pt x="501" y="33"/>
                  </a:lnTo>
                  <a:lnTo>
                    <a:pt x="544" y="58"/>
                  </a:lnTo>
                  <a:lnTo>
                    <a:pt x="563" y="56"/>
                  </a:lnTo>
                  <a:lnTo>
                    <a:pt x="575" y="56"/>
                  </a:lnTo>
                  <a:lnTo>
                    <a:pt x="582" y="56"/>
                  </a:lnTo>
                  <a:lnTo>
                    <a:pt x="581" y="64"/>
                  </a:lnTo>
                  <a:lnTo>
                    <a:pt x="552" y="113"/>
                  </a:lnTo>
                  <a:lnTo>
                    <a:pt x="523" y="145"/>
                  </a:lnTo>
                  <a:lnTo>
                    <a:pt x="519" y="149"/>
                  </a:lnTo>
                  <a:lnTo>
                    <a:pt x="519" y="229"/>
                  </a:lnTo>
                  <a:lnTo>
                    <a:pt x="521" y="310"/>
                  </a:lnTo>
                  <a:lnTo>
                    <a:pt x="521" y="390"/>
                  </a:lnTo>
                  <a:lnTo>
                    <a:pt x="521" y="456"/>
                  </a:lnTo>
                  <a:lnTo>
                    <a:pt x="528" y="470"/>
                  </a:lnTo>
                  <a:lnTo>
                    <a:pt x="559" y="512"/>
                  </a:lnTo>
                  <a:lnTo>
                    <a:pt x="559" y="519"/>
                  </a:lnTo>
                  <a:lnTo>
                    <a:pt x="555" y="526"/>
                  </a:lnTo>
                  <a:lnTo>
                    <a:pt x="541" y="543"/>
                  </a:lnTo>
                  <a:lnTo>
                    <a:pt x="530" y="545"/>
                  </a:lnTo>
                  <a:lnTo>
                    <a:pt x="521" y="550"/>
                  </a:lnTo>
                  <a:lnTo>
                    <a:pt x="512" y="563"/>
                  </a:lnTo>
                  <a:lnTo>
                    <a:pt x="508" y="572"/>
                  </a:lnTo>
                  <a:lnTo>
                    <a:pt x="506" y="581"/>
                  </a:lnTo>
                  <a:lnTo>
                    <a:pt x="483" y="595"/>
                  </a:lnTo>
                  <a:lnTo>
                    <a:pt x="479" y="597"/>
                  </a:lnTo>
                  <a:lnTo>
                    <a:pt x="474" y="606"/>
                  </a:lnTo>
                  <a:lnTo>
                    <a:pt x="465" y="628"/>
                  </a:lnTo>
                  <a:lnTo>
                    <a:pt x="459" y="653"/>
                  </a:lnTo>
                  <a:lnTo>
                    <a:pt x="445" y="684"/>
                  </a:lnTo>
                  <a:lnTo>
                    <a:pt x="434" y="704"/>
                  </a:lnTo>
                  <a:lnTo>
                    <a:pt x="425" y="728"/>
                  </a:lnTo>
                  <a:lnTo>
                    <a:pt x="419" y="742"/>
                  </a:lnTo>
                  <a:lnTo>
                    <a:pt x="414" y="753"/>
                  </a:lnTo>
                  <a:lnTo>
                    <a:pt x="408" y="759"/>
                  </a:lnTo>
                  <a:lnTo>
                    <a:pt x="394" y="766"/>
                  </a:lnTo>
                  <a:lnTo>
                    <a:pt x="294" y="695"/>
                  </a:lnTo>
                  <a:lnTo>
                    <a:pt x="287" y="681"/>
                  </a:lnTo>
                  <a:lnTo>
                    <a:pt x="283" y="650"/>
                  </a:lnTo>
                  <a:lnTo>
                    <a:pt x="281" y="639"/>
                  </a:lnTo>
                  <a:lnTo>
                    <a:pt x="278" y="632"/>
                  </a:lnTo>
                  <a:lnTo>
                    <a:pt x="23" y="461"/>
                  </a:lnTo>
                  <a:lnTo>
                    <a:pt x="13" y="448"/>
                  </a:lnTo>
                  <a:lnTo>
                    <a:pt x="23" y="428"/>
                  </a:lnTo>
                  <a:lnTo>
                    <a:pt x="38" y="428"/>
                  </a:lnTo>
                  <a:lnTo>
                    <a:pt x="49" y="417"/>
                  </a:lnTo>
                  <a:lnTo>
                    <a:pt x="63" y="410"/>
                  </a:lnTo>
                  <a:lnTo>
                    <a:pt x="63" y="403"/>
                  </a:lnTo>
                  <a:lnTo>
                    <a:pt x="51" y="403"/>
                  </a:lnTo>
                  <a:lnTo>
                    <a:pt x="36" y="407"/>
                  </a:lnTo>
                  <a:lnTo>
                    <a:pt x="29" y="410"/>
                  </a:lnTo>
                  <a:lnTo>
                    <a:pt x="20" y="412"/>
                  </a:lnTo>
                  <a:lnTo>
                    <a:pt x="14" y="399"/>
                  </a:lnTo>
                  <a:lnTo>
                    <a:pt x="5" y="385"/>
                  </a:lnTo>
                  <a:lnTo>
                    <a:pt x="7" y="363"/>
                  </a:lnTo>
                  <a:lnTo>
                    <a:pt x="14" y="354"/>
                  </a:lnTo>
                  <a:lnTo>
                    <a:pt x="38" y="314"/>
                  </a:lnTo>
                  <a:lnTo>
                    <a:pt x="51" y="298"/>
                  </a:lnTo>
                  <a:lnTo>
                    <a:pt x="52" y="292"/>
                  </a:lnTo>
                  <a:lnTo>
                    <a:pt x="65" y="276"/>
                  </a:lnTo>
                  <a:lnTo>
                    <a:pt x="74" y="256"/>
                  </a:lnTo>
                  <a:lnTo>
                    <a:pt x="78" y="236"/>
                  </a:lnTo>
                  <a:lnTo>
                    <a:pt x="80" y="205"/>
                  </a:lnTo>
                  <a:lnTo>
                    <a:pt x="76" y="191"/>
                  </a:lnTo>
                  <a:lnTo>
                    <a:pt x="76" y="163"/>
                  </a:lnTo>
                  <a:lnTo>
                    <a:pt x="74" y="152"/>
                  </a:lnTo>
                  <a:lnTo>
                    <a:pt x="63" y="140"/>
                  </a:lnTo>
                  <a:lnTo>
                    <a:pt x="58" y="136"/>
                  </a:lnTo>
                  <a:lnTo>
                    <a:pt x="49" y="131"/>
                  </a:lnTo>
                  <a:lnTo>
                    <a:pt x="43" y="123"/>
                  </a:lnTo>
                  <a:lnTo>
                    <a:pt x="38" y="113"/>
                  </a:lnTo>
                  <a:lnTo>
                    <a:pt x="33" y="73"/>
                  </a:lnTo>
                  <a:lnTo>
                    <a:pt x="29" y="69"/>
                  </a:lnTo>
                  <a:lnTo>
                    <a:pt x="27" y="65"/>
                  </a:lnTo>
                  <a:lnTo>
                    <a:pt x="27" y="54"/>
                  </a:lnTo>
                  <a:lnTo>
                    <a:pt x="23" y="53"/>
                  </a:lnTo>
                  <a:lnTo>
                    <a:pt x="7" y="49"/>
                  </a:lnTo>
                  <a:lnTo>
                    <a:pt x="5" y="45"/>
                  </a:lnTo>
                  <a:lnTo>
                    <a:pt x="0" y="44"/>
                  </a:lnTo>
                  <a:lnTo>
                    <a:pt x="22" y="13"/>
                  </a:lnTo>
                  <a:lnTo>
                    <a:pt x="38" y="2"/>
                  </a:lnTo>
                  <a:lnTo>
                    <a:pt x="52"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6986">
              <a:extLst>
                <a:ext uri="{FF2B5EF4-FFF2-40B4-BE49-F238E27FC236}">
                  <a16:creationId xmlns:a16="http://schemas.microsoft.com/office/drawing/2014/main" id="{22DC9306-5EA0-B1A7-03F2-1911075D7B91}"/>
                </a:ext>
              </a:extLst>
            </p:cNvPr>
            <p:cNvSpPr>
              <a:spLocks/>
            </p:cNvSpPr>
            <p:nvPr/>
          </p:nvSpPr>
          <p:spPr bwMode="auto">
            <a:xfrm>
              <a:off x="7329457" y="4408487"/>
              <a:ext cx="1106488" cy="1222375"/>
            </a:xfrm>
            <a:custGeom>
              <a:avLst/>
              <a:gdLst>
                <a:gd name="T0" fmla="*/ 1081 w 1394"/>
                <a:gd name="T1" fmla="*/ 5 h 1539"/>
                <a:gd name="T2" fmla="*/ 1159 w 1394"/>
                <a:gd name="T3" fmla="*/ 63 h 1539"/>
                <a:gd name="T4" fmla="*/ 1257 w 1394"/>
                <a:gd name="T5" fmla="*/ 67 h 1539"/>
                <a:gd name="T6" fmla="*/ 1350 w 1394"/>
                <a:gd name="T7" fmla="*/ 127 h 1539"/>
                <a:gd name="T8" fmla="*/ 1361 w 1394"/>
                <a:gd name="T9" fmla="*/ 181 h 1539"/>
                <a:gd name="T10" fmla="*/ 1390 w 1394"/>
                <a:gd name="T11" fmla="*/ 245 h 1539"/>
                <a:gd name="T12" fmla="*/ 1370 w 1394"/>
                <a:gd name="T13" fmla="*/ 297 h 1539"/>
                <a:gd name="T14" fmla="*/ 1325 w 1394"/>
                <a:gd name="T15" fmla="*/ 354 h 1539"/>
                <a:gd name="T16" fmla="*/ 1285 w 1394"/>
                <a:gd name="T17" fmla="*/ 468 h 1539"/>
                <a:gd name="T18" fmla="*/ 1257 w 1394"/>
                <a:gd name="T19" fmla="*/ 573 h 1539"/>
                <a:gd name="T20" fmla="*/ 1230 w 1394"/>
                <a:gd name="T21" fmla="*/ 648 h 1539"/>
                <a:gd name="T22" fmla="*/ 1247 w 1394"/>
                <a:gd name="T23" fmla="*/ 726 h 1539"/>
                <a:gd name="T24" fmla="*/ 1243 w 1394"/>
                <a:gd name="T25" fmla="*/ 785 h 1539"/>
                <a:gd name="T26" fmla="*/ 1252 w 1394"/>
                <a:gd name="T27" fmla="*/ 907 h 1539"/>
                <a:gd name="T28" fmla="*/ 1267 w 1394"/>
                <a:gd name="T29" fmla="*/ 1003 h 1539"/>
                <a:gd name="T30" fmla="*/ 1334 w 1394"/>
                <a:gd name="T31" fmla="*/ 1114 h 1539"/>
                <a:gd name="T32" fmla="*/ 1223 w 1394"/>
                <a:gd name="T33" fmla="*/ 1149 h 1539"/>
                <a:gd name="T34" fmla="*/ 1199 w 1394"/>
                <a:gd name="T35" fmla="*/ 1212 h 1539"/>
                <a:gd name="T36" fmla="*/ 1187 w 1394"/>
                <a:gd name="T37" fmla="*/ 1370 h 1539"/>
                <a:gd name="T38" fmla="*/ 1190 w 1394"/>
                <a:gd name="T39" fmla="*/ 1424 h 1539"/>
                <a:gd name="T40" fmla="*/ 1256 w 1394"/>
                <a:gd name="T41" fmla="*/ 1448 h 1539"/>
                <a:gd name="T42" fmla="*/ 1267 w 1394"/>
                <a:gd name="T43" fmla="*/ 1533 h 1539"/>
                <a:gd name="T44" fmla="*/ 1245 w 1394"/>
                <a:gd name="T45" fmla="*/ 1524 h 1539"/>
                <a:gd name="T46" fmla="*/ 1203 w 1394"/>
                <a:gd name="T47" fmla="*/ 1522 h 1539"/>
                <a:gd name="T48" fmla="*/ 1147 w 1394"/>
                <a:gd name="T49" fmla="*/ 1453 h 1539"/>
                <a:gd name="T50" fmla="*/ 1069 w 1394"/>
                <a:gd name="T51" fmla="*/ 1408 h 1539"/>
                <a:gd name="T52" fmla="*/ 989 w 1394"/>
                <a:gd name="T53" fmla="*/ 1410 h 1539"/>
                <a:gd name="T54" fmla="*/ 936 w 1394"/>
                <a:gd name="T55" fmla="*/ 1355 h 1539"/>
                <a:gd name="T56" fmla="*/ 884 w 1394"/>
                <a:gd name="T57" fmla="*/ 1374 h 1539"/>
                <a:gd name="T58" fmla="*/ 865 w 1394"/>
                <a:gd name="T59" fmla="*/ 1332 h 1539"/>
                <a:gd name="T60" fmla="*/ 824 w 1394"/>
                <a:gd name="T61" fmla="*/ 1343 h 1539"/>
                <a:gd name="T62" fmla="*/ 727 w 1394"/>
                <a:gd name="T63" fmla="*/ 1372 h 1539"/>
                <a:gd name="T64" fmla="*/ 702 w 1394"/>
                <a:gd name="T65" fmla="*/ 1357 h 1539"/>
                <a:gd name="T66" fmla="*/ 724 w 1394"/>
                <a:gd name="T67" fmla="*/ 1312 h 1539"/>
                <a:gd name="T68" fmla="*/ 695 w 1394"/>
                <a:gd name="T69" fmla="*/ 1201 h 1539"/>
                <a:gd name="T70" fmla="*/ 693 w 1394"/>
                <a:gd name="T71" fmla="*/ 1109 h 1539"/>
                <a:gd name="T72" fmla="*/ 620 w 1394"/>
                <a:gd name="T73" fmla="*/ 1007 h 1539"/>
                <a:gd name="T74" fmla="*/ 524 w 1394"/>
                <a:gd name="T75" fmla="*/ 1045 h 1539"/>
                <a:gd name="T76" fmla="*/ 511 w 1394"/>
                <a:gd name="T77" fmla="*/ 1098 h 1539"/>
                <a:gd name="T78" fmla="*/ 399 w 1394"/>
                <a:gd name="T79" fmla="*/ 1110 h 1539"/>
                <a:gd name="T80" fmla="*/ 326 w 1394"/>
                <a:gd name="T81" fmla="*/ 998 h 1539"/>
                <a:gd name="T82" fmla="*/ 305 w 1394"/>
                <a:gd name="T83" fmla="*/ 931 h 1539"/>
                <a:gd name="T84" fmla="*/ 225 w 1394"/>
                <a:gd name="T85" fmla="*/ 920 h 1539"/>
                <a:gd name="T86" fmla="*/ 123 w 1394"/>
                <a:gd name="T87" fmla="*/ 920 h 1539"/>
                <a:gd name="T88" fmla="*/ 36 w 1394"/>
                <a:gd name="T89" fmla="*/ 938 h 1539"/>
                <a:gd name="T90" fmla="*/ 1 w 1394"/>
                <a:gd name="T91" fmla="*/ 940 h 1539"/>
                <a:gd name="T92" fmla="*/ 18 w 1394"/>
                <a:gd name="T93" fmla="*/ 873 h 1539"/>
                <a:gd name="T94" fmla="*/ 72 w 1394"/>
                <a:gd name="T95" fmla="*/ 840 h 1539"/>
                <a:gd name="T96" fmla="*/ 145 w 1394"/>
                <a:gd name="T97" fmla="*/ 798 h 1539"/>
                <a:gd name="T98" fmla="*/ 223 w 1394"/>
                <a:gd name="T99" fmla="*/ 795 h 1539"/>
                <a:gd name="T100" fmla="*/ 285 w 1394"/>
                <a:gd name="T101" fmla="*/ 671 h 1539"/>
                <a:gd name="T102" fmla="*/ 379 w 1394"/>
                <a:gd name="T103" fmla="*/ 515 h 1539"/>
                <a:gd name="T104" fmla="*/ 422 w 1394"/>
                <a:gd name="T105" fmla="*/ 275 h 1539"/>
                <a:gd name="T106" fmla="*/ 482 w 1394"/>
                <a:gd name="T107" fmla="*/ 125 h 1539"/>
                <a:gd name="T108" fmla="*/ 502 w 1394"/>
                <a:gd name="T109" fmla="*/ 30 h 1539"/>
                <a:gd name="T110" fmla="*/ 577 w 1394"/>
                <a:gd name="T111" fmla="*/ 21 h 1539"/>
                <a:gd name="T112" fmla="*/ 648 w 1394"/>
                <a:gd name="T113" fmla="*/ 69 h 1539"/>
                <a:gd name="T114" fmla="*/ 776 w 1394"/>
                <a:gd name="T115" fmla="*/ 34 h 1539"/>
                <a:gd name="T116" fmla="*/ 887 w 1394"/>
                <a:gd name="T117" fmla="*/ 21 h 1539"/>
                <a:gd name="T118" fmla="*/ 918 w 1394"/>
                <a:gd name="T119" fmla="*/ 27 h 1539"/>
                <a:gd name="T120" fmla="*/ 1007 w 1394"/>
                <a:gd name="T121" fmla="*/ 5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4" h="1539">
                  <a:moveTo>
                    <a:pt x="1027" y="0"/>
                  </a:moveTo>
                  <a:lnTo>
                    <a:pt x="1045" y="21"/>
                  </a:lnTo>
                  <a:lnTo>
                    <a:pt x="1054" y="10"/>
                  </a:lnTo>
                  <a:lnTo>
                    <a:pt x="1071" y="21"/>
                  </a:lnTo>
                  <a:lnTo>
                    <a:pt x="1081" y="5"/>
                  </a:lnTo>
                  <a:lnTo>
                    <a:pt x="1118" y="5"/>
                  </a:lnTo>
                  <a:lnTo>
                    <a:pt x="1127" y="21"/>
                  </a:lnTo>
                  <a:lnTo>
                    <a:pt x="1143" y="36"/>
                  </a:lnTo>
                  <a:lnTo>
                    <a:pt x="1152" y="49"/>
                  </a:lnTo>
                  <a:lnTo>
                    <a:pt x="1159" y="63"/>
                  </a:lnTo>
                  <a:lnTo>
                    <a:pt x="1188" y="78"/>
                  </a:lnTo>
                  <a:lnTo>
                    <a:pt x="1198" y="72"/>
                  </a:lnTo>
                  <a:lnTo>
                    <a:pt x="1207" y="59"/>
                  </a:lnTo>
                  <a:lnTo>
                    <a:pt x="1241" y="69"/>
                  </a:lnTo>
                  <a:lnTo>
                    <a:pt x="1257" y="67"/>
                  </a:lnTo>
                  <a:lnTo>
                    <a:pt x="1274" y="52"/>
                  </a:lnTo>
                  <a:lnTo>
                    <a:pt x="1288" y="61"/>
                  </a:lnTo>
                  <a:lnTo>
                    <a:pt x="1321" y="101"/>
                  </a:lnTo>
                  <a:lnTo>
                    <a:pt x="1339" y="114"/>
                  </a:lnTo>
                  <a:lnTo>
                    <a:pt x="1350" y="127"/>
                  </a:lnTo>
                  <a:lnTo>
                    <a:pt x="1359" y="136"/>
                  </a:lnTo>
                  <a:lnTo>
                    <a:pt x="1368" y="134"/>
                  </a:lnTo>
                  <a:lnTo>
                    <a:pt x="1368" y="139"/>
                  </a:lnTo>
                  <a:lnTo>
                    <a:pt x="1363" y="154"/>
                  </a:lnTo>
                  <a:lnTo>
                    <a:pt x="1361" y="181"/>
                  </a:lnTo>
                  <a:lnTo>
                    <a:pt x="1361" y="214"/>
                  </a:lnTo>
                  <a:lnTo>
                    <a:pt x="1366" y="228"/>
                  </a:lnTo>
                  <a:lnTo>
                    <a:pt x="1370" y="234"/>
                  </a:lnTo>
                  <a:lnTo>
                    <a:pt x="1379" y="241"/>
                  </a:lnTo>
                  <a:lnTo>
                    <a:pt x="1390" y="245"/>
                  </a:lnTo>
                  <a:lnTo>
                    <a:pt x="1394" y="252"/>
                  </a:lnTo>
                  <a:lnTo>
                    <a:pt x="1394" y="263"/>
                  </a:lnTo>
                  <a:lnTo>
                    <a:pt x="1390" y="275"/>
                  </a:lnTo>
                  <a:lnTo>
                    <a:pt x="1379" y="290"/>
                  </a:lnTo>
                  <a:lnTo>
                    <a:pt x="1370" y="297"/>
                  </a:lnTo>
                  <a:lnTo>
                    <a:pt x="1355" y="304"/>
                  </a:lnTo>
                  <a:lnTo>
                    <a:pt x="1352" y="315"/>
                  </a:lnTo>
                  <a:lnTo>
                    <a:pt x="1348" y="324"/>
                  </a:lnTo>
                  <a:lnTo>
                    <a:pt x="1341" y="334"/>
                  </a:lnTo>
                  <a:lnTo>
                    <a:pt x="1325" y="354"/>
                  </a:lnTo>
                  <a:lnTo>
                    <a:pt x="1308" y="375"/>
                  </a:lnTo>
                  <a:lnTo>
                    <a:pt x="1303" y="383"/>
                  </a:lnTo>
                  <a:lnTo>
                    <a:pt x="1296" y="401"/>
                  </a:lnTo>
                  <a:lnTo>
                    <a:pt x="1287" y="446"/>
                  </a:lnTo>
                  <a:lnTo>
                    <a:pt x="1285" y="468"/>
                  </a:lnTo>
                  <a:lnTo>
                    <a:pt x="1281" y="510"/>
                  </a:lnTo>
                  <a:lnTo>
                    <a:pt x="1281" y="542"/>
                  </a:lnTo>
                  <a:lnTo>
                    <a:pt x="1277" y="546"/>
                  </a:lnTo>
                  <a:lnTo>
                    <a:pt x="1268" y="557"/>
                  </a:lnTo>
                  <a:lnTo>
                    <a:pt x="1257" y="573"/>
                  </a:lnTo>
                  <a:lnTo>
                    <a:pt x="1248" y="595"/>
                  </a:lnTo>
                  <a:lnTo>
                    <a:pt x="1243" y="609"/>
                  </a:lnTo>
                  <a:lnTo>
                    <a:pt x="1230" y="631"/>
                  </a:lnTo>
                  <a:lnTo>
                    <a:pt x="1228" y="644"/>
                  </a:lnTo>
                  <a:lnTo>
                    <a:pt x="1230" y="648"/>
                  </a:lnTo>
                  <a:lnTo>
                    <a:pt x="1238" y="658"/>
                  </a:lnTo>
                  <a:lnTo>
                    <a:pt x="1245" y="668"/>
                  </a:lnTo>
                  <a:lnTo>
                    <a:pt x="1248" y="678"/>
                  </a:lnTo>
                  <a:lnTo>
                    <a:pt x="1252" y="713"/>
                  </a:lnTo>
                  <a:lnTo>
                    <a:pt x="1247" y="726"/>
                  </a:lnTo>
                  <a:lnTo>
                    <a:pt x="1243" y="740"/>
                  </a:lnTo>
                  <a:lnTo>
                    <a:pt x="1238" y="762"/>
                  </a:lnTo>
                  <a:lnTo>
                    <a:pt x="1236" y="780"/>
                  </a:lnTo>
                  <a:lnTo>
                    <a:pt x="1238" y="789"/>
                  </a:lnTo>
                  <a:lnTo>
                    <a:pt x="1243" y="785"/>
                  </a:lnTo>
                  <a:lnTo>
                    <a:pt x="1245" y="802"/>
                  </a:lnTo>
                  <a:lnTo>
                    <a:pt x="1236" y="835"/>
                  </a:lnTo>
                  <a:lnTo>
                    <a:pt x="1236" y="860"/>
                  </a:lnTo>
                  <a:lnTo>
                    <a:pt x="1243" y="887"/>
                  </a:lnTo>
                  <a:lnTo>
                    <a:pt x="1252" y="907"/>
                  </a:lnTo>
                  <a:lnTo>
                    <a:pt x="1250" y="925"/>
                  </a:lnTo>
                  <a:lnTo>
                    <a:pt x="1247" y="943"/>
                  </a:lnTo>
                  <a:lnTo>
                    <a:pt x="1252" y="969"/>
                  </a:lnTo>
                  <a:lnTo>
                    <a:pt x="1259" y="980"/>
                  </a:lnTo>
                  <a:lnTo>
                    <a:pt x="1267" y="1003"/>
                  </a:lnTo>
                  <a:lnTo>
                    <a:pt x="1277" y="1018"/>
                  </a:lnTo>
                  <a:lnTo>
                    <a:pt x="1294" y="1038"/>
                  </a:lnTo>
                  <a:lnTo>
                    <a:pt x="1312" y="1043"/>
                  </a:lnTo>
                  <a:lnTo>
                    <a:pt x="1325" y="1061"/>
                  </a:lnTo>
                  <a:lnTo>
                    <a:pt x="1334" y="1114"/>
                  </a:lnTo>
                  <a:lnTo>
                    <a:pt x="1252" y="1134"/>
                  </a:lnTo>
                  <a:lnTo>
                    <a:pt x="1238" y="1139"/>
                  </a:lnTo>
                  <a:lnTo>
                    <a:pt x="1234" y="1139"/>
                  </a:lnTo>
                  <a:lnTo>
                    <a:pt x="1227" y="1145"/>
                  </a:lnTo>
                  <a:lnTo>
                    <a:pt x="1223" y="1149"/>
                  </a:lnTo>
                  <a:lnTo>
                    <a:pt x="1214" y="1170"/>
                  </a:lnTo>
                  <a:lnTo>
                    <a:pt x="1207" y="1181"/>
                  </a:lnTo>
                  <a:lnTo>
                    <a:pt x="1203" y="1192"/>
                  </a:lnTo>
                  <a:lnTo>
                    <a:pt x="1199" y="1199"/>
                  </a:lnTo>
                  <a:lnTo>
                    <a:pt x="1199" y="1212"/>
                  </a:lnTo>
                  <a:lnTo>
                    <a:pt x="1208" y="1241"/>
                  </a:lnTo>
                  <a:lnTo>
                    <a:pt x="1212" y="1263"/>
                  </a:lnTo>
                  <a:lnTo>
                    <a:pt x="1208" y="1301"/>
                  </a:lnTo>
                  <a:lnTo>
                    <a:pt x="1208" y="1310"/>
                  </a:lnTo>
                  <a:lnTo>
                    <a:pt x="1187" y="1370"/>
                  </a:lnTo>
                  <a:lnTo>
                    <a:pt x="1181" y="1386"/>
                  </a:lnTo>
                  <a:lnTo>
                    <a:pt x="1179" y="1397"/>
                  </a:lnTo>
                  <a:lnTo>
                    <a:pt x="1179" y="1412"/>
                  </a:lnTo>
                  <a:lnTo>
                    <a:pt x="1181" y="1415"/>
                  </a:lnTo>
                  <a:lnTo>
                    <a:pt x="1190" y="1424"/>
                  </a:lnTo>
                  <a:lnTo>
                    <a:pt x="1203" y="1444"/>
                  </a:lnTo>
                  <a:lnTo>
                    <a:pt x="1212" y="1450"/>
                  </a:lnTo>
                  <a:lnTo>
                    <a:pt x="1228" y="1452"/>
                  </a:lnTo>
                  <a:lnTo>
                    <a:pt x="1243" y="1455"/>
                  </a:lnTo>
                  <a:lnTo>
                    <a:pt x="1256" y="1448"/>
                  </a:lnTo>
                  <a:lnTo>
                    <a:pt x="1263" y="1450"/>
                  </a:lnTo>
                  <a:lnTo>
                    <a:pt x="1265" y="1461"/>
                  </a:lnTo>
                  <a:lnTo>
                    <a:pt x="1265" y="1513"/>
                  </a:lnTo>
                  <a:lnTo>
                    <a:pt x="1267" y="1524"/>
                  </a:lnTo>
                  <a:lnTo>
                    <a:pt x="1267" y="1533"/>
                  </a:lnTo>
                  <a:lnTo>
                    <a:pt x="1263" y="1539"/>
                  </a:lnTo>
                  <a:lnTo>
                    <a:pt x="1259" y="1539"/>
                  </a:lnTo>
                  <a:lnTo>
                    <a:pt x="1254" y="1535"/>
                  </a:lnTo>
                  <a:lnTo>
                    <a:pt x="1247" y="1524"/>
                  </a:lnTo>
                  <a:lnTo>
                    <a:pt x="1245" y="1524"/>
                  </a:lnTo>
                  <a:lnTo>
                    <a:pt x="1241" y="1524"/>
                  </a:lnTo>
                  <a:lnTo>
                    <a:pt x="1232" y="1530"/>
                  </a:lnTo>
                  <a:lnTo>
                    <a:pt x="1228" y="1530"/>
                  </a:lnTo>
                  <a:lnTo>
                    <a:pt x="1214" y="1526"/>
                  </a:lnTo>
                  <a:lnTo>
                    <a:pt x="1203" y="1522"/>
                  </a:lnTo>
                  <a:lnTo>
                    <a:pt x="1185" y="1510"/>
                  </a:lnTo>
                  <a:lnTo>
                    <a:pt x="1167" y="1492"/>
                  </a:lnTo>
                  <a:lnTo>
                    <a:pt x="1161" y="1481"/>
                  </a:lnTo>
                  <a:lnTo>
                    <a:pt x="1156" y="1464"/>
                  </a:lnTo>
                  <a:lnTo>
                    <a:pt x="1147" y="1453"/>
                  </a:lnTo>
                  <a:lnTo>
                    <a:pt x="1132" y="1452"/>
                  </a:lnTo>
                  <a:lnTo>
                    <a:pt x="1118" y="1446"/>
                  </a:lnTo>
                  <a:lnTo>
                    <a:pt x="1100" y="1437"/>
                  </a:lnTo>
                  <a:lnTo>
                    <a:pt x="1074" y="1410"/>
                  </a:lnTo>
                  <a:lnTo>
                    <a:pt x="1069" y="1408"/>
                  </a:lnTo>
                  <a:lnTo>
                    <a:pt x="1054" y="1412"/>
                  </a:lnTo>
                  <a:lnTo>
                    <a:pt x="1038" y="1419"/>
                  </a:lnTo>
                  <a:lnTo>
                    <a:pt x="1029" y="1423"/>
                  </a:lnTo>
                  <a:lnTo>
                    <a:pt x="1011" y="1421"/>
                  </a:lnTo>
                  <a:lnTo>
                    <a:pt x="989" y="1410"/>
                  </a:lnTo>
                  <a:lnTo>
                    <a:pt x="972" y="1399"/>
                  </a:lnTo>
                  <a:lnTo>
                    <a:pt x="954" y="1390"/>
                  </a:lnTo>
                  <a:lnTo>
                    <a:pt x="949" y="1381"/>
                  </a:lnTo>
                  <a:lnTo>
                    <a:pt x="943" y="1368"/>
                  </a:lnTo>
                  <a:lnTo>
                    <a:pt x="936" y="1355"/>
                  </a:lnTo>
                  <a:lnTo>
                    <a:pt x="922" y="1363"/>
                  </a:lnTo>
                  <a:lnTo>
                    <a:pt x="913" y="1363"/>
                  </a:lnTo>
                  <a:lnTo>
                    <a:pt x="905" y="1365"/>
                  </a:lnTo>
                  <a:lnTo>
                    <a:pt x="887" y="1374"/>
                  </a:lnTo>
                  <a:lnTo>
                    <a:pt x="884" y="1374"/>
                  </a:lnTo>
                  <a:lnTo>
                    <a:pt x="882" y="1366"/>
                  </a:lnTo>
                  <a:lnTo>
                    <a:pt x="882" y="1346"/>
                  </a:lnTo>
                  <a:lnTo>
                    <a:pt x="874" y="1332"/>
                  </a:lnTo>
                  <a:lnTo>
                    <a:pt x="871" y="1330"/>
                  </a:lnTo>
                  <a:lnTo>
                    <a:pt x="865" y="1332"/>
                  </a:lnTo>
                  <a:lnTo>
                    <a:pt x="853" y="1335"/>
                  </a:lnTo>
                  <a:lnTo>
                    <a:pt x="851" y="1335"/>
                  </a:lnTo>
                  <a:lnTo>
                    <a:pt x="838" y="1345"/>
                  </a:lnTo>
                  <a:lnTo>
                    <a:pt x="835" y="1345"/>
                  </a:lnTo>
                  <a:lnTo>
                    <a:pt x="824" y="1343"/>
                  </a:lnTo>
                  <a:lnTo>
                    <a:pt x="809" y="1348"/>
                  </a:lnTo>
                  <a:lnTo>
                    <a:pt x="742" y="1348"/>
                  </a:lnTo>
                  <a:lnTo>
                    <a:pt x="735" y="1352"/>
                  </a:lnTo>
                  <a:lnTo>
                    <a:pt x="733" y="1363"/>
                  </a:lnTo>
                  <a:lnTo>
                    <a:pt x="727" y="1372"/>
                  </a:lnTo>
                  <a:lnTo>
                    <a:pt x="724" y="1374"/>
                  </a:lnTo>
                  <a:lnTo>
                    <a:pt x="717" y="1372"/>
                  </a:lnTo>
                  <a:lnTo>
                    <a:pt x="709" y="1361"/>
                  </a:lnTo>
                  <a:lnTo>
                    <a:pt x="704" y="1359"/>
                  </a:lnTo>
                  <a:lnTo>
                    <a:pt x="702" y="1357"/>
                  </a:lnTo>
                  <a:lnTo>
                    <a:pt x="700" y="1354"/>
                  </a:lnTo>
                  <a:lnTo>
                    <a:pt x="700" y="1350"/>
                  </a:lnTo>
                  <a:lnTo>
                    <a:pt x="717" y="1332"/>
                  </a:lnTo>
                  <a:lnTo>
                    <a:pt x="722" y="1323"/>
                  </a:lnTo>
                  <a:lnTo>
                    <a:pt x="724" y="1312"/>
                  </a:lnTo>
                  <a:lnTo>
                    <a:pt x="717" y="1286"/>
                  </a:lnTo>
                  <a:lnTo>
                    <a:pt x="707" y="1256"/>
                  </a:lnTo>
                  <a:lnTo>
                    <a:pt x="697" y="1234"/>
                  </a:lnTo>
                  <a:lnTo>
                    <a:pt x="693" y="1221"/>
                  </a:lnTo>
                  <a:lnTo>
                    <a:pt x="695" y="1201"/>
                  </a:lnTo>
                  <a:lnTo>
                    <a:pt x="698" y="1185"/>
                  </a:lnTo>
                  <a:lnTo>
                    <a:pt x="698" y="1176"/>
                  </a:lnTo>
                  <a:lnTo>
                    <a:pt x="697" y="1150"/>
                  </a:lnTo>
                  <a:lnTo>
                    <a:pt x="697" y="1127"/>
                  </a:lnTo>
                  <a:lnTo>
                    <a:pt x="693" y="1109"/>
                  </a:lnTo>
                  <a:lnTo>
                    <a:pt x="691" y="1060"/>
                  </a:lnTo>
                  <a:lnTo>
                    <a:pt x="688" y="1047"/>
                  </a:lnTo>
                  <a:lnTo>
                    <a:pt x="684" y="1041"/>
                  </a:lnTo>
                  <a:lnTo>
                    <a:pt x="619" y="1040"/>
                  </a:lnTo>
                  <a:lnTo>
                    <a:pt x="620" y="1007"/>
                  </a:lnTo>
                  <a:lnTo>
                    <a:pt x="589" y="1007"/>
                  </a:lnTo>
                  <a:lnTo>
                    <a:pt x="586" y="1014"/>
                  </a:lnTo>
                  <a:lnTo>
                    <a:pt x="530" y="1016"/>
                  </a:lnTo>
                  <a:lnTo>
                    <a:pt x="526" y="1029"/>
                  </a:lnTo>
                  <a:lnTo>
                    <a:pt x="524" y="1045"/>
                  </a:lnTo>
                  <a:lnTo>
                    <a:pt x="522" y="1052"/>
                  </a:lnTo>
                  <a:lnTo>
                    <a:pt x="521" y="1060"/>
                  </a:lnTo>
                  <a:lnTo>
                    <a:pt x="517" y="1065"/>
                  </a:lnTo>
                  <a:lnTo>
                    <a:pt x="517" y="1076"/>
                  </a:lnTo>
                  <a:lnTo>
                    <a:pt x="511" y="1098"/>
                  </a:lnTo>
                  <a:lnTo>
                    <a:pt x="486" y="1098"/>
                  </a:lnTo>
                  <a:lnTo>
                    <a:pt x="462" y="1096"/>
                  </a:lnTo>
                  <a:lnTo>
                    <a:pt x="444" y="1100"/>
                  </a:lnTo>
                  <a:lnTo>
                    <a:pt x="417" y="1110"/>
                  </a:lnTo>
                  <a:lnTo>
                    <a:pt x="399" y="1110"/>
                  </a:lnTo>
                  <a:lnTo>
                    <a:pt x="381" y="1103"/>
                  </a:lnTo>
                  <a:lnTo>
                    <a:pt x="355" y="1061"/>
                  </a:lnTo>
                  <a:lnTo>
                    <a:pt x="337" y="1041"/>
                  </a:lnTo>
                  <a:lnTo>
                    <a:pt x="335" y="1018"/>
                  </a:lnTo>
                  <a:lnTo>
                    <a:pt x="326" y="998"/>
                  </a:lnTo>
                  <a:lnTo>
                    <a:pt x="323" y="991"/>
                  </a:lnTo>
                  <a:lnTo>
                    <a:pt x="321" y="972"/>
                  </a:lnTo>
                  <a:lnTo>
                    <a:pt x="315" y="943"/>
                  </a:lnTo>
                  <a:lnTo>
                    <a:pt x="308" y="929"/>
                  </a:lnTo>
                  <a:lnTo>
                    <a:pt x="305" y="931"/>
                  </a:lnTo>
                  <a:lnTo>
                    <a:pt x="299" y="931"/>
                  </a:lnTo>
                  <a:lnTo>
                    <a:pt x="292" y="920"/>
                  </a:lnTo>
                  <a:lnTo>
                    <a:pt x="288" y="918"/>
                  </a:lnTo>
                  <a:lnTo>
                    <a:pt x="266" y="916"/>
                  </a:lnTo>
                  <a:lnTo>
                    <a:pt x="225" y="920"/>
                  </a:lnTo>
                  <a:lnTo>
                    <a:pt x="205" y="920"/>
                  </a:lnTo>
                  <a:lnTo>
                    <a:pt x="188" y="922"/>
                  </a:lnTo>
                  <a:lnTo>
                    <a:pt x="161" y="922"/>
                  </a:lnTo>
                  <a:lnTo>
                    <a:pt x="152" y="918"/>
                  </a:lnTo>
                  <a:lnTo>
                    <a:pt x="123" y="920"/>
                  </a:lnTo>
                  <a:lnTo>
                    <a:pt x="92" y="920"/>
                  </a:lnTo>
                  <a:lnTo>
                    <a:pt x="83" y="922"/>
                  </a:lnTo>
                  <a:lnTo>
                    <a:pt x="72" y="922"/>
                  </a:lnTo>
                  <a:lnTo>
                    <a:pt x="52" y="929"/>
                  </a:lnTo>
                  <a:lnTo>
                    <a:pt x="36" y="938"/>
                  </a:lnTo>
                  <a:lnTo>
                    <a:pt x="10" y="947"/>
                  </a:lnTo>
                  <a:lnTo>
                    <a:pt x="3" y="951"/>
                  </a:lnTo>
                  <a:lnTo>
                    <a:pt x="1" y="954"/>
                  </a:lnTo>
                  <a:lnTo>
                    <a:pt x="0" y="949"/>
                  </a:lnTo>
                  <a:lnTo>
                    <a:pt x="1" y="940"/>
                  </a:lnTo>
                  <a:lnTo>
                    <a:pt x="1" y="927"/>
                  </a:lnTo>
                  <a:lnTo>
                    <a:pt x="0" y="922"/>
                  </a:lnTo>
                  <a:lnTo>
                    <a:pt x="12" y="916"/>
                  </a:lnTo>
                  <a:lnTo>
                    <a:pt x="14" y="898"/>
                  </a:lnTo>
                  <a:lnTo>
                    <a:pt x="18" y="873"/>
                  </a:lnTo>
                  <a:lnTo>
                    <a:pt x="23" y="851"/>
                  </a:lnTo>
                  <a:lnTo>
                    <a:pt x="36" y="836"/>
                  </a:lnTo>
                  <a:lnTo>
                    <a:pt x="47" y="827"/>
                  </a:lnTo>
                  <a:lnTo>
                    <a:pt x="52" y="825"/>
                  </a:lnTo>
                  <a:lnTo>
                    <a:pt x="72" y="840"/>
                  </a:lnTo>
                  <a:lnTo>
                    <a:pt x="90" y="835"/>
                  </a:lnTo>
                  <a:lnTo>
                    <a:pt x="99" y="816"/>
                  </a:lnTo>
                  <a:lnTo>
                    <a:pt x="108" y="807"/>
                  </a:lnTo>
                  <a:lnTo>
                    <a:pt x="128" y="804"/>
                  </a:lnTo>
                  <a:lnTo>
                    <a:pt x="145" y="798"/>
                  </a:lnTo>
                  <a:lnTo>
                    <a:pt x="148" y="805"/>
                  </a:lnTo>
                  <a:lnTo>
                    <a:pt x="150" y="833"/>
                  </a:lnTo>
                  <a:lnTo>
                    <a:pt x="165" y="836"/>
                  </a:lnTo>
                  <a:lnTo>
                    <a:pt x="192" y="825"/>
                  </a:lnTo>
                  <a:lnTo>
                    <a:pt x="223" y="795"/>
                  </a:lnTo>
                  <a:lnTo>
                    <a:pt x="241" y="784"/>
                  </a:lnTo>
                  <a:lnTo>
                    <a:pt x="261" y="760"/>
                  </a:lnTo>
                  <a:lnTo>
                    <a:pt x="279" y="727"/>
                  </a:lnTo>
                  <a:lnTo>
                    <a:pt x="285" y="702"/>
                  </a:lnTo>
                  <a:lnTo>
                    <a:pt x="285" y="671"/>
                  </a:lnTo>
                  <a:lnTo>
                    <a:pt x="288" y="642"/>
                  </a:lnTo>
                  <a:lnTo>
                    <a:pt x="299" y="609"/>
                  </a:lnTo>
                  <a:lnTo>
                    <a:pt x="330" y="555"/>
                  </a:lnTo>
                  <a:lnTo>
                    <a:pt x="354" y="531"/>
                  </a:lnTo>
                  <a:lnTo>
                    <a:pt x="379" y="515"/>
                  </a:lnTo>
                  <a:lnTo>
                    <a:pt x="397" y="495"/>
                  </a:lnTo>
                  <a:lnTo>
                    <a:pt x="399" y="490"/>
                  </a:lnTo>
                  <a:lnTo>
                    <a:pt x="408" y="442"/>
                  </a:lnTo>
                  <a:lnTo>
                    <a:pt x="412" y="343"/>
                  </a:lnTo>
                  <a:lnTo>
                    <a:pt x="422" y="275"/>
                  </a:lnTo>
                  <a:lnTo>
                    <a:pt x="435" y="237"/>
                  </a:lnTo>
                  <a:lnTo>
                    <a:pt x="462" y="183"/>
                  </a:lnTo>
                  <a:lnTo>
                    <a:pt x="468" y="154"/>
                  </a:lnTo>
                  <a:lnTo>
                    <a:pt x="466" y="128"/>
                  </a:lnTo>
                  <a:lnTo>
                    <a:pt x="482" y="125"/>
                  </a:lnTo>
                  <a:lnTo>
                    <a:pt x="479" y="112"/>
                  </a:lnTo>
                  <a:lnTo>
                    <a:pt x="481" y="83"/>
                  </a:lnTo>
                  <a:lnTo>
                    <a:pt x="484" y="61"/>
                  </a:lnTo>
                  <a:lnTo>
                    <a:pt x="493" y="54"/>
                  </a:lnTo>
                  <a:lnTo>
                    <a:pt x="502" y="30"/>
                  </a:lnTo>
                  <a:lnTo>
                    <a:pt x="510" y="21"/>
                  </a:lnTo>
                  <a:lnTo>
                    <a:pt x="528" y="5"/>
                  </a:lnTo>
                  <a:lnTo>
                    <a:pt x="548" y="5"/>
                  </a:lnTo>
                  <a:lnTo>
                    <a:pt x="568" y="9"/>
                  </a:lnTo>
                  <a:lnTo>
                    <a:pt x="577" y="21"/>
                  </a:lnTo>
                  <a:lnTo>
                    <a:pt x="582" y="36"/>
                  </a:lnTo>
                  <a:lnTo>
                    <a:pt x="609" y="63"/>
                  </a:lnTo>
                  <a:lnTo>
                    <a:pt x="619" y="67"/>
                  </a:lnTo>
                  <a:lnTo>
                    <a:pt x="629" y="54"/>
                  </a:lnTo>
                  <a:lnTo>
                    <a:pt x="648" y="69"/>
                  </a:lnTo>
                  <a:lnTo>
                    <a:pt x="678" y="78"/>
                  </a:lnTo>
                  <a:lnTo>
                    <a:pt x="746" y="78"/>
                  </a:lnTo>
                  <a:lnTo>
                    <a:pt x="756" y="72"/>
                  </a:lnTo>
                  <a:lnTo>
                    <a:pt x="758" y="47"/>
                  </a:lnTo>
                  <a:lnTo>
                    <a:pt x="776" y="34"/>
                  </a:lnTo>
                  <a:lnTo>
                    <a:pt x="800" y="38"/>
                  </a:lnTo>
                  <a:lnTo>
                    <a:pt x="813" y="47"/>
                  </a:lnTo>
                  <a:lnTo>
                    <a:pt x="838" y="38"/>
                  </a:lnTo>
                  <a:lnTo>
                    <a:pt x="851" y="29"/>
                  </a:lnTo>
                  <a:lnTo>
                    <a:pt x="887" y="21"/>
                  </a:lnTo>
                  <a:lnTo>
                    <a:pt x="902" y="12"/>
                  </a:lnTo>
                  <a:lnTo>
                    <a:pt x="909" y="12"/>
                  </a:lnTo>
                  <a:lnTo>
                    <a:pt x="911" y="21"/>
                  </a:lnTo>
                  <a:lnTo>
                    <a:pt x="909" y="21"/>
                  </a:lnTo>
                  <a:lnTo>
                    <a:pt x="918" y="27"/>
                  </a:lnTo>
                  <a:lnTo>
                    <a:pt x="929" y="21"/>
                  </a:lnTo>
                  <a:lnTo>
                    <a:pt x="945" y="21"/>
                  </a:lnTo>
                  <a:lnTo>
                    <a:pt x="949" y="3"/>
                  </a:lnTo>
                  <a:lnTo>
                    <a:pt x="976" y="10"/>
                  </a:lnTo>
                  <a:lnTo>
                    <a:pt x="1007" y="5"/>
                  </a:lnTo>
                  <a:lnTo>
                    <a:pt x="1027"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a16="http://schemas.microsoft.com/office/drawing/2014/main" id="{2250D2BF-4FC6-8F0C-20A3-FE270E8E1BDA}"/>
              </a:ext>
            </a:extLst>
          </p:cNvPr>
          <p:cNvPicPr>
            <a:picLocks noGrp="1"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1"/>
            <a:ext cx="5605152" cy="6858000"/>
          </a:xfrm>
          <a:prstGeom prst="rect">
            <a:avLst/>
          </a:prstGeom>
        </p:spPr>
      </p:pic>
    </p:spTree>
    <p:extLst>
      <p:ext uri="{BB962C8B-B14F-4D97-AF65-F5344CB8AC3E}">
        <p14:creationId xmlns:p14="http://schemas.microsoft.com/office/powerpoint/2010/main" val="331341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65FAC-8D91-42E7-8FE6-84EC1EDF0F82}"/>
              </a:ext>
            </a:extLst>
          </p:cNvPr>
          <p:cNvSpPr>
            <a:spLocks noGrp="1"/>
          </p:cNvSpPr>
          <p:nvPr>
            <p:ph sz="half" idx="1"/>
          </p:nvPr>
        </p:nvSpPr>
        <p:spPr>
          <a:xfrm>
            <a:off x="6095998" y="2819400"/>
            <a:ext cx="5257802" cy="3124200"/>
          </a:xfrm>
        </p:spPr>
        <p:txBody>
          <a:bodyPr vert="horz" lIns="91440" tIns="45720" rIns="91440" bIns="45720" rtlCol="0" anchor="t">
            <a:noAutofit/>
          </a:bodyPr>
          <a:lstStyle/>
          <a:p>
            <a:r>
              <a:rPr lang="en-US" sz="1800" b="1"/>
              <a:t>Building on existing policies and standards</a:t>
            </a:r>
          </a:p>
          <a:p>
            <a:r>
              <a:rPr lang="en-US" sz="1800"/>
              <a:t>The Ministry of Health defined a ten-year strategic plan for its National Health Information System based on existing policies evaluated by an implementation team. The Government is also using this evaluation to develop key five-year strategies.</a:t>
            </a:r>
            <a:endParaRPr lang="en-US" sz="1800">
              <a:cs typeface="Calibri"/>
            </a:endParaRPr>
          </a:p>
          <a:p>
            <a:endParaRPr lang="en-US"/>
          </a:p>
        </p:txBody>
      </p:sp>
      <p:sp>
        <p:nvSpPr>
          <p:cNvPr id="7" name="Text Placeholder 6">
            <a:extLst>
              <a:ext uri="{FF2B5EF4-FFF2-40B4-BE49-F238E27FC236}">
                <a16:creationId xmlns:a16="http://schemas.microsoft.com/office/drawing/2014/main" id="{EB2C62CC-1EE8-F776-4967-61EDF3641C1F}"/>
              </a:ext>
            </a:extLst>
          </p:cNvPr>
          <p:cNvSpPr>
            <a:spLocks noGrp="1"/>
          </p:cNvSpPr>
          <p:nvPr>
            <p:ph type="body" sz="quarter" idx="11"/>
          </p:nvPr>
        </p:nvSpPr>
        <p:spPr/>
        <p:txBody>
          <a:bodyPr/>
          <a:lstStyle/>
          <a:p>
            <a:r>
              <a:rPr lang="en-US"/>
              <a:t>Phot: PATH/ Trevor Snapp</a:t>
            </a:r>
          </a:p>
        </p:txBody>
      </p:sp>
      <p:pic>
        <p:nvPicPr>
          <p:cNvPr id="12" name="Picture 11" descr="Logo&#10;&#10;Description automatically generated">
            <a:extLst>
              <a:ext uri="{FF2B5EF4-FFF2-40B4-BE49-F238E27FC236}">
                <a16:creationId xmlns:a16="http://schemas.microsoft.com/office/drawing/2014/main" id="{1DF5694C-E720-4DC3-A556-C8B7A292EF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8294" y="6050100"/>
            <a:ext cx="1610305" cy="843159"/>
          </a:xfrm>
          <a:prstGeom prst="rect">
            <a:avLst/>
          </a:prstGeom>
        </p:spPr>
      </p:pic>
      <p:pic>
        <p:nvPicPr>
          <p:cNvPr id="15" name="Picture Placeholder 5">
            <a:extLst>
              <a:ext uri="{FF2B5EF4-FFF2-40B4-BE49-F238E27FC236}">
                <a16:creationId xmlns:a16="http://schemas.microsoft.com/office/drawing/2014/main" id="{7B1BD301-D02C-3952-FC90-0078323BADF2}"/>
              </a:ext>
            </a:extLst>
          </p:cNvPr>
          <p:cNvPicPr>
            <a:picLocks noGrp="1" noChangeAspect="1"/>
          </p:cNvPicPr>
          <p:nvPr>
            <p:ph type="pic" sz="quarter" idx="10"/>
          </p:nvPr>
        </p:nvPicPr>
        <p:blipFill>
          <a:blip r:embed="rId4" cstate="print">
            <a:extLst>
              <a:ext uri="{28A0092B-C50C-407E-A947-70E740481C1C}">
                <a14:useLocalDpi xmlns:a14="http://schemas.microsoft.com/office/drawing/2010/main"/>
              </a:ext>
            </a:extLst>
          </a:blip>
          <a:srcRect/>
          <a:stretch>
            <a:fillRect/>
          </a:stretch>
        </p:blipFill>
        <p:spPr>
          <a:xfrm>
            <a:off x="0" y="0"/>
            <a:ext cx="5605463" cy="6858000"/>
          </a:xfrm>
          <a:prstGeom prst="rect">
            <a:avLst/>
          </a:prstGeom>
        </p:spPr>
      </p:pic>
      <p:sp>
        <p:nvSpPr>
          <p:cNvPr id="10" name="Rectangle 9">
            <a:extLst>
              <a:ext uri="{FF2B5EF4-FFF2-40B4-BE49-F238E27FC236}">
                <a16:creationId xmlns:a16="http://schemas.microsoft.com/office/drawing/2014/main" id="{214D7CFE-59AF-EA35-6F91-F14FA199F744}"/>
              </a:ext>
            </a:extLst>
          </p:cNvPr>
          <p:cNvSpPr/>
          <p:nvPr/>
        </p:nvSpPr>
        <p:spPr>
          <a:xfrm>
            <a:off x="10715625" y="-1"/>
            <a:ext cx="1463040" cy="1463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endParaRPr>
          </a:p>
          <a:p>
            <a:pPr algn="ctr"/>
            <a:endParaRPr lang="en-US" sz="1500">
              <a:solidFill>
                <a:schemeClr val="bg1"/>
              </a:solidFill>
            </a:endParaRPr>
          </a:p>
          <a:p>
            <a:pPr algn="ctr"/>
            <a:endParaRPr lang="en-US" sz="1500">
              <a:solidFill>
                <a:schemeClr val="bg1"/>
              </a:solidFill>
            </a:endParaRPr>
          </a:p>
          <a:p>
            <a:pPr algn="ctr"/>
            <a:r>
              <a:rPr lang="en-US" sz="1500" b="1">
                <a:solidFill>
                  <a:schemeClr val="bg1"/>
                </a:solidFill>
              </a:rPr>
              <a:t>Policy</a:t>
            </a:r>
          </a:p>
        </p:txBody>
      </p:sp>
      <p:pic>
        <p:nvPicPr>
          <p:cNvPr id="11" name="Graphic 10" descr="Document outline">
            <a:extLst>
              <a:ext uri="{FF2B5EF4-FFF2-40B4-BE49-F238E27FC236}">
                <a16:creationId xmlns:a16="http://schemas.microsoft.com/office/drawing/2014/main" id="{E0C1A424-610B-755D-4E88-496DCFA3116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27105" y="189541"/>
            <a:ext cx="640080" cy="640080"/>
          </a:xfrm>
          <a:prstGeom prst="rect">
            <a:avLst/>
          </a:prstGeom>
        </p:spPr>
      </p:pic>
      <p:sp>
        <p:nvSpPr>
          <p:cNvPr id="36" name="Title 1">
            <a:extLst>
              <a:ext uri="{FF2B5EF4-FFF2-40B4-BE49-F238E27FC236}">
                <a16:creationId xmlns:a16="http://schemas.microsoft.com/office/drawing/2014/main" id="{827B12BF-058C-2C2E-4706-8B63EC3BBBA9}"/>
              </a:ext>
            </a:extLst>
          </p:cNvPr>
          <p:cNvSpPr txBox="1">
            <a:spLocks/>
          </p:cNvSpPr>
          <p:nvPr/>
        </p:nvSpPr>
        <p:spPr>
          <a:xfrm>
            <a:off x="6096000" y="1831791"/>
            <a:ext cx="5605462" cy="9144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r>
              <a:rPr lang="en-US" sz="1600"/>
              <a:t>The DUAL model at work: </a:t>
            </a:r>
            <a:br>
              <a:rPr lang="en-US"/>
            </a:br>
            <a:r>
              <a:rPr lang="en-US" sz="3600"/>
              <a:t>Burkina Faso</a:t>
            </a:r>
            <a:endParaRPr lang="en-US"/>
          </a:p>
        </p:txBody>
      </p:sp>
      <p:grpSp>
        <p:nvGrpSpPr>
          <p:cNvPr id="19" name="Group 18">
            <a:extLst>
              <a:ext uri="{FF2B5EF4-FFF2-40B4-BE49-F238E27FC236}">
                <a16:creationId xmlns:a16="http://schemas.microsoft.com/office/drawing/2014/main" id="{ED2336A7-FEBD-836B-E2D6-71BC2642B98A}"/>
              </a:ext>
            </a:extLst>
          </p:cNvPr>
          <p:cNvGrpSpPr/>
          <p:nvPr/>
        </p:nvGrpSpPr>
        <p:grpSpPr>
          <a:xfrm>
            <a:off x="6279619" y="359923"/>
            <a:ext cx="1621286" cy="1371857"/>
            <a:chOff x="6276801" y="4633472"/>
            <a:chExt cx="1609725" cy="1362075"/>
          </a:xfrm>
        </p:grpSpPr>
        <p:sp>
          <p:nvSpPr>
            <p:cNvPr id="20" name="Freeform 810">
              <a:extLst>
                <a:ext uri="{FF2B5EF4-FFF2-40B4-BE49-F238E27FC236}">
                  <a16:creationId xmlns:a16="http://schemas.microsoft.com/office/drawing/2014/main" id="{27A87C3B-8327-C19F-D302-566415952FA6}"/>
                </a:ext>
              </a:extLst>
            </p:cNvPr>
            <p:cNvSpPr>
              <a:spLocks/>
            </p:cNvSpPr>
            <p:nvPr/>
          </p:nvSpPr>
          <p:spPr bwMode="auto">
            <a:xfrm>
              <a:off x="6792739" y="5546285"/>
              <a:ext cx="255588" cy="427038"/>
            </a:xfrm>
            <a:custGeom>
              <a:avLst/>
              <a:gdLst>
                <a:gd name="T0" fmla="*/ 216 w 323"/>
                <a:gd name="T1" fmla="*/ 4 h 538"/>
                <a:gd name="T2" fmla="*/ 229 w 323"/>
                <a:gd name="T3" fmla="*/ 8 h 538"/>
                <a:gd name="T4" fmla="*/ 225 w 323"/>
                <a:gd name="T5" fmla="*/ 17 h 538"/>
                <a:gd name="T6" fmla="*/ 222 w 323"/>
                <a:gd name="T7" fmla="*/ 33 h 538"/>
                <a:gd name="T8" fmla="*/ 233 w 323"/>
                <a:gd name="T9" fmla="*/ 49 h 538"/>
                <a:gd name="T10" fmla="*/ 249 w 323"/>
                <a:gd name="T11" fmla="*/ 71 h 538"/>
                <a:gd name="T12" fmla="*/ 258 w 323"/>
                <a:gd name="T13" fmla="*/ 100 h 538"/>
                <a:gd name="T14" fmla="*/ 265 w 323"/>
                <a:gd name="T15" fmla="*/ 142 h 538"/>
                <a:gd name="T16" fmla="*/ 273 w 323"/>
                <a:gd name="T17" fmla="*/ 173 h 538"/>
                <a:gd name="T18" fmla="*/ 278 w 323"/>
                <a:gd name="T19" fmla="*/ 283 h 538"/>
                <a:gd name="T20" fmla="*/ 278 w 323"/>
                <a:gd name="T21" fmla="*/ 349 h 538"/>
                <a:gd name="T22" fmla="*/ 285 w 323"/>
                <a:gd name="T23" fmla="*/ 380 h 538"/>
                <a:gd name="T24" fmla="*/ 318 w 323"/>
                <a:gd name="T25" fmla="*/ 421 h 538"/>
                <a:gd name="T26" fmla="*/ 320 w 323"/>
                <a:gd name="T27" fmla="*/ 425 h 538"/>
                <a:gd name="T28" fmla="*/ 293 w 323"/>
                <a:gd name="T29" fmla="*/ 452 h 538"/>
                <a:gd name="T30" fmla="*/ 260 w 323"/>
                <a:gd name="T31" fmla="*/ 450 h 538"/>
                <a:gd name="T32" fmla="*/ 244 w 323"/>
                <a:gd name="T33" fmla="*/ 456 h 538"/>
                <a:gd name="T34" fmla="*/ 182 w 323"/>
                <a:gd name="T35" fmla="*/ 494 h 538"/>
                <a:gd name="T36" fmla="*/ 126 w 323"/>
                <a:gd name="T37" fmla="*/ 510 h 538"/>
                <a:gd name="T38" fmla="*/ 89 w 323"/>
                <a:gd name="T39" fmla="*/ 538 h 538"/>
                <a:gd name="T40" fmla="*/ 6 w 323"/>
                <a:gd name="T41" fmla="*/ 505 h 538"/>
                <a:gd name="T42" fmla="*/ 15 w 323"/>
                <a:gd name="T43" fmla="*/ 496 h 538"/>
                <a:gd name="T44" fmla="*/ 28 w 323"/>
                <a:gd name="T45" fmla="*/ 498 h 538"/>
                <a:gd name="T46" fmla="*/ 35 w 323"/>
                <a:gd name="T47" fmla="*/ 474 h 538"/>
                <a:gd name="T48" fmla="*/ 29 w 323"/>
                <a:gd name="T49" fmla="*/ 452 h 538"/>
                <a:gd name="T50" fmla="*/ 15 w 323"/>
                <a:gd name="T51" fmla="*/ 445 h 538"/>
                <a:gd name="T52" fmla="*/ 0 w 323"/>
                <a:gd name="T53" fmla="*/ 389 h 538"/>
                <a:gd name="T54" fmla="*/ 2 w 323"/>
                <a:gd name="T55" fmla="*/ 351 h 538"/>
                <a:gd name="T56" fmla="*/ 15 w 323"/>
                <a:gd name="T57" fmla="*/ 331 h 538"/>
                <a:gd name="T58" fmla="*/ 19 w 323"/>
                <a:gd name="T59" fmla="*/ 307 h 538"/>
                <a:gd name="T60" fmla="*/ 29 w 323"/>
                <a:gd name="T61" fmla="*/ 274 h 538"/>
                <a:gd name="T62" fmla="*/ 38 w 323"/>
                <a:gd name="T63" fmla="*/ 258 h 538"/>
                <a:gd name="T64" fmla="*/ 48 w 323"/>
                <a:gd name="T65" fmla="*/ 247 h 538"/>
                <a:gd name="T66" fmla="*/ 55 w 323"/>
                <a:gd name="T67" fmla="*/ 238 h 538"/>
                <a:gd name="T68" fmla="*/ 42 w 323"/>
                <a:gd name="T69" fmla="*/ 173 h 538"/>
                <a:gd name="T70" fmla="*/ 33 w 323"/>
                <a:gd name="T71" fmla="*/ 167 h 538"/>
                <a:gd name="T72" fmla="*/ 40 w 323"/>
                <a:gd name="T73" fmla="*/ 155 h 538"/>
                <a:gd name="T74" fmla="*/ 38 w 323"/>
                <a:gd name="T75" fmla="*/ 142 h 538"/>
                <a:gd name="T76" fmla="*/ 33 w 323"/>
                <a:gd name="T77" fmla="*/ 124 h 538"/>
                <a:gd name="T78" fmla="*/ 33 w 323"/>
                <a:gd name="T79" fmla="*/ 98 h 538"/>
                <a:gd name="T80" fmla="*/ 31 w 323"/>
                <a:gd name="T81" fmla="*/ 66 h 538"/>
                <a:gd name="T82" fmla="*/ 26 w 323"/>
                <a:gd name="T83" fmla="*/ 53 h 538"/>
                <a:gd name="T84" fmla="*/ 19 w 323"/>
                <a:gd name="T85" fmla="*/ 35 h 538"/>
                <a:gd name="T86" fmla="*/ 26 w 323"/>
                <a:gd name="T87" fmla="*/ 11 h 538"/>
                <a:gd name="T88" fmla="*/ 62 w 323"/>
                <a:gd name="T89" fmla="*/ 8 h 538"/>
                <a:gd name="T90" fmla="*/ 115 w 323"/>
                <a:gd name="T91" fmla="*/ 9 h 538"/>
                <a:gd name="T92" fmla="*/ 171 w 323"/>
                <a:gd name="T93" fmla="*/ 18 h 538"/>
                <a:gd name="T94" fmla="*/ 193 w 323"/>
                <a:gd name="T95" fmla="*/ 4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538">
                  <a:moveTo>
                    <a:pt x="216" y="0"/>
                  </a:moveTo>
                  <a:lnTo>
                    <a:pt x="216" y="4"/>
                  </a:lnTo>
                  <a:lnTo>
                    <a:pt x="218" y="6"/>
                  </a:lnTo>
                  <a:lnTo>
                    <a:pt x="229" y="8"/>
                  </a:lnTo>
                  <a:lnTo>
                    <a:pt x="231" y="9"/>
                  </a:lnTo>
                  <a:lnTo>
                    <a:pt x="225" y="17"/>
                  </a:lnTo>
                  <a:lnTo>
                    <a:pt x="225" y="24"/>
                  </a:lnTo>
                  <a:lnTo>
                    <a:pt x="222" y="33"/>
                  </a:lnTo>
                  <a:lnTo>
                    <a:pt x="222" y="40"/>
                  </a:lnTo>
                  <a:lnTo>
                    <a:pt x="233" y="49"/>
                  </a:lnTo>
                  <a:lnTo>
                    <a:pt x="238" y="60"/>
                  </a:lnTo>
                  <a:lnTo>
                    <a:pt x="249" y="71"/>
                  </a:lnTo>
                  <a:lnTo>
                    <a:pt x="254" y="80"/>
                  </a:lnTo>
                  <a:lnTo>
                    <a:pt x="258" y="100"/>
                  </a:lnTo>
                  <a:lnTo>
                    <a:pt x="260" y="133"/>
                  </a:lnTo>
                  <a:lnTo>
                    <a:pt x="265" y="142"/>
                  </a:lnTo>
                  <a:lnTo>
                    <a:pt x="269" y="153"/>
                  </a:lnTo>
                  <a:lnTo>
                    <a:pt x="273" y="173"/>
                  </a:lnTo>
                  <a:lnTo>
                    <a:pt x="273" y="222"/>
                  </a:lnTo>
                  <a:lnTo>
                    <a:pt x="278" y="283"/>
                  </a:lnTo>
                  <a:lnTo>
                    <a:pt x="276" y="314"/>
                  </a:lnTo>
                  <a:lnTo>
                    <a:pt x="278" y="349"/>
                  </a:lnTo>
                  <a:lnTo>
                    <a:pt x="280" y="362"/>
                  </a:lnTo>
                  <a:lnTo>
                    <a:pt x="285" y="380"/>
                  </a:lnTo>
                  <a:lnTo>
                    <a:pt x="296" y="394"/>
                  </a:lnTo>
                  <a:lnTo>
                    <a:pt x="318" y="421"/>
                  </a:lnTo>
                  <a:lnTo>
                    <a:pt x="323" y="423"/>
                  </a:lnTo>
                  <a:lnTo>
                    <a:pt x="320" y="425"/>
                  </a:lnTo>
                  <a:lnTo>
                    <a:pt x="303" y="449"/>
                  </a:lnTo>
                  <a:lnTo>
                    <a:pt x="293" y="452"/>
                  </a:lnTo>
                  <a:lnTo>
                    <a:pt x="285" y="447"/>
                  </a:lnTo>
                  <a:lnTo>
                    <a:pt x="260" y="450"/>
                  </a:lnTo>
                  <a:lnTo>
                    <a:pt x="251" y="450"/>
                  </a:lnTo>
                  <a:lnTo>
                    <a:pt x="244" y="456"/>
                  </a:lnTo>
                  <a:lnTo>
                    <a:pt x="222" y="469"/>
                  </a:lnTo>
                  <a:lnTo>
                    <a:pt x="182" y="494"/>
                  </a:lnTo>
                  <a:lnTo>
                    <a:pt x="138" y="507"/>
                  </a:lnTo>
                  <a:lnTo>
                    <a:pt x="126" y="510"/>
                  </a:lnTo>
                  <a:lnTo>
                    <a:pt x="117" y="521"/>
                  </a:lnTo>
                  <a:lnTo>
                    <a:pt x="89" y="538"/>
                  </a:lnTo>
                  <a:lnTo>
                    <a:pt x="53" y="521"/>
                  </a:lnTo>
                  <a:lnTo>
                    <a:pt x="6" y="505"/>
                  </a:lnTo>
                  <a:lnTo>
                    <a:pt x="11" y="496"/>
                  </a:lnTo>
                  <a:lnTo>
                    <a:pt x="15" y="496"/>
                  </a:lnTo>
                  <a:lnTo>
                    <a:pt x="22" y="496"/>
                  </a:lnTo>
                  <a:lnTo>
                    <a:pt x="28" y="498"/>
                  </a:lnTo>
                  <a:lnTo>
                    <a:pt x="35" y="498"/>
                  </a:lnTo>
                  <a:lnTo>
                    <a:pt x="35" y="474"/>
                  </a:lnTo>
                  <a:lnTo>
                    <a:pt x="33" y="456"/>
                  </a:lnTo>
                  <a:lnTo>
                    <a:pt x="29" y="452"/>
                  </a:lnTo>
                  <a:lnTo>
                    <a:pt x="19" y="452"/>
                  </a:lnTo>
                  <a:lnTo>
                    <a:pt x="15" y="445"/>
                  </a:lnTo>
                  <a:lnTo>
                    <a:pt x="9" y="420"/>
                  </a:lnTo>
                  <a:lnTo>
                    <a:pt x="0" y="389"/>
                  </a:lnTo>
                  <a:lnTo>
                    <a:pt x="0" y="378"/>
                  </a:lnTo>
                  <a:lnTo>
                    <a:pt x="2" y="351"/>
                  </a:lnTo>
                  <a:lnTo>
                    <a:pt x="6" y="342"/>
                  </a:lnTo>
                  <a:lnTo>
                    <a:pt x="15" y="331"/>
                  </a:lnTo>
                  <a:lnTo>
                    <a:pt x="19" y="323"/>
                  </a:lnTo>
                  <a:lnTo>
                    <a:pt x="19" y="307"/>
                  </a:lnTo>
                  <a:lnTo>
                    <a:pt x="22" y="294"/>
                  </a:lnTo>
                  <a:lnTo>
                    <a:pt x="29" y="274"/>
                  </a:lnTo>
                  <a:lnTo>
                    <a:pt x="33" y="260"/>
                  </a:lnTo>
                  <a:lnTo>
                    <a:pt x="38" y="258"/>
                  </a:lnTo>
                  <a:lnTo>
                    <a:pt x="42" y="249"/>
                  </a:lnTo>
                  <a:lnTo>
                    <a:pt x="48" y="247"/>
                  </a:lnTo>
                  <a:lnTo>
                    <a:pt x="48" y="240"/>
                  </a:lnTo>
                  <a:lnTo>
                    <a:pt x="55" y="238"/>
                  </a:lnTo>
                  <a:lnTo>
                    <a:pt x="51" y="214"/>
                  </a:lnTo>
                  <a:lnTo>
                    <a:pt x="42" y="173"/>
                  </a:lnTo>
                  <a:lnTo>
                    <a:pt x="37" y="169"/>
                  </a:lnTo>
                  <a:lnTo>
                    <a:pt x="33" y="167"/>
                  </a:lnTo>
                  <a:lnTo>
                    <a:pt x="33" y="164"/>
                  </a:lnTo>
                  <a:lnTo>
                    <a:pt x="40" y="155"/>
                  </a:lnTo>
                  <a:lnTo>
                    <a:pt x="35" y="147"/>
                  </a:lnTo>
                  <a:lnTo>
                    <a:pt x="38" y="142"/>
                  </a:lnTo>
                  <a:lnTo>
                    <a:pt x="38" y="133"/>
                  </a:lnTo>
                  <a:lnTo>
                    <a:pt x="33" y="124"/>
                  </a:lnTo>
                  <a:lnTo>
                    <a:pt x="33" y="115"/>
                  </a:lnTo>
                  <a:lnTo>
                    <a:pt x="33" y="98"/>
                  </a:lnTo>
                  <a:lnTo>
                    <a:pt x="29" y="86"/>
                  </a:lnTo>
                  <a:lnTo>
                    <a:pt x="31" y="66"/>
                  </a:lnTo>
                  <a:lnTo>
                    <a:pt x="26" y="64"/>
                  </a:lnTo>
                  <a:lnTo>
                    <a:pt x="26" y="53"/>
                  </a:lnTo>
                  <a:lnTo>
                    <a:pt x="24" y="47"/>
                  </a:lnTo>
                  <a:lnTo>
                    <a:pt x="19" y="35"/>
                  </a:lnTo>
                  <a:lnTo>
                    <a:pt x="19" y="26"/>
                  </a:lnTo>
                  <a:lnTo>
                    <a:pt x="26" y="11"/>
                  </a:lnTo>
                  <a:lnTo>
                    <a:pt x="48" y="8"/>
                  </a:lnTo>
                  <a:lnTo>
                    <a:pt x="62" y="8"/>
                  </a:lnTo>
                  <a:lnTo>
                    <a:pt x="77" y="11"/>
                  </a:lnTo>
                  <a:lnTo>
                    <a:pt x="115" y="9"/>
                  </a:lnTo>
                  <a:lnTo>
                    <a:pt x="149" y="17"/>
                  </a:lnTo>
                  <a:lnTo>
                    <a:pt x="171" y="18"/>
                  </a:lnTo>
                  <a:lnTo>
                    <a:pt x="176" y="17"/>
                  </a:lnTo>
                  <a:lnTo>
                    <a:pt x="193" y="4"/>
                  </a:lnTo>
                  <a:lnTo>
                    <a:pt x="216"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973">
              <a:extLst>
                <a:ext uri="{FF2B5EF4-FFF2-40B4-BE49-F238E27FC236}">
                  <a16:creationId xmlns:a16="http://schemas.microsoft.com/office/drawing/2014/main" id="{304E73E5-92D9-08AB-E570-778D73BC5213}"/>
                </a:ext>
              </a:extLst>
            </p:cNvPr>
            <p:cNvSpPr>
              <a:spLocks/>
            </p:cNvSpPr>
            <p:nvPr/>
          </p:nvSpPr>
          <p:spPr bwMode="auto">
            <a:xfrm>
              <a:off x="6478414" y="5571684"/>
              <a:ext cx="357188" cy="423863"/>
            </a:xfrm>
            <a:custGeom>
              <a:avLst/>
              <a:gdLst>
                <a:gd name="T0" fmla="*/ 174 w 450"/>
                <a:gd name="T1" fmla="*/ 13 h 534"/>
                <a:gd name="T2" fmla="*/ 187 w 450"/>
                <a:gd name="T3" fmla="*/ 40 h 534"/>
                <a:gd name="T4" fmla="*/ 205 w 450"/>
                <a:gd name="T5" fmla="*/ 22 h 534"/>
                <a:gd name="T6" fmla="*/ 232 w 450"/>
                <a:gd name="T7" fmla="*/ 34 h 534"/>
                <a:gd name="T8" fmla="*/ 252 w 450"/>
                <a:gd name="T9" fmla="*/ 42 h 534"/>
                <a:gd name="T10" fmla="*/ 265 w 450"/>
                <a:gd name="T11" fmla="*/ 58 h 534"/>
                <a:gd name="T12" fmla="*/ 274 w 450"/>
                <a:gd name="T13" fmla="*/ 74 h 534"/>
                <a:gd name="T14" fmla="*/ 292 w 450"/>
                <a:gd name="T15" fmla="*/ 83 h 534"/>
                <a:gd name="T16" fmla="*/ 308 w 450"/>
                <a:gd name="T17" fmla="*/ 91 h 534"/>
                <a:gd name="T18" fmla="*/ 334 w 450"/>
                <a:gd name="T19" fmla="*/ 73 h 534"/>
                <a:gd name="T20" fmla="*/ 388 w 450"/>
                <a:gd name="T21" fmla="*/ 71 h 534"/>
                <a:gd name="T22" fmla="*/ 410 w 450"/>
                <a:gd name="T23" fmla="*/ 80 h 534"/>
                <a:gd name="T24" fmla="*/ 428 w 450"/>
                <a:gd name="T25" fmla="*/ 103 h 534"/>
                <a:gd name="T26" fmla="*/ 435 w 450"/>
                <a:gd name="T27" fmla="*/ 122 h 534"/>
                <a:gd name="T28" fmla="*/ 437 w 450"/>
                <a:gd name="T29" fmla="*/ 140 h 534"/>
                <a:gd name="T30" fmla="*/ 443 w 450"/>
                <a:gd name="T31" fmla="*/ 214 h 534"/>
                <a:gd name="T32" fmla="*/ 424 w 450"/>
                <a:gd name="T33" fmla="*/ 241 h 534"/>
                <a:gd name="T34" fmla="*/ 410 w 450"/>
                <a:gd name="T35" fmla="*/ 298 h 534"/>
                <a:gd name="T36" fmla="*/ 395 w 450"/>
                <a:gd name="T37" fmla="*/ 356 h 534"/>
                <a:gd name="T38" fmla="*/ 424 w 450"/>
                <a:gd name="T39" fmla="*/ 419 h 534"/>
                <a:gd name="T40" fmla="*/ 423 w 450"/>
                <a:gd name="T41" fmla="*/ 465 h 534"/>
                <a:gd name="T42" fmla="*/ 401 w 450"/>
                <a:gd name="T43" fmla="*/ 472 h 534"/>
                <a:gd name="T44" fmla="*/ 343 w 450"/>
                <a:gd name="T45" fmla="*/ 461 h 534"/>
                <a:gd name="T46" fmla="*/ 230 w 450"/>
                <a:gd name="T47" fmla="*/ 477 h 534"/>
                <a:gd name="T48" fmla="*/ 130 w 450"/>
                <a:gd name="T49" fmla="*/ 514 h 534"/>
                <a:gd name="T50" fmla="*/ 74 w 450"/>
                <a:gd name="T51" fmla="*/ 486 h 534"/>
                <a:gd name="T52" fmla="*/ 80 w 450"/>
                <a:gd name="T53" fmla="*/ 466 h 534"/>
                <a:gd name="T54" fmla="*/ 89 w 450"/>
                <a:gd name="T55" fmla="*/ 448 h 534"/>
                <a:gd name="T56" fmla="*/ 83 w 450"/>
                <a:gd name="T57" fmla="*/ 414 h 534"/>
                <a:gd name="T58" fmla="*/ 61 w 450"/>
                <a:gd name="T59" fmla="*/ 399 h 534"/>
                <a:gd name="T60" fmla="*/ 50 w 450"/>
                <a:gd name="T61" fmla="*/ 378 h 534"/>
                <a:gd name="T62" fmla="*/ 20 w 450"/>
                <a:gd name="T63" fmla="*/ 359 h 534"/>
                <a:gd name="T64" fmla="*/ 5 w 450"/>
                <a:gd name="T65" fmla="*/ 354 h 534"/>
                <a:gd name="T66" fmla="*/ 5 w 450"/>
                <a:gd name="T67" fmla="*/ 341 h 534"/>
                <a:gd name="T68" fmla="*/ 18 w 450"/>
                <a:gd name="T69" fmla="*/ 298 h 534"/>
                <a:gd name="T70" fmla="*/ 9 w 450"/>
                <a:gd name="T71" fmla="*/ 274 h 534"/>
                <a:gd name="T72" fmla="*/ 31 w 450"/>
                <a:gd name="T73" fmla="*/ 258 h 534"/>
                <a:gd name="T74" fmla="*/ 43 w 450"/>
                <a:gd name="T75" fmla="*/ 223 h 534"/>
                <a:gd name="T76" fmla="*/ 40 w 450"/>
                <a:gd name="T77" fmla="*/ 212 h 534"/>
                <a:gd name="T78" fmla="*/ 27 w 450"/>
                <a:gd name="T79" fmla="*/ 200 h 534"/>
                <a:gd name="T80" fmla="*/ 34 w 450"/>
                <a:gd name="T81" fmla="*/ 185 h 534"/>
                <a:gd name="T82" fmla="*/ 60 w 450"/>
                <a:gd name="T83" fmla="*/ 191 h 534"/>
                <a:gd name="T84" fmla="*/ 63 w 450"/>
                <a:gd name="T85" fmla="*/ 180 h 534"/>
                <a:gd name="T86" fmla="*/ 50 w 450"/>
                <a:gd name="T87" fmla="*/ 162 h 534"/>
                <a:gd name="T88" fmla="*/ 60 w 450"/>
                <a:gd name="T89" fmla="*/ 142 h 534"/>
                <a:gd name="T90" fmla="*/ 52 w 450"/>
                <a:gd name="T91" fmla="*/ 113 h 534"/>
                <a:gd name="T92" fmla="*/ 34 w 450"/>
                <a:gd name="T93" fmla="*/ 78 h 534"/>
                <a:gd name="T94" fmla="*/ 45 w 450"/>
                <a:gd name="T95" fmla="*/ 47 h 534"/>
                <a:gd name="T96" fmla="*/ 60 w 450"/>
                <a:gd name="T97" fmla="*/ 29 h 534"/>
                <a:gd name="T98" fmla="*/ 76 w 450"/>
                <a:gd name="T99" fmla="*/ 22 h 534"/>
                <a:gd name="T100" fmla="*/ 90 w 450"/>
                <a:gd name="T101" fmla="*/ 40 h 534"/>
                <a:gd name="T102" fmla="*/ 103 w 450"/>
                <a:gd name="T103" fmla="*/ 42 h 534"/>
                <a:gd name="T104" fmla="*/ 116 w 450"/>
                <a:gd name="T105" fmla="*/ 34 h 534"/>
                <a:gd name="T106" fmla="*/ 139 w 450"/>
                <a:gd name="T107" fmla="*/ 18 h 534"/>
                <a:gd name="T108" fmla="*/ 154 w 450"/>
                <a:gd name="T109" fmla="*/ 13 h 534"/>
                <a:gd name="T110" fmla="*/ 170 w 450"/>
                <a:gd name="T11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0" h="534">
                  <a:moveTo>
                    <a:pt x="170" y="0"/>
                  </a:moveTo>
                  <a:lnTo>
                    <a:pt x="174" y="4"/>
                  </a:lnTo>
                  <a:lnTo>
                    <a:pt x="174" y="13"/>
                  </a:lnTo>
                  <a:lnTo>
                    <a:pt x="174" y="13"/>
                  </a:lnTo>
                  <a:lnTo>
                    <a:pt x="176" y="18"/>
                  </a:lnTo>
                  <a:lnTo>
                    <a:pt x="176" y="36"/>
                  </a:lnTo>
                  <a:lnTo>
                    <a:pt x="176" y="40"/>
                  </a:lnTo>
                  <a:lnTo>
                    <a:pt x="187" y="40"/>
                  </a:lnTo>
                  <a:lnTo>
                    <a:pt x="192" y="33"/>
                  </a:lnTo>
                  <a:lnTo>
                    <a:pt x="197" y="33"/>
                  </a:lnTo>
                  <a:lnTo>
                    <a:pt x="201" y="24"/>
                  </a:lnTo>
                  <a:lnTo>
                    <a:pt x="205" y="22"/>
                  </a:lnTo>
                  <a:lnTo>
                    <a:pt x="219" y="22"/>
                  </a:lnTo>
                  <a:lnTo>
                    <a:pt x="225" y="25"/>
                  </a:lnTo>
                  <a:lnTo>
                    <a:pt x="228" y="33"/>
                  </a:lnTo>
                  <a:lnTo>
                    <a:pt x="232" y="34"/>
                  </a:lnTo>
                  <a:lnTo>
                    <a:pt x="247" y="33"/>
                  </a:lnTo>
                  <a:lnTo>
                    <a:pt x="250" y="33"/>
                  </a:lnTo>
                  <a:lnTo>
                    <a:pt x="250" y="34"/>
                  </a:lnTo>
                  <a:lnTo>
                    <a:pt x="252" y="42"/>
                  </a:lnTo>
                  <a:lnTo>
                    <a:pt x="252" y="45"/>
                  </a:lnTo>
                  <a:lnTo>
                    <a:pt x="256" y="45"/>
                  </a:lnTo>
                  <a:lnTo>
                    <a:pt x="261" y="54"/>
                  </a:lnTo>
                  <a:lnTo>
                    <a:pt x="265" y="58"/>
                  </a:lnTo>
                  <a:lnTo>
                    <a:pt x="265" y="62"/>
                  </a:lnTo>
                  <a:lnTo>
                    <a:pt x="265" y="69"/>
                  </a:lnTo>
                  <a:lnTo>
                    <a:pt x="270" y="69"/>
                  </a:lnTo>
                  <a:lnTo>
                    <a:pt x="274" y="74"/>
                  </a:lnTo>
                  <a:lnTo>
                    <a:pt x="276" y="80"/>
                  </a:lnTo>
                  <a:lnTo>
                    <a:pt x="285" y="85"/>
                  </a:lnTo>
                  <a:lnTo>
                    <a:pt x="286" y="83"/>
                  </a:lnTo>
                  <a:lnTo>
                    <a:pt x="292" y="83"/>
                  </a:lnTo>
                  <a:lnTo>
                    <a:pt x="294" y="80"/>
                  </a:lnTo>
                  <a:lnTo>
                    <a:pt x="296" y="80"/>
                  </a:lnTo>
                  <a:lnTo>
                    <a:pt x="297" y="85"/>
                  </a:lnTo>
                  <a:lnTo>
                    <a:pt x="308" y="91"/>
                  </a:lnTo>
                  <a:lnTo>
                    <a:pt x="312" y="85"/>
                  </a:lnTo>
                  <a:lnTo>
                    <a:pt x="315" y="78"/>
                  </a:lnTo>
                  <a:lnTo>
                    <a:pt x="323" y="76"/>
                  </a:lnTo>
                  <a:lnTo>
                    <a:pt x="334" y="73"/>
                  </a:lnTo>
                  <a:lnTo>
                    <a:pt x="350" y="67"/>
                  </a:lnTo>
                  <a:lnTo>
                    <a:pt x="363" y="62"/>
                  </a:lnTo>
                  <a:lnTo>
                    <a:pt x="372" y="63"/>
                  </a:lnTo>
                  <a:lnTo>
                    <a:pt x="388" y="71"/>
                  </a:lnTo>
                  <a:lnTo>
                    <a:pt x="394" y="63"/>
                  </a:lnTo>
                  <a:lnTo>
                    <a:pt x="395" y="63"/>
                  </a:lnTo>
                  <a:lnTo>
                    <a:pt x="404" y="78"/>
                  </a:lnTo>
                  <a:lnTo>
                    <a:pt x="410" y="80"/>
                  </a:lnTo>
                  <a:lnTo>
                    <a:pt x="412" y="85"/>
                  </a:lnTo>
                  <a:lnTo>
                    <a:pt x="417" y="102"/>
                  </a:lnTo>
                  <a:lnTo>
                    <a:pt x="421" y="103"/>
                  </a:lnTo>
                  <a:lnTo>
                    <a:pt x="428" y="103"/>
                  </a:lnTo>
                  <a:lnTo>
                    <a:pt x="433" y="100"/>
                  </a:lnTo>
                  <a:lnTo>
                    <a:pt x="433" y="109"/>
                  </a:lnTo>
                  <a:lnTo>
                    <a:pt x="430" y="114"/>
                  </a:lnTo>
                  <a:lnTo>
                    <a:pt x="435" y="122"/>
                  </a:lnTo>
                  <a:lnTo>
                    <a:pt x="428" y="131"/>
                  </a:lnTo>
                  <a:lnTo>
                    <a:pt x="428" y="134"/>
                  </a:lnTo>
                  <a:lnTo>
                    <a:pt x="432" y="136"/>
                  </a:lnTo>
                  <a:lnTo>
                    <a:pt x="437" y="140"/>
                  </a:lnTo>
                  <a:lnTo>
                    <a:pt x="446" y="181"/>
                  </a:lnTo>
                  <a:lnTo>
                    <a:pt x="450" y="205"/>
                  </a:lnTo>
                  <a:lnTo>
                    <a:pt x="443" y="207"/>
                  </a:lnTo>
                  <a:lnTo>
                    <a:pt x="443" y="214"/>
                  </a:lnTo>
                  <a:lnTo>
                    <a:pt x="437" y="216"/>
                  </a:lnTo>
                  <a:lnTo>
                    <a:pt x="433" y="225"/>
                  </a:lnTo>
                  <a:lnTo>
                    <a:pt x="428" y="227"/>
                  </a:lnTo>
                  <a:lnTo>
                    <a:pt x="424" y="241"/>
                  </a:lnTo>
                  <a:lnTo>
                    <a:pt x="417" y="261"/>
                  </a:lnTo>
                  <a:lnTo>
                    <a:pt x="414" y="274"/>
                  </a:lnTo>
                  <a:lnTo>
                    <a:pt x="414" y="290"/>
                  </a:lnTo>
                  <a:lnTo>
                    <a:pt x="410" y="298"/>
                  </a:lnTo>
                  <a:lnTo>
                    <a:pt x="401" y="309"/>
                  </a:lnTo>
                  <a:lnTo>
                    <a:pt x="397" y="318"/>
                  </a:lnTo>
                  <a:lnTo>
                    <a:pt x="395" y="345"/>
                  </a:lnTo>
                  <a:lnTo>
                    <a:pt x="395" y="356"/>
                  </a:lnTo>
                  <a:lnTo>
                    <a:pt x="404" y="387"/>
                  </a:lnTo>
                  <a:lnTo>
                    <a:pt x="410" y="412"/>
                  </a:lnTo>
                  <a:lnTo>
                    <a:pt x="414" y="419"/>
                  </a:lnTo>
                  <a:lnTo>
                    <a:pt x="424" y="419"/>
                  </a:lnTo>
                  <a:lnTo>
                    <a:pt x="428" y="423"/>
                  </a:lnTo>
                  <a:lnTo>
                    <a:pt x="430" y="441"/>
                  </a:lnTo>
                  <a:lnTo>
                    <a:pt x="430" y="465"/>
                  </a:lnTo>
                  <a:lnTo>
                    <a:pt x="423" y="465"/>
                  </a:lnTo>
                  <a:lnTo>
                    <a:pt x="417" y="463"/>
                  </a:lnTo>
                  <a:lnTo>
                    <a:pt x="410" y="463"/>
                  </a:lnTo>
                  <a:lnTo>
                    <a:pt x="406" y="463"/>
                  </a:lnTo>
                  <a:lnTo>
                    <a:pt x="401" y="472"/>
                  </a:lnTo>
                  <a:lnTo>
                    <a:pt x="397" y="476"/>
                  </a:lnTo>
                  <a:lnTo>
                    <a:pt x="392" y="474"/>
                  </a:lnTo>
                  <a:lnTo>
                    <a:pt x="364" y="468"/>
                  </a:lnTo>
                  <a:lnTo>
                    <a:pt x="343" y="461"/>
                  </a:lnTo>
                  <a:lnTo>
                    <a:pt x="319" y="461"/>
                  </a:lnTo>
                  <a:lnTo>
                    <a:pt x="290" y="466"/>
                  </a:lnTo>
                  <a:lnTo>
                    <a:pt x="277" y="466"/>
                  </a:lnTo>
                  <a:lnTo>
                    <a:pt x="230" y="477"/>
                  </a:lnTo>
                  <a:lnTo>
                    <a:pt x="212" y="479"/>
                  </a:lnTo>
                  <a:lnTo>
                    <a:pt x="179" y="488"/>
                  </a:lnTo>
                  <a:lnTo>
                    <a:pt x="161" y="499"/>
                  </a:lnTo>
                  <a:lnTo>
                    <a:pt x="130" y="514"/>
                  </a:lnTo>
                  <a:lnTo>
                    <a:pt x="98" y="534"/>
                  </a:lnTo>
                  <a:lnTo>
                    <a:pt x="76" y="530"/>
                  </a:lnTo>
                  <a:lnTo>
                    <a:pt x="74" y="526"/>
                  </a:lnTo>
                  <a:lnTo>
                    <a:pt x="74" y="486"/>
                  </a:lnTo>
                  <a:lnTo>
                    <a:pt x="76" y="479"/>
                  </a:lnTo>
                  <a:lnTo>
                    <a:pt x="74" y="470"/>
                  </a:lnTo>
                  <a:lnTo>
                    <a:pt x="76" y="468"/>
                  </a:lnTo>
                  <a:lnTo>
                    <a:pt x="80" y="466"/>
                  </a:lnTo>
                  <a:lnTo>
                    <a:pt x="80" y="456"/>
                  </a:lnTo>
                  <a:lnTo>
                    <a:pt x="81" y="450"/>
                  </a:lnTo>
                  <a:lnTo>
                    <a:pt x="87" y="450"/>
                  </a:lnTo>
                  <a:lnTo>
                    <a:pt x="89" y="448"/>
                  </a:lnTo>
                  <a:lnTo>
                    <a:pt x="85" y="441"/>
                  </a:lnTo>
                  <a:lnTo>
                    <a:pt x="89" y="430"/>
                  </a:lnTo>
                  <a:lnTo>
                    <a:pt x="87" y="421"/>
                  </a:lnTo>
                  <a:lnTo>
                    <a:pt x="83" y="414"/>
                  </a:lnTo>
                  <a:lnTo>
                    <a:pt x="83" y="405"/>
                  </a:lnTo>
                  <a:lnTo>
                    <a:pt x="76" y="407"/>
                  </a:lnTo>
                  <a:lnTo>
                    <a:pt x="69" y="399"/>
                  </a:lnTo>
                  <a:lnTo>
                    <a:pt x="61" y="399"/>
                  </a:lnTo>
                  <a:lnTo>
                    <a:pt x="58" y="392"/>
                  </a:lnTo>
                  <a:lnTo>
                    <a:pt x="54" y="385"/>
                  </a:lnTo>
                  <a:lnTo>
                    <a:pt x="50" y="383"/>
                  </a:lnTo>
                  <a:lnTo>
                    <a:pt x="50" y="378"/>
                  </a:lnTo>
                  <a:lnTo>
                    <a:pt x="45" y="367"/>
                  </a:lnTo>
                  <a:lnTo>
                    <a:pt x="41" y="367"/>
                  </a:lnTo>
                  <a:lnTo>
                    <a:pt x="29" y="367"/>
                  </a:lnTo>
                  <a:lnTo>
                    <a:pt x="20" y="359"/>
                  </a:lnTo>
                  <a:lnTo>
                    <a:pt x="14" y="359"/>
                  </a:lnTo>
                  <a:lnTo>
                    <a:pt x="11" y="358"/>
                  </a:lnTo>
                  <a:lnTo>
                    <a:pt x="11" y="354"/>
                  </a:lnTo>
                  <a:lnTo>
                    <a:pt x="5" y="354"/>
                  </a:lnTo>
                  <a:lnTo>
                    <a:pt x="3" y="352"/>
                  </a:lnTo>
                  <a:lnTo>
                    <a:pt x="1" y="352"/>
                  </a:lnTo>
                  <a:lnTo>
                    <a:pt x="0" y="350"/>
                  </a:lnTo>
                  <a:lnTo>
                    <a:pt x="5" y="341"/>
                  </a:lnTo>
                  <a:lnTo>
                    <a:pt x="16" y="330"/>
                  </a:lnTo>
                  <a:lnTo>
                    <a:pt x="18" y="327"/>
                  </a:lnTo>
                  <a:lnTo>
                    <a:pt x="23" y="301"/>
                  </a:lnTo>
                  <a:lnTo>
                    <a:pt x="18" y="298"/>
                  </a:lnTo>
                  <a:lnTo>
                    <a:pt x="18" y="294"/>
                  </a:lnTo>
                  <a:lnTo>
                    <a:pt x="14" y="289"/>
                  </a:lnTo>
                  <a:lnTo>
                    <a:pt x="11" y="287"/>
                  </a:lnTo>
                  <a:lnTo>
                    <a:pt x="9" y="274"/>
                  </a:lnTo>
                  <a:lnTo>
                    <a:pt x="7" y="267"/>
                  </a:lnTo>
                  <a:lnTo>
                    <a:pt x="11" y="263"/>
                  </a:lnTo>
                  <a:lnTo>
                    <a:pt x="31" y="263"/>
                  </a:lnTo>
                  <a:lnTo>
                    <a:pt x="31" y="258"/>
                  </a:lnTo>
                  <a:lnTo>
                    <a:pt x="36" y="247"/>
                  </a:lnTo>
                  <a:lnTo>
                    <a:pt x="36" y="236"/>
                  </a:lnTo>
                  <a:lnTo>
                    <a:pt x="38" y="227"/>
                  </a:lnTo>
                  <a:lnTo>
                    <a:pt x="43" y="223"/>
                  </a:lnTo>
                  <a:lnTo>
                    <a:pt x="43" y="220"/>
                  </a:lnTo>
                  <a:lnTo>
                    <a:pt x="40" y="220"/>
                  </a:lnTo>
                  <a:lnTo>
                    <a:pt x="41" y="216"/>
                  </a:lnTo>
                  <a:lnTo>
                    <a:pt x="40" y="212"/>
                  </a:lnTo>
                  <a:lnTo>
                    <a:pt x="36" y="211"/>
                  </a:lnTo>
                  <a:lnTo>
                    <a:pt x="27" y="211"/>
                  </a:lnTo>
                  <a:lnTo>
                    <a:pt x="25" y="207"/>
                  </a:lnTo>
                  <a:lnTo>
                    <a:pt x="27" y="200"/>
                  </a:lnTo>
                  <a:lnTo>
                    <a:pt x="25" y="192"/>
                  </a:lnTo>
                  <a:lnTo>
                    <a:pt x="23" y="192"/>
                  </a:lnTo>
                  <a:lnTo>
                    <a:pt x="23" y="191"/>
                  </a:lnTo>
                  <a:lnTo>
                    <a:pt x="34" y="185"/>
                  </a:lnTo>
                  <a:lnTo>
                    <a:pt x="47" y="187"/>
                  </a:lnTo>
                  <a:lnTo>
                    <a:pt x="50" y="192"/>
                  </a:lnTo>
                  <a:lnTo>
                    <a:pt x="54" y="192"/>
                  </a:lnTo>
                  <a:lnTo>
                    <a:pt x="60" y="191"/>
                  </a:lnTo>
                  <a:lnTo>
                    <a:pt x="63" y="200"/>
                  </a:lnTo>
                  <a:lnTo>
                    <a:pt x="65" y="200"/>
                  </a:lnTo>
                  <a:lnTo>
                    <a:pt x="63" y="187"/>
                  </a:lnTo>
                  <a:lnTo>
                    <a:pt x="63" y="180"/>
                  </a:lnTo>
                  <a:lnTo>
                    <a:pt x="60" y="172"/>
                  </a:lnTo>
                  <a:lnTo>
                    <a:pt x="60" y="165"/>
                  </a:lnTo>
                  <a:lnTo>
                    <a:pt x="54" y="165"/>
                  </a:lnTo>
                  <a:lnTo>
                    <a:pt x="50" y="162"/>
                  </a:lnTo>
                  <a:lnTo>
                    <a:pt x="47" y="163"/>
                  </a:lnTo>
                  <a:lnTo>
                    <a:pt x="52" y="149"/>
                  </a:lnTo>
                  <a:lnTo>
                    <a:pt x="56" y="143"/>
                  </a:lnTo>
                  <a:lnTo>
                    <a:pt x="60" y="142"/>
                  </a:lnTo>
                  <a:lnTo>
                    <a:pt x="60" y="140"/>
                  </a:lnTo>
                  <a:lnTo>
                    <a:pt x="54" y="132"/>
                  </a:lnTo>
                  <a:lnTo>
                    <a:pt x="50" y="132"/>
                  </a:lnTo>
                  <a:lnTo>
                    <a:pt x="52" y="113"/>
                  </a:lnTo>
                  <a:lnTo>
                    <a:pt x="43" y="114"/>
                  </a:lnTo>
                  <a:lnTo>
                    <a:pt x="32" y="105"/>
                  </a:lnTo>
                  <a:lnTo>
                    <a:pt x="32" y="103"/>
                  </a:lnTo>
                  <a:lnTo>
                    <a:pt x="34" y="78"/>
                  </a:lnTo>
                  <a:lnTo>
                    <a:pt x="32" y="65"/>
                  </a:lnTo>
                  <a:lnTo>
                    <a:pt x="34" y="62"/>
                  </a:lnTo>
                  <a:lnTo>
                    <a:pt x="36" y="58"/>
                  </a:lnTo>
                  <a:lnTo>
                    <a:pt x="45" y="47"/>
                  </a:lnTo>
                  <a:lnTo>
                    <a:pt x="45" y="44"/>
                  </a:lnTo>
                  <a:lnTo>
                    <a:pt x="54" y="42"/>
                  </a:lnTo>
                  <a:lnTo>
                    <a:pt x="58" y="36"/>
                  </a:lnTo>
                  <a:lnTo>
                    <a:pt x="60" y="29"/>
                  </a:lnTo>
                  <a:lnTo>
                    <a:pt x="63" y="25"/>
                  </a:lnTo>
                  <a:lnTo>
                    <a:pt x="65" y="25"/>
                  </a:lnTo>
                  <a:lnTo>
                    <a:pt x="72" y="25"/>
                  </a:lnTo>
                  <a:lnTo>
                    <a:pt x="76" y="22"/>
                  </a:lnTo>
                  <a:lnTo>
                    <a:pt x="81" y="22"/>
                  </a:lnTo>
                  <a:lnTo>
                    <a:pt x="87" y="31"/>
                  </a:lnTo>
                  <a:lnTo>
                    <a:pt x="89" y="40"/>
                  </a:lnTo>
                  <a:lnTo>
                    <a:pt x="90" y="40"/>
                  </a:lnTo>
                  <a:lnTo>
                    <a:pt x="90" y="38"/>
                  </a:lnTo>
                  <a:lnTo>
                    <a:pt x="96" y="34"/>
                  </a:lnTo>
                  <a:lnTo>
                    <a:pt x="98" y="36"/>
                  </a:lnTo>
                  <a:lnTo>
                    <a:pt x="103" y="42"/>
                  </a:lnTo>
                  <a:lnTo>
                    <a:pt x="109" y="45"/>
                  </a:lnTo>
                  <a:lnTo>
                    <a:pt x="112" y="45"/>
                  </a:lnTo>
                  <a:lnTo>
                    <a:pt x="116" y="40"/>
                  </a:lnTo>
                  <a:lnTo>
                    <a:pt x="116" y="34"/>
                  </a:lnTo>
                  <a:lnTo>
                    <a:pt x="125" y="31"/>
                  </a:lnTo>
                  <a:lnTo>
                    <a:pt x="139" y="31"/>
                  </a:lnTo>
                  <a:lnTo>
                    <a:pt x="141" y="25"/>
                  </a:lnTo>
                  <a:lnTo>
                    <a:pt x="139" y="18"/>
                  </a:lnTo>
                  <a:lnTo>
                    <a:pt x="139" y="11"/>
                  </a:lnTo>
                  <a:lnTo>
                    <a:pt x="143" y="5"/>
                  </a:lnTo>
                  <a:lnTo>
                    <a:pt x="147" y="5"/>
                  </a:lnTo>
                  <a:lnTo>
                    <a:pt x="154" y="13"/>
                  </a:lnTo>
                  <a:lnTo>
                    <a:pt x="156" y="13"/>
                  </a:lnTo>
                  <a:lnTo>
                    <a:pt x="159" y="2"/>
                  </a:lnTo>
                  <a:lnTo>
                    <a:pt x="167" y="2"/>
                  </a:lnTo>
                  <a:lnTo>
                    <a:pt x="170"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3198">
              <a:extLst>
                <a:ext uri="{FF2B5EF4-FFF2-40B4-BE49-F238E27FC236}">
                  <a16:creationId xmlns:a16="http://schemas.microsoft.com/office/drawing/2014/main" id="{9B6392D7-3D4F-C69D-D494-2151EEE86AA3}"/>
                </a:ext>
              </a:extLst>
            </p:cNvPr>
            <p:cNvSpPr>
              <a:spLocks/>
            </p:cNvSpPr>
            <p:nvPr/>
          </p:nvSpPr>
          <p:spPr bwMode="auto">
            <a:xfrm>
              <a:off x="6964188" y="5546284"/>
              <a:ext cx="125413" cy="336550"/>
            </a:xfrm>
            <a:custGeom>
              <a:avLst/>
              <a:gdLst>
                <a:gd name="T0" fmla="*/ 0 w 158"/>
                <a:gd name="T1" fmla="*/ 0 h 423"/>
                <a:gd name="T2" fmla="*/ 0 w 158"/>
                <a:gd name="T3" fmla="*/ 2 h 423"/>
                <a:gd name="T4" fmla="*/ 46 w 158"/>
                <a:gd name="T5" fmla="*/ 9 h 423"/>
                <a:gd name="T6" fmla="*/ 51 w 158"/>
                <a:gd name="T7" fmla="*/ 17 h 423"/>
                <a:gd name="T8" fmla="*/ 55 w 158"/>
                <a:gd name="T9" fmla="*/ 17 h 423"/>
                <a:gd name="T10" fmla="*/ 58 w 158"/>
                <a:gd name="T11" fmla="*/ 13 h 423"/>
                <a:gd name="T12" fmla="*/ 78 w 158"/>
                <a:gd name="T13" fmla="*/ 13 h 423"/>
                <a:gd name="T14" fmla="*/ 78 w 158"/>
                <a:gd name="T15" fmla="*/ 11 h 423"/>
                <a:gd name="T16" fmla="*/ 77 w 158"/>
                <a:gd name="T17" fmla="*/ 15 h 423"/>
                <a:gd name="T18" fmla="*/ 75 w 158"/>
                <a:gd name="T19" fmla="*/ 28 h 423"/>
                <a:gd name="T20" fmla="*/ 71 w 158"/>
                <a:gd name="T21" fmla="*/ 37 h 423"/>
                <a:gd name="T22" fmla="*/ 69 w 158"/>
                <a:gd name="T23" fmla="*/ 53 h 423"/>
                <a:gd name="T24" fmla="*/ 69 w 158"/>
                <a:gd name="T25" fmla="*/ 66 h 423"/>
                <a:gd name="T26" fmla="*/ 75 w 158"/>
                <a:gd name="T27" fmla="*/ 71 h 423"/>
                <a:gd name="T28" fmla="*/ 84 w 158"/>
                <a:gd name="T29" fmla="*/ 77 h 423"/>
                <a:gd name="T30" fmla="*/ 87 w 158"/>
                <a:gd name="T31" fmla="*/ 77 h 423"/>
                <a:gd name="T32" fmla="*/ 95 w 158"/>
                <a:gd name="T33" fmla="*/ 80 h 423"/>
                <a:gd name="T34" fmla="*/ 111 w 158"/>
                <a:gd name="T35" fmla="*/ 104 h 423"/>
                <a:gd name="T36" fmla="*/ 122 w 158"/>
                <a:gd name="T37" fmla="*/ 133 h 423"/>
                <a:gd name="T38" fmla="*/ 129 w 158"/>
                <a:gd name="T39" fmla="*/ 165 h 423"/>
                <a:gd name="T40" fmla="*/ 136 w 158"/>
                <a:gd name="T41" fmla="*/ 180 h 423"/>
                <a:gd name="T42" fmla="*/ 136 w 158"/>
                <a:gd name="T43" fmla="*/ 189 h 423"/>
                <a:gd name="T44" fmla="*/ 140 w 158"/>
                <a:gd name="T45" fmla="*/ 202 h 423"/>
                <a:gd name="T46" fmla="*/ 144 w 158"/>
                <a:gd name="T47" fmla="*/ 218 h 423"/>
                <a:gd name="T48" fmla="*/ 146 w 158"/>
                <a:gd name="T49" fmla="*/ 245 h 423"/>
                <a:gd name="T50" fmla="*/ 146 w 158"/>
                <a:gd name="T51" fmla="*/ 323 h 423"/>
                <a:gd name="T52" fmla="*/ 140 w 158"/>
                <a:gd name="T53" fmla="*/ 358 h 423"/>
                <a:gd name="T54" fmla="*/ 140 w 158"/>
                <a:gd name="T55" fmla="*/ 372 h 423"/>
                <a:gd name="T56" fmla="*/ 146 w 158"/>
                <a:gd name="T57" fmla="*/ 392 h 423"/>
                <a:gd name="T58" fmla="*/ 149 w 158"/>
                <a:gd name="T59" fmla="*/ 403 h 423"/>
                <a:gd name="T60" fmla="*/ 151 w 158"/>
                <a:gd name="T61" fmla="*/ 405 h 423"/>
                <a:gd name="T62" fmla="*/ 158 w 158"/>
                <a:gd name="T63" fmla="*/ 407 h 423"/>
                <a:gd name="T64" fmla="*/ 131 w 158"/>
                <a:gd name="T65" fmla="*/ 414 h 423"/>
                <a:gd name="T66" fmla="*/ 107 w 158"/>
                <a:gd name="T67" fmla="*/ 423 h 423"/>
                <a:gd name="T68" fmla="*/ 102 w 158"/>
                <a:gd name="T69" fmla="*/ 421 h 423"/>
                <a:gd name="T70" fmla="*/ 80 w 158"/>
                <a:gd name="T71" fmla="*/ 394 h 423"/>
                <a:gd name="T72" fmla="*/ 69 w 158"/>
                <a:gd name="T73" fmla="*/ 380 h 423"/>
                <a:gd name="T74" fmla="*/ 64 w 158"/>
                <a:gd name="T75" fmla="*/ 362 h 423"/>
                <a:gd name="T76" fmla="*/ 62 w 158"/>
                <a:gd name="T77" fmla="*/ 349 h 423"/>
                <a:gd name="T78" fmla="*/ 60 w 158"/>
                <a:gd name="T79" fmla="*/ 314 h 423"/>
                <a:gd name="T80" fmla="*/ 62 w 158"/>
                <a:gd name="T81" fmla="*/ 283 h 423"/>
                <a:gd name="T82" fmla="*/ 57 w 158"/>
                <a:gd name="T83" fmla="*/ 222 h 423"/>
                <a:gd name="T84" fmla="*/ 57 w 158"/>
                <a:gd name="T85" fmla="*/ 173 h 423"/>
                <a:gd name="T86" fmla="*/ 53 w 158"/>
                <a:gd name="T87" fmla="*/ 153 h 423"/>
                <a:gd name="T88" fmla="*/ 49 w 158"/>
                <a:gd name="T89" fmla="*/ 142 h 423"/>
                <a:gd name="T90" fmla="*/ 44 w 158"/>
                <a:gd name="T91" fmla="*/ 133 h 423"/>
                <a:gd name="T92" fmla="*/ 42 w 158"/>
                <a:gd name="T93" fmla="*/ 100 h 423"/>
                <a:gd name="T94" fmla="*/ 38 w 158"/>
                <a:gd name="T95" fmla="*/ 80 h 423"/>
                <a:gd name="T96" fmla="*/ 33 w 158"/>
                <a:gd name="T97" fmla="*/ 71 h 423"/>
                <a:gd name="T98" fmla="*/ 22 w 158"/>
                <a:gd name="T99" fmla="*/ 60 h 423"/>
                <a:gd name="T100" fmla="*/ 17 w 158"/>
                <a:gd name="T101" fmla="*/ 49 h 423"/>
                <a:gd name="T102" fmla="*/ 6 w 158"/>
                <a:gd name="T103" fmla="*/ 40 h 423"/>
                <a:gd name="T104" fmla="*/ 6 w 158"/>
                <a:gd name="T105" fmla="*/ 33 h 423"/>
                <a:gd name="T106" fmla="*/ 9 w 158"/>
                <a:gd name="T107" fmla="*/ 24 h 423"/>
                <a:gd name="T108" fmla="*/ 9 w 158"/>
                <a:gd name="T109" fmla="*/ 17 h 423"/>
                <a:gd name="T110" fmla="*/ 15 w 158"/>
                <a:gd name="T111" fmla="*/ 9 h 423"/>
                <a:gd name="T112" fmla="*/ 13 w 158"/>
                <a:gd name="T113" fmla="*/ 8 h 423"/>
                <a:gd name="T114" fmla="*/ 2 w 158"/>
                <a:gd name="T115" fmla="*/ 6 h 423"/>
                <a:gd name="T116" fmla="*/ 0 w 158"/>
                <a:gd name="T117" fmla="*/ 4 h 423"/>
                <a:gd name="T118" fmla="*/ 0 w 158"/>
                <a:gd name="T1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423">
                  <a:moveTo>
                    <a:pt x="0" y="0"/>
                  </a:moveTo>
                  <a:lnTo>
                    <a:pt x="0" y="2"/>
                  </a:lnTo>
                  <a:lnTo>
                    <a:pt x="46" y="9"/>
                  </a:lnTo>
                  <a:lnTo>
                    <a:pt x="51" y="17"/>
                  </a:lnTo>
                  <a:lnTo>
                    <a:pt x="55" y="17"/>
                  </a:lnTo>
                  <a:lnTo>
                    <a:pt x="58" y="13"/>
                  </a:lnTo>
                  <a:lnTo>
                    <a:pt x="78" y="13"/>
                  </a:lnTo>
                  <a:lnTo>
                    <a:pt x="78" y="11"/>
                  </a:lnTo>
                  <a:lnTo>
                    <a:pt x="77" y="15"/>
                  </a:lnTo>
                  <a:lnTo>
                    <a:pt x="75" y="28"/>
                  </a:lnTo>
                  <a:lnTo>
                    <a:pt x="71" y="37"/>
                  </a:lnTo>
                  <a:lnTo>
                    <a:pt x="69" y="53"/>
                  </a:lnTo>
                  <a:lnTo>
                    <a:pt x="69" y="66"/>
                  </a:lnTo>
                  <a:lnTo>
                    <a:pt x="75" y="71"/>
                  </a:lnTo>
                  <a:lnTo>
                    <a:pt x="84" y="77"/>
                  </a:lnTo>
                  <a:lnTo>
                    <a:pt x="87" y="77"/>
                  </a:lnTo>
                  <a:lnTo>
                    <a:pt x="95" y="80"/>
                  </a:lnTo>
                  <a:lnTo>
                    <a:pt x="111" y="104"/>
                  </a:lnTo>
                  <a:lnTo>
                    <a:pt x="122" y="133"/>
                  </a:lnTo>
                  <a:lnTo>
                    <a:pt x="129" y="165"/>
                  </a:lnTo>
                  <a:lnTo>
                    <a:pt x="136" y="180"/>
                  </a:lnTo>
                  <a:lnTo>
                    <a:pt x="136" y="189"/>
                  </a:lnTo>
                  <a:lnTo>
                    <a:pt x="140" y="202"/>
                  </a:lnTo>
                  <a:lnTo>
                    <a:pt x="144" y="218"/>
                  </a:lnTo>
                  <a:lnTo>
                    <a:pt x="146" y="245"/>
                  </a:lnTo>
                  <a:lnTo>
                    <a:pt x="146" y="323"/>
                  </a:lnTo>
                  <a:lnTo>
                    <a:pt x="140" y="358"/>
                  </a:lnTo>
                  <a:lnTo>
                    <a:pt x="140" y="372"/>
                  </a:lnTo>
                  <a:lnTo>
                    <a:pt x="146" y="392"/>
                  </a:lnTo>
                  <a:lnTo>
                    <a:pt x="149" y="403"/>
                  </a:lnTo>
                  <a:lnTo>
                    <a:pt x="151" y="405"/>
                  </a:lnTo>
                  <a:lnTo>
                    <a:pt x="158" y="407"/>
                  </a:lnTo>
                  <a:lnTo>
                    <a:pt x="131" y="414"/>
                  </a:lnTo>
                  <a:lnTo>
                    <a:pt x="107" y="423"/>
                  </a:lnTo>
                  <a:lnTo>
                    <a:pt x="102" y="421"/>
                  </a:lnTo>
                  <a:lnTo>
                    <a:pt x="80" y="394"/>
                  </a:lnTo>
                  <a:lnTo>
                    <a:pt x="69" y="380"/>
                  </a:lnTo>
                  <a:lnTo>
                    <a:pt x="64" y="362"/>
                  </a:lnTo>
                  <a:lnTo>
                    <a:pt x="62" y="349"/>
                  </a:lnTo>
                  <a:lnTo>
                    <a:pt x="60" y="314"/>
                  </a:lnTo>
                  <a:lnTo>
                    <a:pt x="62" y="283"/>
                  </a:lnTo>
                  <a:lnTo>
                    <a:pt x="57" y="222"/>
                  </a:lnTo>
                  <a:lnTo>
                    <a:pt x="57" y="173"/>
                  </a:lnTo>
                  <a:lnTo>
                    <a:pt x="53" y="153"/>
                  </a:lnTo>
                  <a:lnTo>
                    <a:pt x="49" y="142"/>
                  </a:lnTo>
                  <a:lnTo>
                    <a:pt x="44" y="133"/>
                  </a:lnTo>
                  <a:lnTo>
                    <a:pt x="42" y="100"/>
                  </a:lnTo>
                  <a:lnTo>
                    <a:pt x="38" y="80"/>
                  </a:lnTo>
                  <a:lnTo>
                    <a:pt x="33" y="71"/>
                  </a:lnTo>
                  <a:lnTo>
                    <a:pt x="22" y="60"/>
                  </a:lnTo>
                  <a:lnTo>
                    <a:pt x="17" y="49"/>
                  </a:lnTo>
                  <a:lnTo>
                    <a:pt x="6" y="40"/>
                  </a:lnTo>
                  <a:lnTo>
                    <a:pt x="6" y="33"/>
                  </a:lnTo>
                  <a:lnTo>
                    <a:pt x="9" y="24"/>
                  </a:lnTo>
                  <a:lnTo>
                    <a:pt x="9" y="17"/>
                  </a:lnTo>
                  <a:lnTo>
                    <a:pt x="15" y="9"/>
                  </a:lnTo>
                  <a:lnTo>
                    <a:pt x="13" y="8"/>
                  </a:lnTo>
                  <a:lnTo>
                    <a:pt x="2" y="6"/>
                  </a:lnTo>
                  <a:lnTo>
                    <a:pt x="0" y="4"/>
                  </a:lnTo>
                  <a:lnTo>
                    <a:pt x="0"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3790">
              <a:extLst>
                <a:ext uri="{FF2B5EF4-FFF2-40B4-BE49-F238E27FC236}">
                  <a16:creationId xmlns:a16="http://schemas.microsoft.com/office/drawing/2014/main" id="{BCEB8A64-A2A4-5220-4F7D-BF7492728D3B}"/>
                </a:ext>
              </a:extLst>
            </p:cNvPr>
            <p:cNvSpPr>
              <a:spLocks/>
            </p:cNvSpPr>
            <p:nvPr/>
          </p:nvSpPr>
          <p:spPr bwMode="auto">
            <a:xfrm>
              <a:off x="6978476" y="4730309"/>
              <a:ext cx="908050" cy="777875"/>
            </a:xfrm>
            <a:custGeom>
              <a:avLst/>
              <a:gdLst>
                <a:gd name="T0" fmla="*/ 938 w 1145"/>
                <a:gd name="T1" fmla="*/ 0 h 980"/>
                <a:gd name="T2" fmla="*/ 1009 w 1145"/>
                <a:gd name="T3" fmla="*/ 13 h 980"/>
                <a:gd name="T4" fmla="*/ 1038 w 1145"/>
                <a:gd name="T5" fmla="*/ 35 h 980"/>
                <a:gd name="T6" fmla="*/ 1070 w 1145"/>
                <a:gd name="T7" fmla="*/ 163 h 980"/>
                <a:gd name="T8" fmla="*/ 1081 w 1145"/>
                <a:gd name="T9" fmla="*/ 189 h 980"/>
                <a:gd name="T10" fmla="*/ 1098 w 1145"/>
                <a:gd name="T11" fmla="*/ 223 h 980"/>
                <a:gd name="T12" fmla="*/ 1145 w 1145"/>
                <a:gd name="T13" fmla="*/ 258 h 980"/>
                <a:gd name="T14" fmla="*/ 1105 w 1145"/>
                <a:gd name="T15" fmla="*/ 548 h 980"/>
                <a:gd name="T16" fmla="*/ 987 w 1145"/>
                <a:gd name="T17" fmla="*/ 717 h 980"/>
                <a:gd name="T18" fmla="*/ 969 w 1145"/>
                <a:gd name="T19" fmla="*/ 737 h 980"/>
                <a:gd name="T20" fmla="*/ 960 w 1145"/>
                <a:gd name="T21" fmla="*/ 764 h 980"/>
                <a:gd name="T22" fmla="*/ 940 w 1145"/>
                <a:gd name="T23" fmla="*/ 782 h 980"/>
                <a:gd name="T24" fmla="*/ 951 w 1145"/>
                <a:gd name="T25" fmla="*/ 806 h 980"/>
                <a:gd name="T26" fmla="*/ 940 w 1145"/>
                <a:gd name="T27" fmla="*/ 830 h 980"/>
                <a:gd name="T28" fmla="*/ 913 w 1145"/>
                <a:gd name="T29" fmla="*/ 837 h 980"/>
                <a:gd name="T30" fmla="*/ 891 w 1145"/>
                <a:gd name="T31" fmla="*/ 859 h 980"/>
                <a:gd name="T32" fmla="*/ 858 w 1145"/>
                <a:gd name="T33" fmla="*/ 851 h 980"/>
                <a:gd name="T34" fmla="*/ 813 w 1145"/>
                <a:gd name="T35" fmla="*/ 844 h 980"/>
                <a:gd name="T36" fmla="*/ 742 w 1145"/>
                <a:gd name="T37" fmla="*/ 848 h 980"/>
                <a:gd name="T38" fmla="*/ 689 w 1145"/>
                <a:gd name="T39" fmla="*/ 890 h 980"/>
                <a:gd name="T40" fmla="*/ 624 w 1145"/>
                <a:gd name="T41" fmla="*/ 882 h 980"/>
                <a:gd name="T42" fmla="*/ 555 w 1145"/>
                <a:gd name="T43" fmla="*/ 846 h 980"/>
                <a:gd name="T44" fmla="*/ 511 w 1145"/>
                <a:gd name="T45" fmla="*/ 877 h 980"/>
                <a:gd name="T46" fmla="*/ 486 w 1145"/>
                <a:gd name="T47" fmla="*/ 868 h 980"/>
                <a:gd name="T48" fmla="*/ 386 w 1145"/>
                <a:gd name="T49" fmla="*/ 806 h 980"/>
                <a:gd name="T50" fmla="*/ 344 w 1145"/>
                <a:gd name="T51" fmla="*/ 811 h 980"/>
                <a:gd name="T52" fmla="*/ 294 w 1145"/>
                <a:gd name="T53" fmla="*/ 842 h 980"/>
                <a:gd name="T54" fmla="*/ 274 w 1145"/>
                <a:gd name="T55" fmla="*/ 899 h 980"/>
                <a:gd name="T56" fmla="*/ 255 w 1145"/>
                <a:gd name="T57" fmla="*/ 919 h 980"/>
                <a:gd name="T58" fmla="*/ 257 w 1145"/>
                <a:gd name="T59" fmla="*/ 980 h 980"/>
                <a:gd name="T60" fmla="*/ 219 w 1145"/>
                <a:gd name="T61" fmla="*/ 944 h 980"/>
                <a:gd name="T62" fmla="*/ 190 w 1145"/>
                <a:gd name="T63" fmla="*/ 931 h 980"/>
                <a:gd name="T64" fmla="*/ 168 w 1145"/>
                <a:gd name="T65" fmla="*/ 942 h 980"/>
                <a:gd name="T66" fmla="*/ 156 w 1145"/>
                <a:gd name="T67" fmla="*/ 948 h 980"/>
                <a:gd name="T68" fmla="*/ 147 w 1145"/>
                <a:gd name="T69" fmla="*/ 924 h 980"/>
                <a:gd name="T70" fmla="*/ 159 w 1145"/>
                <a:gd name="T71" fmla="*/ 920 h 980"/>
                <a:gd name="T72" fmla="*/ 141 w 1145"/>
                <a:gd name="T73" fmla="*/ 897 h 980"/>
                <a:gd name="T74" fmla="*/ 123 w 1145"/>
                <a:gd name="T75" fmla="*/ 906 h 980"/>
                <a:gd name="T76" fmla="*/ 94 w 1145"/>
                <a:gd name="T77" fmla="*/ 897 h 980"/>
                <a:gd name="T78" fmla="*/ 67 w 1145"/>
                <a:gd name="T79" fmla="*/ 846 h 980"/>
                <a:gd name="T80" fmla="*/ 19 w 1145"/>
                <a:gd name="T81" fmla="*/ 792 h 980"/>
                <a:gd name="T82" fmla="*/ 16 w 1145"/>
                <a:gd name="T83" fmla="*/ 762 h 980"/>
                <a:gd name="T84" fmla="*/ 5 w 1145"/>
                <a:gd name="T85" fmla="*/ 733 h 980"/>
                <a:gd name="T86" fmla="*/ 56 w 1145"/>
                <a:gd name="T87" fmla="*/ 708 h 980"/>
                <a:gd name="T88" fmla="*/ 212 w 1145"/>
                <a:gd name="T89" fmla="*/ 681 h 980"/>
                <a:gd name="T90" fmla="*/ 246 w 1145"/>
                <a:gd name="T91" fmla="*/ 679 h 980"/>
                <a:gd name="T92" fmla="*/ 254 w 1145"/>
                <a:gd name="T93" fmla="*/ 661 h 980"/>
                <a:gd name="T94" fmla="*/ 275 w 1145"/>
                <a:gd name="T95" fmla="*/ 632 h 980"/>
                <a:gd name="T96" fmla="*/ 295 w 1145"/>
                <a:gd name="T97" fmla="*/ 543 h 980"/>
                <a:gd name="T98" fmla="*/ 294 w 1145"/>
                <a:gd name="T99" fmla="*/ 367 h 980"/>
                <a:gd name="T100" fmla="*/ 303 w 1145"/>
                <a:gd name="T101" fmla="*/ 361 h 980"/>
                <a:gd name="T102" fmla="*/ 461 w 1145"/>
                <a:gd name="T103" fmla="*/ 291 h 980"/>
                <a:gd name="T104" fmla="*/ 629 w 1145"/>
                <a:gd name="T105" fmla="*/ 160 h 980"/>
                <a:gd name="T106" fmla="*/ 798 w 1145"/>
                <a:gd name="T107" fmla="*/ 29 h 980"/>
                <a:gd name="T108" fmla="*/ 842 w 1145"/>
                <a:gd name="T109" fmla="*/ 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5" h="980">
                  <a:moveTo>
                    <a:pt x="842" y="0"/>
                  </a:moveTo>
                  <a:lnTo>
                    <a:pt x="883" y="2"/>
                  </a:lnTo>
                  <a:lnTo>
                    <a:pt x="938" y="0"/>
                  </a:lnTo>
                  <a:lnTo>
                    <a:pt x="991" y="6"/>
                  </a:lnTo>
                  <a:lnTo>
                    <a:pt x="1001" y="9"/>
                  </a:lnTo>
                  <a:lnTo>
                    <a:pt x="1009" y="13"/>
                  </a:lnTo>
                  <a:lnTo>
                    <a:pt x="1014" y="20"/>
                  </a:lnTo>
                  <a:lnTo>
                    <a:pt x="1032" y="31"/>
                  </a:lnTo>
                  <a:lnTo>
                    <a:pt x="1038" y="35"/>
                  </a:lnTo>
                  <a:lnTo>
                    <a:pt x="1047" y="49"/>
                  </a:lnTo>
                  <a:lnTo>
                    <a:pt x="1069" y="42"/>
                  </a:lnTo>
                  <a:lnTo>
                    <a:pt x="1070" y="163"/>
                  </a:lnTo>
                  <a:lnTo>
                    <a:pt x="1074" y="171"/>
                  </a:lnTo>
                  <a:lnTo>
                    <a:pt x="1081" y="185"/>
                  </a:lnTo>
                  <a:lnTo>
                    <a:pt x="1081" y="189"/>
                  </a:lnTo>
                  <a:lnTo>
                    <a:pt x="1087" y="200"/>
                  </a:lnTo>
                  <a:lnTo>
                    <a:pt x="1090" y="214"/>
                  </a:lnTo>
                  <a:lnTo>
                    <a:pt x="1098" y="223"/>
                  </a:lnTo>
                  <a:lnTo>
                    <a:pt x="1105" y="232"/>
                  </a:lnTo>
                  <a:lnTo>
                    <a:pt x="1114" y="240"/>
                  </a:lnTo>
                  <a:lnTo>
                    <a:pt x="1145" y="258"/>
                  </a:lnTo>
                  <a:lnTo>
                    <a:pt x="1127" y="292"/>
                  </a:lnTo>
                  <a:lnTo>
                    <a:pt x="1110" y="407"/>
                  </a:lnTo>
                  <a:lnTo>
                    <a:pt x="1105" y="548"/>
                  </a:lnTo>
                  <a:lnTo>
                    <a:pt x="1101" y="557"/>
                  </a:lnTo>
                  <a:lnTo>
                    <a:pt x="987" y="701"/>
                  </a:lnTo>
                  <a:lnTo>
                    <a:pt x="987" y="717"/>
                  </a:lnTo>
                  <a:lnTo>
                    <a:pt x="980" y="721"/>
                  </a:lnTo>
                  <a:lnTo>
                    <a:pt x="980" y="735"/>
                  </a:lnTo>
                  <a:lnTo>
                    <a:pt x="969" y="737"/>
                  </a:lnTo>
                  <a:lnTo>
                    <a:pt x="963" y="744"/>
                  </a:lnTo>
                  <a:lnTo>
                    <a:pt x="965" y="761"/>
                  </a:lnTo>
                  <a:lnTo>
                    <a:pt x="960" y="764"/>
                  </a:lnTo>
                  <a:lnTo>
                    <a:pt x="954" y="766"/>
                  </a:lnTo>
                  <a:lnTo>
                    <a:pt x="945" y="773"/>
                  </a:lnTo>
                  <a:lnTo>
                    <a:pt x="940" y="782"/>
                  </a:lnTo>
                  <a:lnTo>
                    <a:pt x="940" y="792"/>
                  </a:lnTo>
                  <a:lnTo>
                    <a:pt x="945" y="801"/>
                  </a:lnTo>
                  <a:lnTo>
                    <a:pt x="951" y="806"/>
                  </a:lnTo>
                  <a:lnTo>
                    <a:pt x="949" y="811"/>
                  </a:lnTo>
                  <a:lnTo>
                    <a:pt x="947" y="810"/>
                  </a:lnTo>
                  <a:lnTo>
                    <a:pt x="940" y="830"/>
                  </a:lnTo>
                  <a:lnTo>
                    <a:pt x="929" y="828"/>
                  </a:lnTo>
                  <a:lnTo>
                    <a:pt x="920" y="831"/>
                  </a:lnTo>
                  <a:lnTo>
                    <a:pt x="913" y="837"/>
                  </a:lnTo>
                  <a:lnTo>
                    <a:pt x="913" y="839"/>
                  </a:lnTo>
                  <a:lnTo>
                    <a:pt x="900" y="853"/>
                  </a:lnTo>
                  <a:lnTo>
                    <a:pt x="891" y="859"/>
                  </a:lnTo>
                  <a:lnTo>
                    <a:pt x="876" y="859"/>
                  </a:lnTo>
                  <a:lnTo>
                    <a:pt x="869" y="855"/>
                  </a:lnTo>
                  <a:lnTo>
                    <a:pt x="858" y="851"/>
                  </a:lnTo>
                  <a:lnTo>
                    <a:pt x="849" y="844"/>
                  </a:lnTo>
                  <a:lnTo>
                    <a:pt x="840" y="842"/>
                  </a:lnTo>
                  <a:lnTo>
                    <a:pt x="813" y="844"/>
                  </a:lnTo>
                  <a:lnTo>
                    <a:pt x="800" y="850"/>
                  </a:lnTo>
                  <a:lnTo>
                    <a:pt x="775" y="846"/>
                  </a:lnTo>
                  <a:lnTo>
                    <a:pt x="742" y="848"/>
                  </a:lnTo>
                  <a:lnTo>
                    <a:pt x="731" y="855"/>
                  </a:lnTo>
                  <a:lnTo>
                    <a:pt x="707" y="875"/>
                  </a:lnTo>
                  <a:lnTo>
                    <a:pt x="689" y="890"/>
                  </a:lnTo>
                  <a:lnTo>
                    <a:pt x="671" y="893"/>
                  </a:lnTo>
                  <a:lnTo>
                    <a:pt x="640" y="888"/>
                  </a:lnTo>
                  <a:lnTo>
                    <a:pt x="624" y="882"/>
                  </a:lnTo>
                  <a:lnTo>
                    <a:pt x="593" y="860"/>
                  </a:lnTo>
                  <a:lnTo>
                    <a:pt x="571" y="846"/>
                  </a:lnTo>
                  <a:lnTo>
                    <a:pt x="555" y="846"/>
                  </a:lnTo>
                  <a:lnTo>
                    <a:pt x="542" y="851"/>
                  </a:lnTo>
                  <a:lnTo>
                    <a:pt x="520" y="864"/>
                  </a:lnTo>
                  <a:lnTo>
                    <a:pt x="511" y="877"/>
                  </a:lnTo>
                  <a:lnTo>
                    <a:pt x="500" y="877"/>
                  </a:lnTo>
                  <a:lnTo>
                    <a:pt x="493" y="875"/>
                  </a:lnTo>
                  <a:lnTo>
                    <a:pt x="486" y="868"/>
                  </a:lnTo>
                  <a:lnTo>
                    <a:pt x="455" y="835"/>
                  </a:lnTo>
                  <a:lnTo>
                    <a:pt x="404" y="808"/>
                  </a:lnTo>
                  <a:lnTo>
                    <a:pt x="386" y="806"/>
                  </a:lnTo>
                  <a:lnTo>
                    <a:pt x="375" y="811"/>
                  </a:lnTo>
                  <a:lnTo>
                    <a:pt x="366" y="813"/>
                  </a:lnTo>
                  <a:lnTo>
                    <a:pt x="344" y="811"/>
                  </a:lnTo>
                  <a:lnTo>
                    <a:pt x="319" y="819"/>
                  </a:lnTo>
                  <a:lnTo>
                    <a:pt x="295" y="837"/>
                  </a:lnTo>
                  <a:lnTo>
                    <a:pt x="294" y="842"/>
                  </a:lnTo>
                  <a:lnTo>
                    <a:pt x="290" y="870"/>
                  </a:lnTo>
                  <a:lnTo>
                    <a:pt x="281" y="891"/>
                  </a:lnTo>
                  <a:lnTo>
                    <a:pt x="274" y="899"/>
                  </a:lnTo>
                  <a:lnTo>
                    <a:pt x="265" y="906"/>
                  </a:lnTo>
                  <a:lnTo>
                    <a:pt x="259" y="911"/>
                  </a:lnTo>
                  <a:lnTo>
                    <a:pt x="255" y="919"/>
                  </a:lnTo>
                  <a:lnTo>
                    <a:pt x="254" y="933"/>
                  </a:lnTo>
                  <a:lnTo>
                    <a:pt x="257" y="969"/>
                  </a:lnTo>
                  <a:lnTo>
                    <a:pt x="257" y="980"/>
                  </a:lnTo>
                  <a:lnTo>
                    <a:pt x="245" y="968"/>
                  </a:lnTo>
                  <a:lnTo>
                    <a:pt x="235" y="962"/>
                  </a:lnTo>
                  <a:lnTo>
                    <a:pt x="219" y="944"/>
                  </a:lnTo>
                  <a:lnTo>
                    <a:pt x="205" y="926"/>
                  </a:lnTo>
                  <a:lnTo>
                    <a:pt x="201" y="924"/>
                  </a:lnTo>
                  <a:lnTo>
                    <a:pt x="190" y="931"/>
                  </a:lnTo>
                  <a:lnTo>
                    <a:pt x="185" y="931"/>
                  </a:lnTo>
                  <a:lnTo>
                    <a:pt x="168" y="937"/>
                  </a:lnTo>
                  <a:lnTo>
                    <a:pt x="168" y="942"/>
                  </a:lnTo>
                  <a:lnTo>
                    <a:pt x="177" y="955"/>
                  </a:lnTo>
                  <a:lnTo>
                    <a:pt x="168" y="962"/>
                  </a:lnTo>
                  <a:lnTo>
                    <a:pt x="156" y="948"/>
                  </a:lnTo>
                  <a:lnTo>
                    <a:pt x="147" y="935"/>
                  </a:lnTo>
                  <a:lnTo>
                    <a:pt x="145" y="929"/>
                  </a:lnTo>
                  <a:lnTo>
                    <a:pt x="147" y="924"/>
                  </a:lnTo>
                  <a:lnTo>
                    <a:pt x="150" y="922"/>
                  </a:lnTo>
                  <a:lnTo>
                    <a:pt x="157" y="924"/>
                  </a:lnTo>
                  <a:lnTo>
                    <a:pt x="159" y="920"/>
                  </a:lnTo>
                  <a:lnTo>
                    <a:pt x="157" y="917"/>
                  </a:lnTo>
                  <a:lnTo>
                    <a:pt x="148" y="900"/>
                  </a:lnTo>
                  <a:lnTo>
                    <a:pt x="141" y="897"/>
                  </a:lnTo>
                  <a:lnTo>
                    <a:pt x="136" y="897"/>
                  </a:lnTo>
                  <a:lnTo>
                    <a:pt x="128" y="904"/>
                  </a:lnTo>
                  <a:lnTo>
                    <a:pt x="123" y="906"/>
                  </a:lnTo>
                  <a:lnTo>
                    <a:pt x="117" y="906"/>
                  </a:lnTo>
                  <a:lnTo>
                    <a:pt x="103" y="902"/>
                  </a:lnTo>
                  <a:lnTo>
                    <a:pt x="94" y="897"/>
                  </a:lnTo>
                  <a:lnTo>
                    <a:pt x="79" y="879"/>
                  </a:lnTo>
                  <a:lnTo>
                    <a:pt x="74" y="868"/>
                  </a:lnTo>
                  <a:lnTo>
                    <a:pt x="67" y="846"/>
                  </a:lnTo>
                  <a:lnTo>
                    <a:pt x="59" y="833"/>
                  </a:lnTo>
                  <a:lnTo>
                    <a:pt x="36" y="811"/>
                  </a:lnTo>
                  <a:lnTo>
                    <a:pt x="19" y="792"/>
                  </a:lnTo>
                  <a:lnTo>
                    <a:pt x="16" y="781"/>
                  </a:lnTo>
                  <a:lnTo>
                    <a:pt x="16" y="766"/>
                  </a:lnTo>
                  <a:lnTo>
                    <a:pt x="16" y="762"/>
                  </a:lnTo>
                  <a:lnTo>
                    <a:pt x="1" y="752"/>
                  </a:lnTo>
                  <a:lnTo>
                    <a:pt x="0" y="746"/>
                  </a:lnTo>
                  <a:lnTo>
                    <a:pt x="5" y="733"/>
                  </a:lnTo>
                  <a:lnTo>
                    <a:pt x="5" y="715"/>
                  </a:lnTo>
                  <a:lnTo>
                    <a:pt x="9" y="708"/>
                  </a:lnTo>
                  <a:lnTo>
                    <a:pt x="56" y="708"/>
                  </a:lnTo>
                  <a:lnTo>
                    <a:pt x="88" y="681"/>
                  </a:lnTo>
                  <a:lnTo>
                    <a:pt x="205" y="677"/>
                  </a:lnTo>
                  <a:lnTo>
                    <a:pt x="212" y="681"/>
                  </a:lnTo>
                  <a:lnTo>
                    <a:pt x="212" y="675"/>
                  </a:lnTo>
                  <a:lnTo>
                    <a:pt x="228" y="675"/>
                  </a:lnTo>
                  <a:lnTo>
                    <a:pt x="246" y="679"/>
                  </a:lnTo>
                  <a:lnTo>
                    <a:pt x="246" y="670"/>
                  </a:lnTo>
                  <a:lnTo>
                    <a:pt x="250" y="666"/>
                  </a:lnTo>
                  <a:lnTo>
                    <a:pt x="254" y="661"/>
                  </a:lnTo>
                  <a:lnTo>
                    <a:pt x="270" y="652"/>
                  </a:lnTo>
                  <a:lnTo>
                    <a:pt x="272" y="639"/>
                  </a:lnTo>
                  <a:lnTo>
                    <a:pt x="275" y="632"/>
                  </a:lnTo>
                  <a:lnTo>
                    <a:pt x="288" y="623"/>
                  </a:lnTo>
                  <a:lnTo>
                    <a:pt x="295" y="621"/>
                  </a:lnTo>
                  <a:lnTo>
                    <a:pt x="295" y="543"/>
                  </a:lnTo>
                  <a:lnTo>
                    <a:pt x="294" y="463"/>
                  </a:lnTo>
                  <a:lnTo>
                    <a:pt x="294" y="383"/>
                  </a:lnTo>
                  <a:lnTo>
                    <a:pt x="294" y="367"/>
                  </a:lnTo>
                  <a:lnTo>
                    <a:pt x="292" y="367"/>
                  </a:lnTo>
                  <a:lnTo>
                    <a:pt x="292" y="363"/>
                  </a:lnTo>
                  <a:lnTo>
                    <a:pt x="303" y="361"/>
                  </a:lnTo>
                  <a:lnTo>
                    <a:pt x="386" y="340"/>
                  </a:lnTo>
                  <a:lnTo>
                    <a:pt x="402" y="334"/>
                  </a:lnTo>
                  <a:lnTo>
                    <a:pt x="461" y="291"/>
                  </a:lnTo>
                  <a:lnTo>
                    <a:pt x="517" y="247"/>
                  </a:lnTo>
                  <a:lnTo>
                    <a:pt x="573" y="203"/>
                  </a:lnTo>
                  <a:lnTo>
                    <a:pt x="629" y="160"/>
                  </a:lnTo>
                  <a:lnTo>
                    <a:pt x="686" y="116"/>
                  </a:lnTo>
                  <a:lnTo>
                    <a:pt x="742" y="73"/>
                  </a:lnTo>
                  <a:lnTo>
                    <a:pt x="798" y="29"/>
                  </a:lnTo>
                  <a:lnTo>
                    <a:pt x="833" y="4"/>
                  </a:lnTo>
                  <a:lnTo>
                    <a:pt x="838" y="0"/>
                  </a:lnTo>
                  <a:lnTo>
                    <a:pt x="842"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460">
              <a:extLst>
                <a:ext uri="{FF2B5EF4-FFF2-40B4-BE49-F238E27FC236}">
                  <a16:creationId xmlns:a16="http://schemas.microsoft.com/office/drawing/2014/main" id="{94D03523-50A5-A2C9-205F-EF8DD3DFBDC9}"/>
                </a:ext>
              </a:extLst>
            </p:cNvPr>
            <p:cNvSpPr>
              <a:spLocks/>
            </p:cNvSpPr>
            <p:nvPr/>
          </p:nvSpPr>
          <p:spPr bwMode="auto">
            <a:xfrm>
              <a:off x="6672089" y="5292284"/>
              <a:ext cx="439738" cy="361950"/>
            </a:xfrm>
            <a:custGeom>
              <a:avLst/>
              <a:gdLst>
                <a:gd name="T0" fmla="*/ 390 w 553"/>
                <a:gd name="T1" fmla="*/ 25 h 457"/>
                <a:gd name="T2" fmla="*/ 401 w 553"/>
                <a:gd name="T3" fmla="*/ 54 h 457"/>
                <a:gd name="T4" fmla="*/ 404 w 553"/>
                <a:gd name="T5" fmla="*/ 84 h 457"/>
                <a:gd name="T6" fmla="*/ 452 w 553"/>
                <a:gd name="T7" fmla="*/ 138 h 457"/>
                <a:gd name="T8" fmla="*/ 479 w 553"/>
                <a:gd name="T9" fmla="*/ 189 h 457"/>
                <a:gd name="T10" fmla="*/ 508 w 553"/>
                <a:gd name="T11" fmla="*/ 200 h 457"/>
                <a:gd name="T12" fmla="*/ 526 w 553"/>
                <a:gd name="T13" fmla="*/ 189 h 457"/>
                <a:gd name="T14" fmla="*/ 544 w 553"/>
                <a:gd name="T15" fmla="*/ 212 h 457"/>
                <a:gd name="T16" fmla="*/ 532 w 553"/>
                <a:gd name="T17" fmla="*/ 216 h 457"/>
                <a:gd name="T18" fmla="*/ 541 w 553"/>
                <a:gd name="T19" fmla="*/ 240 h 457"/>
                <a:gd name="T20" fmla="*/ 553 w 553"/>
                <a:gd name="T21" fmla="*/ 256 h 457"/>
                <a:gd name="T22" fmla="*/ 548 w 553"/>
                <a:gd name="T23" fmla="*/ 270 h 457"/>
                <a:gd name="T24" fmla="*/ 524 w 553"/>
                <a:gd name="T25" fmla="*/ 296 h 457"/>
                <a:gd name="T26" fmla="*/ 493 w 553"/>
                <a:gd name="T27" fmla="*/ 290 h 457"/>
                <a:gd name="T28" fmla="*/ 472 w 553"/>
                <a:gd name="T29" fmla="*/ 310 h 457"/>
                <a:gd name="T30" fmla="*/ 461 w 553"/>
                <a:gd name="T31" fmla="*/ 314 h 457"/>
                <a:gd name="T32" fmla="*/ 450 w 553"/>
                <a:gd name="T33" fmla="*/ 327 h 457"/>
                <a:gd name="T34" fmla="*/ 424 w 553"/>
                <a:gd name="T35" fmla="*/ 334 h 457"/>
                <a:gd name="T36" fmla="*/ 412 w 553"/>
                <a:gd name="T37" fmla="*/ 330 h 457"/>
                <a:gd name="T38" fmla="*/ 343 w 553"/>
                <a:gd name="T39" fmla="*/ 325 h 457"/>
                <a:gd name="T40" fmla="*/ 299 w 553"/>
                <a:gd name="T41" fmla="*/ 338 h 457"/>
                <a:gd name="T42" fmla="*/ 212 w 553"/>
                <a:gd name="T43" fmla="*/ 329 h 457"/>
                <a:gd name="T44" fmla="*/ 169 w 553"/>
                <a:gd name="T45" fmla="*/ 347 h 457"/>
                <a:gd name="T46" fmla="*/ 176 w 553"/>
                <a:gd name="T47" fmla="*/ 374 h 457"/>
                <a:gd name="T48" fmla="*/ 179 w 553"/>
                <a:gd name="T49" fmla="*/ 407 h 457"/>
                <a:gd name="T50" fmla="*/ 183 w 553"/>
                <a:gd name="T51" fmla="*/ 445 h 457"/>
                <a:gd name="T52" fmla="*/ 176 w 553"/>
                <a:gd name="T53" fmla="*/ 457 h 457"/>
                <a:gd name="T54" fmla="*/ 165 w 553"/>
                <a:gd name="T55" fmla="*/ 434 h 457"/>
                <a:gd name="T56" fmla="*/ 149 w 553"/>
                <a:gd name="T57" fmla="*/ 417 h 457"/>
                <a:gd name="T58" fmla="*/ 118 w 553"/>
                <a:gd name="T59" fmla="*/ 416 h 457"/>
                <a:gd name="T60" fmla="*/ 78 w 553"/>
                <a:gd name="T61" fmla="*/ 430 h 457"/>
                <a:gd name="T62" fmla="*/ 63 w 553"/>
                <a:gd name="T63" fmla="*/ 445 h 457"/>
                <a:gd name="T64" fmla="*/ 49 w 553"/>
                <a:gd name="T65" fmla="*/ 434 h 457"/>
                <a:gd name="T66" fmla="*/ 40 w 553"/>
                <a:gd name="T67" fmla="*/ 439 h 457"/>
                <a:gd name="T68" fmla="*/ 25 w 553"/>
                <a:gd name="T69" fmla="*/ 423 h 457"/>
                <a:gd name="T70" fmla="*/ 20 w 553"/>
                <a:gd name="T71" fmla="*/ 412 h 457"/>
                <a:gd name="T72" fmla="*/ 7 w 553"/>
                <a:gd name="T73" fmla="*/ 399 h 457"/>
                <a:gd name="T74" fmla="*/ 5 w 553"/>
                <a:gd name="T75" fmla="*/ 387 h 457"/>
                <a:gd name="T76" fmla="*/ 0 w 553"/>
                <a:gd name="T77" fmla="*/ 349 h 457"/>
                <a:gd name="T78" fmla="*/ 16 w 553"/>
                <a:gd name="T79" fmla="*/ 292 h 457"/>
                <a:gd name="T80" fmla="*/ 40 w 553"/>
                <a:gd name="T81" fmla="*/ 258 h 457"/>
                <a:gd name="T82" fmla="*/ 81 w 553"/>
                <a:gd name="T83" fmla="*/ 198 h 457"/>
                <a:gd name="T84" fmla="*/ 100 w 553"/>
                <a:gd name="T85" fmla="*/ 151 h 457"/>
                <a:gd name="T86" fmla="*/ 134 w 553"/>
                <a:gd name="T87" fmla="*/ 138 h 457"/>
                <a:gd name="T88" fmla="*/ 227 w 553"/>
                <a:gd name="T89" fmla="*/ 98 h 457"/>
                <a:gd name="T90" fmla="*/ 312 w 553"/>
                <a:gd name="T91" fmla="*/ 20 h 457"/>
                <a:gd name="T92" fmla="*/ 394 w 553"/>
                <a:gd name="T93"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3" h="457">
                  <a:moveTo>
                    <a:pt x="394" y="0"/>
                  </a:moveTo>
                  <a:lnTo>
                    <a:pt x="390" y="7"/>
                  </a:lnTo>
                  <a:lnTo>
                    <a:pt x="390" y="25"/>
                  </a:lnTo>
                  <a:lnTo>
                    <a:pt x="385" y="38"/>
                  </a:lnTo>
                  <a:lnTo>
                    <a:pt x="386" y="44"/>
                  </a:lnTo>
                  <a:lnTo>
                    <a:pt x="401" y="54"/>
                  </a:lnTo>
                  <a:lnTo>
                    <a:pt x="401" y="58"/>
                  </a:lnTo>
                  <a:lnTo>
                    <a:pt x="401" y="73"/>
                  </a:lnTo>
                  <a:lnTo>
                    <a:pt x="404" y="84"/>
                  </a:lnTo>
                  <a:lnTo>
                    <a:pt x="421" y="103"/>
                  </a:lnTo>
                  <a:lnTo>
                    <a:pt x="444" y="125"/>
                  </a:lnTo>
                  <a:lnTo>
                    <a:pt x="452" y="138"/>
                  </a:lnTo>
                  <a:lnTo>
                    <a:pt x="459" y="160"/>
                  </a:lnTo>
                  <a:lnTo>
                    <a:pt x="464" y="171"/>
                  </a:lnTo>
                  <a:lnTo>
                    <a:pt x="479" y="189"/>
                  </a:lnTo>
                  <a:lnTo>
                    <a:pt x="488" y="194"/>
                  </a:lnTo>
                  <a:lnTo>
                    <a:pt x="502" y="200"/>
                  </a:lnTo>
                  <a:lnTo>
                    <a:pt x="508" y="200"/>
                  </a:lnTo>
                  <a:lnTo>
                    <a:pt x="513" y="196"/>
                  </a:lnTo>
                  <a:lnTo>
                    <a:pt x="521" y="189"/>
                  </a:lnTo>
                  <a:lnTo>
                    <a:pt x="526" y="189"/>
                  </a:lnTo>
                  <a:lnTo>
                    <a:pt x="533" y="192"/>
                  </a:lnTo>
                  <a:lnTo>
                    <a:pt x="542" y="209"/>
                  </a:lnTo>
                  <a:lnTo>
                    <a:pt x="544" y="212"/>
                  </a:lnTo>
                  <a:lnTo>
                    <a:pt x="542" y="216"/>
                  </a:lnTo>
                  <a:lnTo>
                    <a:pt x="535" y="214"/>
                  </a:lnTo>
                  <a:lnTo>
                    <a:pt x="532" y="216"/>
                  </a:lnTo>
                  <a:lnTo>
                    <a:pt x="530" y="221"/>
                  </a:lnTo>
                  <a:lnTo>
                    <a:pt x="532" y="227"/>
                  </a:lnTo>
                  <a:lnTo>
                    <a:pt x="541" y="240"/>
                  </a:lnTo>
                  <a:lnTo>
                    <a:pt x="553" y="254"/>
                  </a:lnTo>
                  <a:lnTo>
                    <a:pt x="553" y="252"/>
                  </a:lnTo>
                  <a:lnTo>
                    <a:pt x="553" y="256"/>
                  </a:lnTo>
                  <a:lnTo>
                    <a:pt x="551" y="263"/>
                  </a:lnTo>
                  <a:lnTo>
                    <a:pt x="548" y="269"/>
                  </a:lnTo>
                  <a:lnTo>
                    <a:pt x="548" y="270"/>
                  </a:lnTo>
                  <a:lnTo>
                    <a:pt x="544" y="276"/>
                  </a:lnTo>
                  <a:lnTo>
                    <a:pt x="530" y="292"/>
                  </a:lnTo>
                  <a:lnTo>
                    <a:pt x="524" y="296"/>
                  </a:lnTo>
                  <a:lnTo>
                    <a:pt x="515" y="292"/>
                  </a:lnTo>
                  <a:lnTo>
                    <a:pt x="502" y="294"/>
                  </a:lnTo>
                  <a:lnTo>
                    <a:pt x="493" y="290"/>
                  </a:lnTo>
                  <a:lnTo>
                    <a:pt x="484" y="290"/>
                  </a:lnTo>
                  <a:lnTo>
                    <a:pt x="481" y="292"/>
                  </a:lnTo>
                  <a:lnTo>
                    <a:pt x="472" y="310"/>
                  </a:lnTo>
                  <a:lnTo>
                    <a:pt x="464" y="309"/>
                  </a:lnTo>
                  <a:lnTo>
                    <a:pt x="463" y="312"/>
                  </a:lnTo>
                  <a:lnTo>
                    <a:pt x="461" y="314"/>
                  </a:lnTo>
                  <a:lnTo>
                    <a:pt x="457" y="318"/>
                  </a:lnTo>
                  <a:lnTo>
                    <a:pt x="455" y="327"/>
                  </a:lnTo>
                  <a:lnTo>
                    <a:pt x="450" y="327"/>
                  </a:lnTo>
                  <a:lnTo>
                    <a:pt x="444" y="332"/>
                  </a:lnTo>
                  <a:lnTo>
                    <a:pt x="444" y="334"/>
                  </a:lnTo>
                  <a:lnTo>
                    <a:pt x="424" y="334"/>
                  </a:lnTo>
                  <a:lnTo>
                    <a:pt x="421" y="338"/>
                  </a:lnTo>
                  <a:lnTo>
                    <a:pt x="417" y="338"/>
                  </a:lnTo>
                  <a:lnTo>
                    <a:pt x="412" y="330"/>
                  </a:lnTo>
                  <a:lnTo>
                    <a:pt x="366" y="323"/>
                  </a:lnTo>
                  <a:lnTo>
                    <a:pt x="366" y="321"/>
                  </a:lnTo>
                  <a:lnTo>
                    <a:pt x="343" y="325"/>
                  </a:lnTo>
                  <a:lnTo>
                    <a:pt x="326" y="338"/>
                  </a:lnTo>
                  <a:lnTo>
                    <a:pt x="321" y="339"/>
                  </a:lnTo>
                  <a:lnTo>
                    <a:pt x="299" y="338"/>
                  </a:lnTo>
                  <a:lnTo>
                    <a:pt x="265" y="330"/>
                  </a:lnTo>
                  <a:lnTo>
                    <a:pt x="227" y="332"/>
                  </a:lnTo>
                  <a:lnTo>
                    <a:pt x="212" y="329"/>
                  </a:lnTo>
                  <a:lnTo>
                    <a:pt x="198" y="329"/>
                  </a:lnTo>
                  <a:lnTo>
                    <a:pt x="176" y="332"/>
                  </a:lnTo>
                  <a:lnTo>
                    <a:pt x="169" y="347"/>
                  </a:lnTo>
                  <a:lnTo>
                    <a:pt x="169" y="356"/>
                  </a:lnTo>
                  <a:lnTo>
                    <a:pt x="174" y="368"/>
                  </a:lnTo>
                  <a:lnTo>
                    <a:pt x="176" y="374"/>
                  </a:lnTo>
                  <a:lnTo>
                    <a:pt x="176" y="385"/>
                  </a:lnTo>
                  <a:lnTo>
                    <a:pt x="181" y="387"/>
                  </a:lnTo>
                  <a:lnTo>
                    <a:pt x="179" y="407"/>
                  </a:lnTo>
                  <a:lnTo>
                    <a:pt x="183" y="419"/>
                  </a:lnTo>
                  <a:lnTo>
                    <a:pt x="183" y="436"/>
                  </a:lnTo>
                  <a:lnTo>
                    <a:pt x="183" y="445"/>
                  </a:lnTo>
                  <a:lnTo>
                    <a:pt x="188" y="454"/>
                  </a:lnTo>
                  <a:lnTo>
                    <a:pt x="183" y="457"/>
                  </a:lnTo>
                  <a:lnTo>
                    <a:pt x="176" y="457"/>
                  </a:lnTo>
                  <a:lnTo>
                    <a:pt x="172" y="456"/>
                  </a:lnTo>
                  <a:lnTo>
                    <a:pt x="167" y="441"/>
                  </a:lnTo>
                  <a:lnTo>
                    <a:pt x="165" y="434"/>
                  </a:lnTo>
                  <a:lnTo>
                    <a:pt x="159" y="432"/>
                  </a:lnTo>
                  <a:lnTo>
                    <a:pt x="150" y="417"/>
                  </a:lnTo>
                  <a:lnTo>
                    <a:pt x="149" y="417"/>
                  </a:lnTo>
                  <a:lnTo>
                    <a:pt x="143" y="425"/>
                  </a:lnTo>
                  <a:lnTo>
                    <a:pt x="127" y="417"/>
                  </a:lnTo>
                  <a:lnTo>
                    <a:pt x="118" y="416"/>
                  </a:lnTo>
                  <a:lnTo>
                    <a:pt x="105" y="421"/>
                  </a:lnTo>
                  <a:lnTo>
                    <a:pt x="89" y="427"/>
                  </a:lnTo>
                  <a:lnTo>
                    <a:pt x="78" y="430"/>
                  </a:lnTo>
                  <a:lnTo>
                    <a:pt x="70" y="432"/>
                  </a:lnTo>
                  <a:lnTo>
                    <a:pt x="67" y="441"/>
                  </a:lnTo>
                  <a:lnTo>
                    <a:pt x="63" y="445"/>
                  </a:lnTo>
                  <a:lnTo>
                    <a:pt x="52" y="439"/>
                  </a:lnTo>
                  <a:lnTo>
                    <a:pt x="51" y="434"/>
                  </a:lnTo>
                  <a:lnTo>
                    <a:pt x="49" y="434"/>
                  </a:lnTo>
                  <a:lnTo>
                    <a:pt x="47" y="437"/>
                  </a:lnTo>
                  <a:lnTo>
                    <a:pt x="41" y="437"/>
                  </a:lnTo>
                  <a:lnTo>
                    <a:pt x="40" y="439"/>
                  </a:lnTo>
                  <a:lnTo>
                    <a:pt x="31" y="434"/>
                  </a:lnTo>
                  <a:lnTo>
                    <a:pt x="29" y="428"/>
                  </a:lnTo>
                  <a:lnTo>
                    <a:pt x="25" y="423"/>
                  </a:lnTo>
                  <a:lnTo>
                    <a:pt x="20" y="423"/>
                  </a:lnTo>
                  <a:lnTo>
                    <a:pt x="20" y="416"/>
                  </a:lnTo>
                  <a:lnTo>
                    <a:pt x="20" y="412"/>
                  </a:lnTo>
                  <a:lnTo>
                    <a:pt x="16" y="408"/>
                  </a:lnTo>
                  <a:lnTo>
                    <a:pt x="11" y="399"/>
                  </a:lnTo>
                  <a:lnTo>
                    <a:pt x="7" y="399"/>
                  </a:lnTo>
                  <a:lnTo>
                    <a:pt x="7" y="396"/>
                  </a:lnTo>
                  <a:lnTo>
                    <a:pt x="5" y="388"/>
                  </a:lnTo>
                  <a:lnTo>
                    <a:pt x="5" y="387"/>
                  </a:lnTo>
                  <a:lnTo>
                    <a:pt x="2" y="387"/>
                  </a:lnTo>
                  <a:lnTo>
                    <a:pt x="0" y="368"/>
                  </a:lnTo>
                  <a:lnTo>
                    <a:pt x="0" y="349"/>
                  </a:lnTo>
                  <a:lnTo>
                    <a:pt x="2" y="332"/>
                  </a:lnTo>
                  <a:lnTo>
                    <a:pt x="12" y="307"/>
                  </a:lnTo>
                  <a:lnTo>
                    <a:pt x="16" y="292"/>
                  </a:lnTo>
                  <a:lnTo>
                    <a:pt x="21" y="280"/>
                  </a:lnTo>
                  <a:lnTo>
                    <a:pt x="27" y="272"/>
                  </a:lnTo>
                  <a:lnTo>
                    <a:pt x="40" y="258"/>
                  </a:lnTo>
                  <a:lnTo>
                    <a:pt x="61" y="241"/>
                  </a:lnTo>
                  <a:lnTo>
                    <a:pt x="72" y="225"/>
                  </a:lnTo>
                  <a:lnTo>
                    <a:pt x="81" y="198"/>
                  </a:lnTo>
                  <a:lnTo>
                    <a:pt x="87" y="176"/>
                  </a:lnTo>
                  <a:lnTo>
                    <a:pt x="92" y="160"/>
                  </a:lnTo>
                  <a:lnTo>
                    <a:pt x="100" y="151"/>
                  </a:lnTo>
                  <a:lnTo>
                    <a:pt x="110" y="143"/>
                  </a:lnTo>
                  <a:lnTo>
                    <a:pt x="119" y="140"/>
                  </a:lnTo>
                  <a:lnTo>
                    <a:pt x="134" y="138"/>
                  </a:lnTo>
                  <a:lnTo>
                    <a:pt x="152" y="134"/>
                  </a:lnTo>
                  <a:lnTo>
                    <a:pt x="201" y="116"/>
                  </a:lnTo>
                  <a:lnTo>
                    <a:pt x="227" y="98"/>
                  </a:lnTo>
                  <a:lnTo>
                    <a:pt x="243" y="74"/>
                  </a:lnTo>
                  <a:lnTo>
                    <a:pt x="292" y="38"/>
                  </a:lnTo>
                  <a:lnTo>
                    <a:pt x="312" y="20"/>
                  </a:lnTo>
                  <a:lnTo>
                    <a:pt x="323" y="13"/>
                  </a:lnTo>
                  <a:lnTo>
                    <a:pt x="348" y="4"/>
                  </a:lnTo>
                  <a:lnTo>
                    <a:pt x="394" y="0"/>
                  </a:lnTo>
                  <a:close/>
                </a:path>
              </a:pathLst>
            </a:custGeom>
            <a:solidFill>
              <a:schemeClr val="accent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5834">
              <a:extLst>
                <a:ext uri="{FF2B5EF4-FFF2-40B4-BE49-F238E27FC236}">
                  <a16:creationId xmlns:a16="http://schemas.microsoft.com/office/drawing/2014/main" id="{B1CDE931-6558-ECE9-EA18-C1132D67FFBC}"/>
                </a:ext>
              </a:extLst>
            </p:cNvPr>
            <p:cNvSpPr>
              <a:spLocks noEditPoints="1"/>
            </p:cNvSpPr>
            <p:nvPr/>
          </p:nvSpPr>
          <p:spPr bwMode="auto">
            <a:xfrm>
              <a:off x="7018163" y="5463734"/>
              <a:ext cx="174625" cy="404813"/>
            </a:xfrm>
            <a:custGeom>
              <a:avLst/>
              <a:gdLst>
                <a:gd name="T0" fmla="*/ 118 w 220"/>
                <a:gd name="T1" fmla="*/ 38 h 512"/>
                <a:gd name="T2" fmla="*/ 118 w 220"/>
                <a:gd name="T3" fmla="*/ 36 h 512"/>
                <a:gd name="T4" fmla="*/ 155 w 220"/>
                <a:gd name="T5" fmla="*/ 4 h 512"/>
                <a:gd name="T6" fmla="*/ 185 w 220"/>
                <a:gd name="T7" fmla="*/ 38 h 512"/>
                <a:gd name="T8" fmla="*/ 207 w 220"/>
                <a:gd name="T9" fmla="*/ 56 h 512"/>
                <a:gd name="T10" fmla="*/ 198 w 220"/>
                <a:gd name="T11" fmla="*/ 82 h 512"/>
                <a:gd name="T12" fmla="*/ 213 w 220"/>
                <a:gd name="T13" fmla="*/ 103 h 512"/>
                <a:gd name="T14" fmla="*/ 220 w 220"/>
                <a:gd name="T15" fmla="*/ 133 h 512"/>
                <a:gd name="T16" fmla="*/ 218 w 220"/>
                <a:gd name="T17" fmla="*/ 163 h 512"/>
                <a:gd name="T18" fmla="*/ 207 w 220"/>
                <a:gd name="T19" fmla="*/ 167 h 512"/>
                <a:gd name="T20" fmla="*/ 205 w 220"/>
                <a:gd name="T21" fmla="*/ 180 h 512"/>
                <a:gd name="T22" fmla="*/ 211 w 220"/>
                <a:gd name="T23" fmla="*/ 192 h 512"/>
                <a:gd name="T24" fmla="*/ 207 w 220"/>
                <a:gd name="T25" fmla="*/ 198 h 512"/>
                <a:gd name="T26" fmla="*/ 187 w 220"/>
                <a:gd name="T27" fmla="*/ 223 h 512"/>
                <a:gd name="T28" fmla="*/ 173 w 220"/>
                <a:gd name="T29" fmla="*/ 252 h 512"/>
                <a:gd name="T30" fmla="*/ 155 w 220"/>
                <a:gd name="T31" fmla="*/ 305 h 512"/>
                <a:gd name="T32" fmla="*/ 149 w 220"/>
                <a:gd name="T33" fmla="*/ 352 h 512"/>
                <a:gd name="T34" fmla="*/ 144 w 220"/>
                <a:gd name="T35" fmla="*/ 432 h 512"/>
                <a:gd name="T36" fmla="*/ 146 w 220"/>
                <a:gd name="T37" fmla="*/ 503 h 512"/>
                <a:gd name="T38" fmla="*/ 89 w 220"/>
                <a:gd name="T39" fmla="*/ 512 h 512"/>
                <a:gd name="T40" fmla="*/ 80 w 220"/>
                <a:gd name="T41" fmla="*/ 508 h 512"/>
                <a:gd name="T42" fmla="*/ 71 w 220"/>
                <a:gd name="T43" fmla="*/ 477 h 512"/>
                <a:gd name="T44" fmla="*/ 77 w 220"/>
                <a:gd name="T45" fmla="*/ 428 h 512"/>
                <a:gd name="T46" fmla="*/ 75 w 220"/>
                <a:gd name="T47" fmla="*/ 323 h 512"/>
                <a:gd name="T48" fmla="*/ 67 w 220"/>
                <a:gd name="T49" fmla="*/ 294 h 512"/>
                <a:gd name="T50" fmla="*/ 60 w 220"/>
                <a:gd name="T51" fmla="*/ 270 h 512"/>
                <a:gd name="T52" fmla="*/ 42 w 220"/>
                <a:gd name="T53" fmla="*/ 209 h 512"/>
                <a:gd name="T54" fmla="*/ 18 w 220"/>
                <a:gd name="T55" fmla="*/ 182 h 512"/>
                <a:gd name="T56" fmla="*/ 6 w 220"/>
                <a:gd name="T57" fmla="*/ 176 h 512"/>
                <a:gd name="T58" fmla="*/ 0 w 220"/>
                <a:gd name="T59" fmla="*/ 158 h 512"/>
                <a:gd name="T60" fmla="*/ 6 w 220"/>
                <a:gd name="T61" fmla="*/ 133 h 512"/>
                <a:gd name="T62" fmla="*/ 9 w 220"/>
                <a:gd name="T63" fmla="*/ 116 h 512"/>
                <a:gd name="T64" fmla="*/ 20 w 220"/>
                <a:gd name="T65" fmla="*/ 111 h 512"/>
                <a:gd name="T66" fmla="*/ 26 w 220"/>
                <a:gd name="T67" fmla="*/ 98 h 512"/>
                <a:gd name="T68" fmla="*/ 29 w 220"/>
                <a:gd name="T69" fmla="*/ 93 h 512"/>
                <a:gd name="T70" fmla="*/ 46 w 220"/>
                <a:gd name="T71" fmla="*/ 76 h 512"/>
                <a:gd name="T72" fmla="*/ 58 w 220"/>
                <a:gd name="T73" fmla="*/ 74 h 512"/>
                <a:gd name="T74" fmla="*/ 80 w 220"/>
                <a:gd name="T75" fmla="*/ 76 h 512"/>
                <a:gd name="T76" fmla="*/ 95 w 220"/>
                <a:gd name="T77" fmla="*/ 76 h 512"/>
                <a:gd name="T78" fmla="*/ 113 w 220"/>
                <a:gd name="T79" fmla="*/ 54 h 512"/>
                <a:gd name="T80" fmla="*/ 116 w 220"/>
                <a:gd name="T81" fmla="*/ 47 h 512"/>
                <a:gd name="T82" fmla="*/ 118 w 220"/>
                <a:gd name="T83" fmla="*/ 38 h 512"/>
                <a:gd name="T84" fmla="*/ 118 w 220"/>
                <a:gd name="T85" fmla="*/ 18 h 512"/>
                <a:gd name="T86" fmla="*/ 135 w 220"/>
                <a:gd name="T87" fmla="*/ 7 h 512"/>
                <a:gd name="T88" fmla="*/ 151 w 220"/>
                <a:gd name="T8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0" h="512">
                  <a:moveTo>
                    <a:pt x="118" y="36"/>
                  </a:moveTo>
                  <a:lnTo>
                    <a:pt x="118" y="38"/>
                  </a:lnTo>
                  <a:lnTo>
                    <a:pt x="118" y="38"/>
                  </a:lnTo>
                  <a:lnTo>
                    <a:pt x="118" y="36"/>
                  </a:lnTo>
                  <a:close/>
                  <a:moveTo>
                    <a:pt x="151" y="0"/>
                  </a:moveTo>
                  <a:lnTo>
                    <a:pt x="155" y="4"/>
                  </a:lnTo>
                  <a:lnTo>
                    <a:pt x="169" y="20"/>
                  </a:lnTo>
                  <a:lnTo>
                    <a:pt x="185" y="38"/>
                  </a:lnTo>
                  <a:lnTo>
                    <a:pt x="195" y="44"/>
                  </a:lnTo>
                  <a:lnTo>
                    <a:pt x="207" y="56"/>
                  </a:lnTo>
                  <a:lnTo>
                    <a:pt x="200" y="65"/>
                  </a:lnTo>
                  <a:lnTo>
                    <a:pt x="198" y="82"/>
                  </a:lnTo>
                  <a:lnTo>
                    <a:pt x="200" y="89"/>
                  </a:lnTo>
                  <a:lnTo>
                    <a:pt x="213" y="103"/>
                  </a:lnTo>
                  <a:lnTo>
                    <a:pt x="216" y="111"/>
                  </a:lnTo>
                  <a:lnTo>
                    <a:pt x="220" y="133"/>
                  </a:lnTo>
                  <a:lnTo>
                    <a:pt x="220" y="160"/>
                  </a:lnTo>
                  <a:lnTo>
                    <a:pt x="218" y="163"/>
                  </a:lnTo>
                  <a:lnTo>
                    <a:pt x="213" y="163"/>
                  </a:lnTo>
                  <a:lnTo>
                    <a:pt x="207" y="167"/>
                  </a:lnTo>
                  <a:lnTo>
                    <a:pt x="205" y="174"/>
                  </a:lnTo>
                  <a:lnTo>
                    <a:pt x="205" y="180"/>
                  </a:lnTo>
                  <a:lnTo>
                    <a:pt x="211" y="187"/>
                  </a:lnTo>
                  <a:lnTo>
                    <a:pt x="211" y="192"/>
                  </a:lnTo>
                  <a:lnTo>
                    <a:pt x="211" y="194"/>
                  </a:lnTo>
                  <a:lnTo>
                    <a:pt x="207" y="198"/>
                  </a:lnTo>
                  <a:lnTo>
                    <a:pt x="207" y="207"/>
                  </a:lnTo>
                  <a:lnTo>
                    <a:pt x="187" y="223"/>
                  </a:lnTo>
                  <a:lnTo>
                    <a:pt x="176" y="238"/>
                  </a:lnTo>
                  <a:lnTo>
                    <a:pt x="173" y="252"/>
                  </a:lnTo>
                  <a:lnTo>
                    <a:pt x="171" y="276"/>
                  </a:lnTo>
                  <a:lnTo>
                    <a:pt x="155" y="305"/>
                  </a:lnTo>
                  <a:lnTo>
                    <a:pt x="151" y="323"/>
                  </a:lnTo>
                  <a:lnTo>
                    <a:pt x="149" y="352"/>
                  </a:lnTo>
                  <a:lnTo>
                    <a:pt x="151" y="399"/>
                  </a:lnTo>
                  <a:lnTo>
                    <a:pt x="144" y="432"/>
                  </a:lnTo>
                  <a:lnTo>
                    <a:pt x="142" y="443"/>
                  </a:lnTo>
                  <a:lnTo>
                    <a:pt x="146" y="503"/>
                  </a:lnTo>
                  <a:lnTo>
                    <a:pt x="149" y="506"/>
                  </a:lnTo>
                  <a:lnTo>
                    <a:pt x="89" y="512"/>
                  </a:lnTo>
                  <a:lnTo>
                    <a:pt x="82" y="510"/>
                  </a:lnTo>
                  <a:lnTo>
                    <a:pt x="80" y="508"/>
                  </a:lnTo>
                  <a:lnTo>
                    <a:pt x="77" y="497"/>
                  </a:lnTo>
                  <a:lnTo>
                    <a:pt x="71" y="477"/>
                  </a:lnTo>
                  <a:lnTo>
                    <a:pt x="71" y="463"/>
                  </a:lnTo>
                  <a:lnTo>
                    <a:pt x="77" y="428"/>
                  </a:lnTo>
                  <a:lnTo>
                    <a:pt x="77" y="350"/>
                  </a:lnTo>
                  <a:lnTo>
                    <a:pt x="75" y="323"/>
                  </a:lnTo>
                  <a:lnTo>
                    <a:pt x="71" y="307"/>
                  </a:lnTo>
                  <a:lnTo>
                    <a:pt x="67" y="294"/>
                  </a:lnTo>
                  <a:lnTo>
                    <a:pt x="67" y="285"/>
                  </a:lnTo>
                  <a:lnTo>
                    <a:pt x="60" y="270"/>
                  </a:lnTo>
                  <a:lnTo>
                    <a:pt x="53" y="238"/>
                  </a:lnTo>
                  <a:lnTo>
                    <a:pt x="42" y="209"/>
                  </a:lnTo>
                  <a:lnTo>
                    <a:pt x="26" y="185"/>
                  </a:lnTo>
                  <a:lnTo>
                    <a:pt x="18" y="182"/>
                  </a:lnTo>
                  <a:lnTo>
                    <a:pt x="15" y="182"/>
                  </a:lnTo>
                  <a:lnTo>
                    <a:pt x="6" y="176"/>
                  </a:lnTo>
                  <a:lnTo>
                    <a:pt x="0" y="171"/>
                  </a:lnTo>
                  <a:lnTo>
                    <a:pt x="0" y="158"/>
                  </a:lnTo>
                  <a:lnTo>
                    <a:pt x="2" y="142"/>
                  </a:lnTo>
                  <a:lnTo>
                    <a:pt x="6" y="133"/>
                  </a:lnTo>
                  <a:lnTo>
                    <a:pt x="8" y="120"/>
                  </a:lnTo>
                  <a:lnTo>
                    <a:pt x="9" y="116"/>
                  </a:lnTo>
                  <a:lnTo>
                    <a:pt x="15" y="111"/>
                  </a:lnTo>
                  <a:lnTo>
                    <a:pt x="20" y="111"/>
                  </a:lnTo>
                  <a:lnTo>
                    <a:pt x="22" y="102"/>
                  </a:lnTo>
                  <a:lnTo>
                    <a:pt x="26" y="98"/>
                  </a:lnTo>
                  <a:lnTo>
                    <a:pt x="28" y="96"/>
                  </a:lnTo>
                  <a:lnTo>
                    <a:pt x="29" y="93"/>
                  </a:lnTo>
                  <a:lnTo>
                    <a:pt x="37" y="94"/>
                  </a:lnTo>
                  <a:lnTo>
                    <a:pt x="46" y="76"/>
                  </a:lnTo>
                  <a:lnTo>
                    <a:pt x="49" y="74"/>
                  </a:lnTo>
                  <a:lnTo>
                    <a:pt x="58" y="74"/>
                  </a:lnTo>
                  <a:lnTo>
                    <a:pt x="67" y="78"/>
                  </a:lnTo>
                  <a:lnTo>
                    <a:pt x="80" y="76"/>
                  </a:lnTo>
                  <a:lnTo>
                    <a:pt x="89" y="80"/>
                  </a:lnTo>
                  <a:lnTo>
                    <a:pt x="95" y="76"/>
                  </a:lnTo>
                  <a:lnTo>
                    <a:pt x="109" y="60"/>
                  </a:lnTo>
                  <a:lnTo>
                    <a:pt x="113" y="54"/>
                  </a:lnTo>
                  <a:lnTo>
                    <a:pt x="113" y="53"/>
                  </a:lnTo>
                  <a:lnTo>
                    <a:pt x="116" y="47"/>
                  </a:lnTo>
                  <a:lnTo>
                    <a:pt x="118" y="40"/>
                  </a:lnTo>
                  <a:lnTo>
                    <a:pt x="118" y="38"/>
                  </a:lnTo>
                  <a:lnTo>
                    <a:pt x="127" y="31"/>
                  </a:lnTo>
                  <a:lnTo>
                    <a:pt x="118" y="18"/>
                  </a:lnTo>
                  <a:lnTo>
                    <a:pt x="118" y="13"/>
                  </a:lnTo>
                  <a:lnTo>
                    <a:pt x="135" y="7"/>
                  </a:lnTo>
                  <a:lnTo>
                    <a:pt x="140" y="7"/>
                  </a:lnTo>
                  <a:lnTo>
                    <a:pt x="151"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6567">
              <a:extLst>
                <a:ext uri="{FF2B5EF4-FFF2-40B4-BE49-F238E27FC236}">
                  <a16:creationId xmlns:a16="http://schemas.microsoft.com/office/drawing/2014/main" id="{91583E7E-A76B-2DE7-B4A1-06F0BB07768A}"/>
                </a:ext>
              </a:extLst>
            </p:cNvPr>
            <p:cNvSpPr>
              <a:spLocks/>
            </p:cNvSpPr>
            <p:nvPr/>
          </p:nvSpPr>
          <p:spPr bwMode="auto">
            <a:xfrm>
              <a:off x="6276801" y="4633472"/>
              <a:ext cx="936625" cy="974725"/>
            </a:xfrm>
            <a:custGeom>
              <a:avLst/>
              <a:gdLst>
                <a:gd name="T0" fmla="*/ 956 w 1179"/>
                <a:gd name="T1" fmla="*/ 323 h 1228"/>
                <a:gd name="T2" fmla="*/ 980 w 1179"/>
                <a:gd name="T3" fmla="*/ 352 h 1228"/>
                <a:gd name="T4" fmla="*/ 1011 w 1179"/>
                <a:gd name="T5" fmla="*/ 386 h 1228"/>
                <a:gd name="T6" fmla="*/ 1049 w 1179"/>
                <a:gd name="T7" fmla="*/ 404 h 1228"/>
                <a:gd name="T8" fmla="*/ 1090 w 1179"/>
                <a:gd name="T9" fmla="*/ 419 h 1228"/>
                <a:gd name="T10" fmla="*/ 1112 w 1179"/>
                <a:gd name="T11" fmla="*/ 439 h 1228"/>
                <a:gd name="T12" fmla="*/ 1109 w 1179"/>
                <a:gd name="T13" fmla="*/ 461 h 1228"/>
                <a:gd name="T14" fmla="*/ 1116 w 1179"/>
                <a:gd name="T15" fmla="*/ 499 h 1228"/>
                <a:gd name="T16" fmla="*/ 1168 w 1179"/>
                <a:gd name="T17" fmla="*/ 486 h 1228"/>
                <a:gd name="T18" fmla="*/ 1178 w 1179"/>
                <a:gd name="T19" fmla="*/ 584 h 1228"/>
                <a:gd name="T20" fmla="*/ 1156 w 1179"/>
                <a:gd name="T21" fmla="*/ 760 h 1228"/>
                <a:gd name="T22" fmla="*/ 1130 w 1179"/>
                <a:gd name="T23" fmla="*/ 800 h 1228"/>
                <a:gd name="T24" fmla="*/ 972 w 1179"/>
                <a:gd name="T25" fmla="*/ 802 h 1228"/>
                <a:gd name="T26" fmla="*/ 811 w 1179"/>
                <a:gd name="T27" fmla="*/ 849 h 1228"/>
                <a:gd name="T28" fmla="*/ 651 w 1179"/>
                <a:gd name="T29" fmla="*/ 963 h 1228"/>
                <a:gd name="T30" fmla="*/ 591 w 1179"/>
                <a:gd name="T31" fmla="*/ 989 h 1228"/>
                <a:gd name="T32" fmla="*/ 539 w 1179"/>
                <a:gd name="T33" fmla="*/ 1087 h 1228"/>
                <a:gd name="T34" fmla="*/ 501 w 1179"/>
                <a:gd name="T35" fmla="*/ 1161 h 1228"/>
                <a:gd name="T36" fmla="*/ 482 w 1179"/>
                <a:gd name="T37" fmla="*/ 1216 h 1228"/>
                <a:gd name="T38" fmla="*/ 451 w 1179"/>
                <a:gd name="T39" fmla="*/ 1216 h 1228"/>
                <a:gd name="T40" fmla="*/ 430 w 1179"/>
                <a:gd name="T41" fmla="*/ 1201 h 1228"/>
                <a:gd name="T42" fmla="*/ 421 w 1179"/>
                <a:gd name="T43" fmla="*/ 1185 h 1228"/>
                <a:gd name="T44" fmla="*/ 397 w 1179"/>
                <a:gd name="T45" fmla="*/ 1188 h 1228"/>
                <a:gd name="T46" fmla="*/ 379 w 1179"/>
                <a:gd name="T47" fmla="*/ 1214 h 1228"/>
                <a:gd name="T48" fmla="*/ 357 w 1179"/>
                <a:gd name="T49" fmla="*/ 1225 h 1228"/>
                <a:gd name="T50" fmla="*/ 343 w 1179"/>
                <a:gd name="T51" fmla="*/ 1223 h 1228"/>
                <a:gd name="T52" fmla="*/ 319 w 1179"/>
                <a:gd name="T53" fmla="*/ 1208 h 1228"/>
                <a:gd name="T54" fmla="*/ 299 w 1179"/>
                <a:gd name="T55" fmla="*/ 1227 h 1228"/>
                <a:gd name="T56" fmla="*/ 279 w 1179"/>
                <a:gd name="T57" fmla="*/ 1205 h 1228"/>
                <a:gd name="T58" fmla="*/ 261 w 1179"/>
                <a:gd name="T59" fmla="*/ 1156 h 1228"/>
                <a:gd name="T60" fmla="*/ 257 w 1179"/>
                <a:gd name="T61" fmla="*/ 1148 h 1228"/>
                <a:gd name="T62" fmla="*/ 272 w 1179"/>
                <a:gd name="T63" fmla="*/ 1127 h 1228"/>
                <a:gd name="T64" fmla="*/ 246 w 1179"/>
                <a:gd name="T65" fmla="*/ 1103 h 1228"/>
                <a:gd name="T66" fmla="*/ 234 w 1179"/>
                <a:gd name="T67" fmla="*/ 1070 h 1228"/>
                <a:gd name="T68" fmla="*/ 228 w 1179"/>
                <a:gd name="T69" fmla="*/ 1041 h 1228"/>
                <a:gd name="T70" fmla="*/ 214 w 1179"/>
                <a:gd name="T71" fmla="*/ 1040 h 1228"/>
                <a:gd name="T72" fmla="*/ 196 w 1179"/>
                <a:gd name="T73" fmla="*/ 1052 h 1228"/>
                <a:gd name="T74" fmla="*/ 143 w 1179"/>
                <a:gd name="T75" fmla="*/ 1060 h 1228"/>
                <a:gd name="T76" fmla="*/ 112 w 1179"/>
                <a:gd name="T77" fmla="*/ 1078 h 1228"/>
                <a:gd name="T78" fmla="*/ 79 w 1179"/>
                <a:gd name="T79" fmla="*/ 1060 h 1228"/>
                <a:gd name="T80" fmla="*/ 47 w 1179"/>
                <a:gd name="T81" fmla="*/ 1063 h 1228"/>
                <a:gd name="T82" fmla="*/ 59 w 1179"/>
                <a:gd name="T83" fmla="*/ 1038 h 1228"/>
                <a:gd name="T84" fmla="*/ 58 w 1179"/>
                <a:gd name="T85" fmla="*/ 1007 h 1228"/>
                <a:gd name="T86" fmla="*/ 52 w 1179"/>
                <a:gd name="T87" fmla="*/ 987 h 1228"/>
                <a:gd name="T88" fmla="*/ 39 w 1179"/>
                <a:gd name="T89" fmla="*/ 962 h 1228"/>
                <a:gd name="T90" fmla="*/ 21 w 1179"/>
                <a:gd name="T91" fmla="*/ 952 h 1228"/>
                <a:gd name="T92" fmla="*/ 12 w 1179"/>
                <a:gd name="T93" fmla="*/ 907 h 1228"/>
                <a:gd name="T94" fmla="*/ 3 w 1179"/>
                <a:gd name="T95" fmla="*/ 878 h 1228"/>
                <a:gd name="T96" fmla="*/ 0 w 1179"/>
                <a:gd name="T97" fmla="*/ 847 h 1228"/>
                <a:gd name="T98" fmla="*/ 56 w 1179"/>
                <a:gd name="T99" fmla="*/ 755 h 1228"/>
                <a:gd name="T100" fmla="*/ 79 w 1179"/>
                <a:gd name="T101" fmla="*/ 784 h 1228"/>
                <a:gd name="T102" fmla="*/ 265 w 1179"/>
                <a:gd name="T103" fmla="*/ 785 h 1228"/>
                <a:gd name="T104" fmla="*/ 466 w 1179"/>
                <a:gd name="T105" fmla="*/ 711 h 1228"/>
                <a:gd name="T106" fmla="*/ 433 w 1179"/>
                <a:gd name="T107" fmla="*/ 314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9" h="1228">
                  <a:moveTo>
                    <a:pt x="406" y="0"/>
                  </a:moveTo>
                  <a:lnTo>
                    <a:pt x="531" y="0"/>
                  </a:lnTo>
                  <a:lnTo>
                    <a:pt x="615" y="59"/>
                  </a:lnTo>
                  <a:lnTo>
                    <a:pt x="956" y="315"/>
                  </a:lnTo>
                  <a:lnTo>
                    <a:pt x="956" y="323"/>
                  </a:lnTo>
                  <a:lnTo>
                    <a:pt x="963" y="328"/>
                  </a:lnTo>
                  <a:lnTo>
                    <a:pt x="960" y="339"/>
                  </a:lnTo>
                  <a:lnTo>
                    <a:pt x="962" y="344"/>
                  </a:lnTo>
                  <a:lnTo>
                    <a:pt x="971" y="350"/>
                  </a:lnTo>
                  <a:lnTo>
                    <a:pt x="980" y="352"/>
                  </a:lnTo>
                  <a:lnTo>
                    <a:pt x="994" y="361"/>
                  </a:lnTo>
                  <a:lnTo>
                    <a:pt x="998" y="363"/>
                  </a:lnTo>
                  <a:lnTo>
                    <a:pt x="998" y="372"/>
                  </a:lnTo>
                  <a:lnTo>
                    <a:pt x="1000" y="377"/>
                  </a:lnTo>
                  <a:lnTo>
                    <a:pt x="1011" y="386"/>
                  </a:lnTo>
                  <a:lnTo>
                    <a:pt x="1018" y="390"/>
                  </a:lnTo>
                  <a:lnTo>
                    <a:pt x="1029" y="393"/>
                  </a:lnTo>
                  <a:lnTo>
                    <a:pt x="1041" y="392"/>
                  </a:lnTo>
                  <a:lnTo>
                    <a:pt x="1043" y="393"/>
                  </a:lnTo>
                  <a:lnTo>
                    <a:pt x="1049" y="404"/>
                  </a:lnTo>
                  <a:lnTo>
                    <a:pt x="1054" y="408"/>
                  </a:lnTo>
                  <a:lnTo>
                    <a:pt x="1069" y="408"/>
                  </a:lnTo>
                  <a:lnTo>
                    <a:pt x="1074" y="412"/>
                  </a:lnTo>
                  <a:lnTo>
                    <a:pt x="1080" y="412"/>
                  </a:lnTo>
                  <a:lnTo>
                    <a:pt x="1090" y="419"/>
                  </a:lnTo>
                  <a:lnTo>
                    <a:pt x="1103" y="422"/>
                  </a:lnTo>
                  <a:lnTo>
                    <a:pt x="1107" y="426"/>
                  </a:lnTo>
                  <a:lnTo>
                    <a:pt x="1109" y="430"/>
                  </a:lnTo>
                  <a:lnTo>
                    <a:pt x="1110" y="432"/>
                  </a:lnTo>
                  <a:lnTo>
                    <a:pt x="1112" y="439"/>
                  </a:lnTo>
                  <a:lnTo>
                    <a:pt x="1110" y="442"/>
                  </a:lnTo>
                  <a:lnTo>
                    <a:pt x="1110" y="450"/>
                  </a:lnTo>
                  <a:lnTo>
                    <a:pt x="1112" y="455"/>
                  </a:lnTo>
                  <a:lnTo>
                    <a:pt x="1112" y="457"/>
                  </a:lnTo>
                  <a:lnTo>
                    <a:pt x="1109" y="461"/>
                  </a:lnTo>
                  <a:lnTo>
                    <a:pt x="1109" y="464"/>
                  </a:lnTo>
                  <a:lnTo>
                    <a:pt x="1109" y="473"/>
                  </a:lnTo>
                  <a:lnTo>
                    <a:pt x="1105" y="481"/>
                  </a:lnTo>
                  <a:lnTo>
                    <a:pt x="1105" y="486"/>
                  </a:lnTo>
                  <a:lnTo>
                    <a:pt x="1116" y="499"/>
                  </a:lnTo>
                  <a:lnTo>
                    <a:pt x="1123" y="500"/>
                  </a:lnTo>
                  <a:lnTo>
                    <a:pt x="1132" y="500"/>
                  </a:lnTo>
                  <a:lnTo>
                    <a:pt x="1145" y="495"/>
                  </a:lnTo>
                  <a:lnTo>
                    <a:pt x="1156" y="493"/>
                  </a:lnTo>
                  <a:lnTo>
                    <a:pt x="1168" y="486"/>
                  </a:lnTo>
                  <a:lnTo>
                    <a:pt x="1176" y="484"/>
                  </a:lnTo>
                  <a:lnTo>
                    <a:pt x="1176" y="488"/>
                  </a:lnTo>
                  <a:lnTo>
                    <a:pt x="1178" y="488"/>
                  </a:lnTo>
                  <a:lnTo>
                    <a:pt x="1178" y="504"/>
                  </a:lnTo>
                  <a:lnTo>
                    <a:pt x="1178" y="584"/>
                  </a:lnTo>
                  <a:lnTo>
                    <a:pt x="1179" y="664"/>
                  </a:lnTo>
                  <a:lnTo>
                    <a:pt x="1179" y="742"/>
                  </a:lnTo>
                  <a:lnTo>
                    <a:pt x="1172" y="744"/>
                  </a:lnTo>
                  <a:lnTo>
                    <a:pt x="1159" y="753"/>
                  </a:lnTo>
                  <a:lnTo>
                    <a:pt x="1156" y="760"/>
                  </a:lnTo>
                  <a:lnTo>
                    <a:pt x="1154" y="773"/>
                  </a:lnTo>
                  <a:lnTo>
                    <a:pt x="1138" y="782"/>
                  </a:lnTo>
                  <a:lnTo>
                    <a:pt x="1134" y="787"/>
                  </a:lnTo>
                  <a:lnTo>
                    <a:pt x="1130" y="791"/>
                  </a:lnTo>
                  <a:lnTo>
                    <a:pt x="1130" y="800"/>
                  </a:lnTo>
                  <a:lnTo>
                    <a:pt x="1112" y="796"/>
                  </a:lnTo>
                  <a:lnTo>
                    <a:pt x="1096" y="796"/>
                  </a:lnTo>
                  <a:lnTo>
                    <a:pt x="1096" y="802"/>
                  </a:lnTo>
                  <a:lnTo>
                    <a:pt x="1089" y="798"/>
                  </a:lnTo>
                  <a:lnTo>
                    <a:pt x="972" y="802"/>
                  </a:lnTo>
                  <a:lnTo>
                    <a:pt x="940" y="829"/>
                  </a:lnTo>
                  <a:lnTo>
                    <a:pt x="893" y="829"/>
                  </a:lnTo>
                  <a:lnTo>
                    <a:pt x="847" y="833"/>
                  </a:lnTo>
                  <a:lnTo>
                    <a:pt x="822" y="842"/>
                  </a:lnTo>
                  <a:lnTo>
                    <a:pt x="811" y="849"/>
                  </a:lnTo>
                  <a:lnTo>
                    <a:pt x="791" y="867"/>
                  </a:lnTo>
                  <a:lnTo>
                    <a:pt x="742" y="903"/>
                  </a:lnTo>
                  <a:lnTo>
                    <a:pt x="726" y="927"/>
                  </a:lnTo>
                  <a:lnTo>
                    <a:pt x="700" y="945"/>
                  </a:lnTo>
                  <a:lnTo>
                    <a:pt x="651" y="963"/>
                  </a:lnTo>
                  <a:lnTo>
                    <a:pt x="633" y="967"/>
                  </a:lnTo>
                  <a:lnTo>
                    <a:pt x="618" y="969"/>
                  </a:lnTo>
                  <a:lnTo>
                    <a:pt x="609" y="972"/>
                  </a:lnTo>
                  <a:lnTo>
                    <a:pt x="599" y="980"/>
                  </a:lnTo>
                  <a:lnTo>
                    <a:pt x="591" y="989"/>
                  </a:lnTo>
                  <a:lnTo>
                    <a:pt x="586" y="1005"/>
                  </a:lnTo>
                  <a:lnTo>
                    <a:pt x="580" y="1027"/>
                  </a:lnTo>
                  <a:lnTo>
                    <a:pt x="571" y="1054"/>
                  </a:lnTo>
                  <a:lnTo>
                    <a:pt x="560" y="1070"/>
                  </a:lnTo>
                  <a:lnTo>
                    <a:pt x="539" y="1087"/>
                  </a:lnTo>
                  <a:lnTo>
                    <a:pt x="526" y="1101"/>
                  </a:lnTo>
                  <a:lnTo>
                    <a:pt x="520" y="1109"/>
                  </a:lnTo>
                  <a:lnTo>
                    <a:pt x="515" y="1121"/>
                  </a:lnTo>
                  <a:lnTo>
                    <a:pt x="511" y="1136"/>
                  </a:lnTo>
                  <a:lnTo>
                    <a:pt x="501" y="1161"/>
                  </a:lnTo>
                  <a:lnTo>
                    <a:pt x="499" y="1178"/>
                  </a:lnTo>
                  <a:lnTo>
                    <a:pt x="499" y="1197"/>
                  </a:lnTo>
                  <a:lnTo>
                    <a:pt x="501" y="1216"/>
                  </a:lnTo>
                  <a:lnTo>
                    <a:pt x="486" y="1217"/>
                  </a:lnTo>
                  <a:lnTo>
                    <a:pt x="482" y="1216"/>
                  </a:lnTo>
                  <a:lnTo>
                    <a:pt x="479" y="1208"/>
                  </a:lnTo>
                  <a:lnTo>
                    <a:pt x="473" y="1205"/>
                  </a:lnTo>
                  <a:lnTo>
                    <a:pt x="461" y="1205"/>
                  </a:lnTo>
                  <a:lnTo>
                    <a:pt x="455" y="1207"/>
                  </a:lnTo>
                  <a:lnTo>
                    <a:pt x="451" y="1216"/>
                  </a:lnTo>
                  <a:lnTo>
                    <a:pt x="446" y="1216"/>
                  </a:lnTo>
                  <a:lnTo>
                    <a:pt x="442" y="1223"/>
                  </a:lnTo>
                  <a:lnTo>
                    <a:pt x="430" y="1223"/>
                  </a:lnTo>
                  <a:lnTo>
                    <a:pt x="430" y="1219"/>
                  </a:lnTo>
                  <a:lnTo>
                    <a:pt x="430" y="1201"/>
                  </a:lnTo>
                  <a:lnTo>
                    <a:pt x="428" y="1196"/>
                  </a:lnTo>
                  <a:lnTo>
                    <a:pt x="428" y="1196"/>
                  </a:lnTo>
                  <a:lnTo>
                    <a:pt x="428" y="1187"/>
                  </a:lnTo>
                  <a:lnTo>
                    <a:pt x="424" y="1183"/>
                  </a:lnTo>
                  <a:lnTo>
                    <a:pt x="421" y="1185"/>
                  </a:lnTo>
                  <a:lnTo>
                    <a:pt x="413" y="1185"/>
                  </a:lnTo>
                  <a:lnTo>
                    <a:pt x="410" y="1196"/>
                  </a:lnTo>
                  <a:lnTo>
                    <a:pt x="408" y="1196"/>
                  </a:lnTo>
                  <a:lnTo>
                    <a:pt x="401" y="1188"/>
                  </a:lnTo>
                  <a:lnTo>
                    <a:pt x="397" y="1188"/>
                  </a:lnTo>
                  <a:lnTo>
                    <a:pt x="393" y="1194"/>
                  </a:lnTo>
                  <a:lnTo>
                    <a:pt x="393" y="1201"/>
                  </a:lnTo>
                  <a:lnTo>
                    <a:pt x="395" y="1208"/>
                  </a:lnTo>
                  <a:lnTo>
                    <a:pt x="393" y="1214"/>
                  </a:lnTo>
                  <a:lnTo>
                    <a:pt x="379" y="1214"/>
                  </a:lnTo>
                  <a:lnTo>
                    <a:pt x="370" y="1217"/>
                  </a:lnTo>
                  <a:lnTo>
                    <a:pt x="370" y="1223"/>
                  </a:lnTo>
                  <a:lnTo>
                    <a:pt x="366" y="1228"/>
                  </a:lnTo>
                  <a:lnTo>
                    <a:pt x="363" y="1228"/>
                  </a:lnTo>
                  <a:lnTo>
                    <a:pt x="357" y="1225"/>
                  </a:lnTo>
                  <a:lnTo>
                    <a:pt x="352" y="1219"/>
                  </a:lnTo>
                  <a:lnTo>
                    <a:pt x="350" y="1217"/>
                  </a:lnTo>
                  <a:lnTo>
                    <a:pt x="344" y="1221"/>
                  </a:lnTo>
                  <a:lnTo>
                    <a:pt x="344" y="1223"/>
                  </a:lnTo>
                  <a:lnTo>
                    <a:pt x="343" y="1223"/>
                  </a:lnTo>
                  <a:lnTo>
                    <a:pt x="341" y="1214"/>
                  </a:lnTo>
                  <a:lnTo>
                    <a:pt x="335" y="1205"/>
                  </a:lnTo>
                  <a:lnTo>
                    <a:pt x="330" y="1205"/>
                  </a:lnTo>
                  <a:lnTo>
                    <a:pt x="326" y="1208"/>
                  </a:lnTo>
                  <a:lnTo>
                    <a:pt x="319" y="1208"/>
                  </a:lnTo>
                  <a:lnTo>
                    <a:pt x="317" y="1208"/>
                  </a:lnTo>
                  <a:lnTo>
                    <a:pt x="314" y="1212"/>
                  </a:lnTo>
                  <a:lnTo>
                    <a:pt x="312" y="1219"/>
                  </a:lnTo>
                  <a:lnTo>
                    <a:pt x="308" y="1225"/>
                  </a:lnTo>
                  <a:lnTo>
                    <a:pt x="299" y="1227"/>
                  </a:lnTo>
                  <a:lnTo>
                    <a:pt x="299" y="1221"/>
                  </a:lnTo>
                  <a:lnTo>
                    <a:pt x="297" y="1217"/>
                  </a:lnTo>
                  <a:lnTo>
                    <a:pt x="290" y="1212"/>
                  </a:lnTo>
                  <a:lnTo>
                    <a:pt x="288" y="1207"/>
                  </a:lnTo>
                  <a:lnTo>
                    <a:pt x="279" y="1205"/>
                  </a:lnTo>
                  <a:lnTo>
                    <a:pt x="275" y="1196"/>
                  </a:lnTo>
                  <a:lnTo>
                    <a:pt x="275" y="1161"/>
                  </a:lnTo>
                  <a:lnTo>
                    <a:pt x="274" y="1156"/>
                  </a:lnTo>
                  <a:lnTo>
                    <a:pt x="266" y="1154"/>
                  </a:lnTo>
                  <a:lnTo>
                    <a:pt x="261" y="1156"/>
                  </a:lnTo>
                  <a:lnTo>
                    <a:pt x="252" y="1165"/>
                  </a:lnTo>
                  <a:lnTo>
                    <a:pt x="250" y="1165"/>
                  </a:lnTo>
                  <a:lnTo>
                    <a:pt x="250" y="1154"/>
                  </a:lnTo>
                  <a:lnTo>
                    <a:pt x="250" y="1150"/>
                  </a:lnTo>
                  <a:lnTo>
                    <a:pt x="257" y="1148"/>
                  </a:lnTo>
                  <a:lnTo>
                    <a:pt x="259" y="1143"/>
                  </a:lnTo>
                  <a:lnTo>
                    <a:pt x="263" y="1141"/>
                  </a:lnTo>
                  <a:lnTo>
                    <a:pt x="266" y="1136"/>
                  </a:lnTo>
                  <a:lnTo>
                    <a:pt x="272" y="1136"/>
                  </a:lnTo>
                  <a:lnTo>
                    <a:pt x="272" y="1127"/>
                  </a:lnTo>
                  <a:lnTo>
                    <a:pt x="270" y="1127"/>
                  </a:lnTo>
                  <a:lnTo>
                    <a:pt x="263" y="1127"/>
                  </a:lnTo>
                  <a:lnTo>
                    <a:pt x="259" y="1121"/>
                  </a:lnTo>
                  <a:lnTo>
                    <a:pt x="254" y="1118"/>
                  </a:lnTo>
                  <a:lnTo>
                    <a:pt x="246" y="1103"/>
                  </a:lnTo>
                  <a:lnTo>
                    <a:pt x="241" y="1107"/>
                  </a:lnTo>
                  <a:lnTo>
                    <a:pt x="239" y="1105"/>
                  </a:lnTo>
                  <a:lnTo>
                    <a:pt x="239" y="1080"/>
                  </a:lnTo>
                  <a:lnTo>
                    <a:pt x="237" y="1072"/>
                  </a:lnTo>
                  <a:lnTo>
                    <a:pt x="234" y="1070"/>
                  </a:lnTo>
                  <a:lnTo>
                    <a:pt x="235" y="1061"/>
                  </a:lnTo>
                  <a:lnTo>
                    <a:pt x="232" y="1060"/>
                  </a:lnTo>
                  <a:lnTo>
                    <a:pt x="228" y="1060"/>
                  </a:lnTo>
                  <a:lnTo>
                    <a:pt x="226" y="1058"/>
                  </a:lnTo>
                  <a:lnTo>
                    <a:pt x="228" y="1041"/>
                  </a:lnTo>
                  <a:lnTo>
                    <a:pt x="226" y="1038"/>
                  </a:lnTo>
                  <a:lnTo>
                    <a:pt x="223" y="1034"/>
                  </a:lnTo>
                  <a:lnTo>
                    <a:pt x="219" y="1034"/>
                  </a:lnTo>
                  <a:lnTo>
                    <a:pt x="216" y="1040"/>
                  </a:lnTo>
                  <a:lnTo>
                    <a:pt x="214" y="1040"/>
                  </a:lnTo>
                  <a:lnTo>
                    <a:pt x="203" y="1034"/>
                  </a:lnTo>
                  <a:lnTo>
                    <a:pt x="201" y="1034"/>
                  </a:lnTo>
                  <a:lnTo>
                    <a:pt x="199" y="1034"/>
                  </a:lnTo>
                  <a:lnTo>
                    <a:pt x="199" y="1049"/>
                  </a:lnTo>
                  <a:lnTo>
                    <a:pt x="196" y="1052"/>
                  </a:lnTo>
                  <a:lnTo>
                    <a:pt x="177" y="1060"/>
                  </a:lnTo>
                  <a:lnTo>
                    <a:pt x="177" y="1067"/>
                  </a:lnTo>
                  <a:lnTo>
                    <a:pt x="174" y="1074"/>
                  </a:lnTo>
                  <a:lnTo>
                    <a:pt x="156" y="1067"/>
                  </a:lnTo>
                  <a:lnTo>
                    <a:pt x="143" y="1060"/>
                  </a:lnTo>
                  <a:lnTo>
                    <a:pt x="132" y="1058"/>
                  </a:lnTo>
                  <a:lnTo>
                    <a:pt x="128" y="1058"/>
                  </a:lnTo>
                  <a:lnTo>
                    <a:pt x="123" y="1067"/>
                  </a:lnTo>
                  <a:lnTo>
                    <a:pt x="116" y="1069"/>
                  </a:lnTo>
                  <a:lnTo>
                    <a:pt x="112" y="1078"/>
                  </a:lnTo>
                  <a:lnTo>
                    <a:pt x="107" y="1081"/>
                  </a:lnTo>
                  <a:lnTo>
                    <a:pt x="99" y="1080"/>
                  </a:lnTo>
                  <a:lnTo>
                    <a:pt x="90" y="1061"/>
                  </a:lnTo>
                  <a:lnTo>
                    <a:pt x="87" y="1058"/>
                  </a:lnTo>
                  <a:lnTo>
                    <a:pt x="79" y="1060"/>
                  </a:lnTo>
                  <a:lnTo>
                    <a:pt x="72" y="1069"/>
                  </a:lnTo>
                  <a:lnTo>
                    <a:pt x="67" y="1074"/>
                  </a:lnTo>
                  <a:lnTo>
                    <a:pt x="59" y="1074"/>
                  </a:lnTo>
                  <a:lnTo>
                    <a:pt x="54" y="1070"/>
                  </a:lnTo>
                  <a:lnTo>
                    <a:pt x="47" y="1063"/>
                  </a:lnTo>
                  <a:lnTo>
                    <a:pt x="49" y="1058"/>
                  </a:lnTo>
                  <a:lnTo>
                    <a:pt x="54" y="1052"/>
                  </a:lnTo>
                  <a:lnTo>
                    <a:pt x="54" y="1047"/>
                  </a:lnTo>
                  <a:lnTo>
                    <a:pt x="58" y="1041"/>
                  </a:lnTo>
                  <a:lnTo>
                    <a:pt x="59" y="1038"/>
                  </a:lnTo>
                  <a:lnTo>
                    <a:pt x="59" y="1034"/>
                  </a:lnTo>
                  <a:lnTo>
                    <a:pt x="54" y="1031"/>
                  </a:lnTo>
                  <a:lnTo>
                    <a:pt x="54" y="1020"/>
                  </a:lnTo>
                  <a:lnTo>
                    <a:pt x="58" y="1014"/>
                  </a:lnTo>
                  <a:lnTo>
                    <a:pt x="58" y="1007"/>
                  </a:lnTo>
                  <a:lnTo>
                    <a:pt x="56" y="1003"/>
                  </a:lnTo>
                  <a:lnTo>
                    <a:pt x="56" y="1000"/>
                  </a:lnTo>
                  <a:lnTo>
                    <a:pt x="59" y="1000"/>
                  </a:lnTo>
                  <a:lnTo>
                    <a:pt x="58" y="994"/>
                  </a:lnTo>
                  <a:lnTo>
                    <a:pt x="52" y="987"/>
                  </a:lnTo>
                  <a:lnTo>
                    <a:pt x="50" y="980"/>
                  </a:lnTo>
                  <a:lnTo>
                    <a:pt x="45" y="978"/>
                  </a:lnTo>
                  <a:lnTo>
                    <a:pt x="45" y="971"/>
                  </a:lnTo>
                  <a:lnTo>
                    <a:pt x="39" y="967"/>
                  </a:lnTo>
                  <a:lnTo>
                    <a:pt x="39" y="962"/>
                  </a:lnTo>
                  <a:lnTo>
                    <a:pt x="34" y="960"/>
                  </a:lnTo>
                  <a:lnTo>
                    <a:pt x="30" y="963"/>
                  </a:lnTo>
                  <a:lnTo>
                    <a:pt x="25" y="963"/>
                  </a:lnTo>
                  <a:lnTo>
                    <a:pt x="23" y="962"/>
                  </a:lnTo>
                  <a:lnTo>
                    <a:pt x="21" y="952"/>
                  </a:lnTo>
                  <a:lnTo>
                    <a:pt x="10" y="938"/>
                  </a:lnTo>
                  <a:lnTo>
                    <a:pt x="10" y="932"/>
                  </a:lnTo>
                  <a:lnTo>
                    <a:pt x="18" y="923"/>
                  </a:lnTo>
                  <a:lnTo>
                    <a:pt x="16" y="916"/>
                  </a:lnTo>
                  <a:lnTo>
                    <a:pt x="12" y="907"/>
                  </a:lnTo>
                  <a:lnTo>
                    <a:pt x="12" y="898"/>
                  </a:lnTo>
                  <a:lnTo>
                    <a:pt x="10" y="889"/>
                  </a:lnTo>
                  <a:lnTo>
                    <a:pt x="7" y="883"/>
                  </a:lnTo>
                  <a:lnTo>
                    <a:pt x="5" y="883"/>
                  </a:lnTo>
                  <a:lnTo>
                    <a:pt x="3" y="878"/>
                  </a:lnTo>
                  <a:lnTo>
                    <a:pt x="1" y="878"/>
                  </a:lnTo>
                  <a:lnTo>
                    <a:pt x="0" y="867"/>
                  </a:lnTo>
                  <a:lnTo>
                    <a:pt x="3" y="858"/>
                  </a:lnTo>
                  <a:lnTo>
                    <a:pt x="3" y="853"/>
                  </a:lnTo>
                  <a:lnTo>
                    <a:pt x="0" y="847"/>
                  </a:lnTo>
                  <a:lnTo>
                    <a:pt x="30" y="815"/>
                  </a:lnTo>
                  <a:lnTo>
                    <a:pt x="39" y="789"/>
                  </a:lnTo>
                  <a:lnTo>
                    <a:pt x="45" y="773"/>
                  </a:lnTo>
                  <a:lnTo>
                    <a:pt x="52" y="756"/>
                  </a:lnTo>
                  <a:lnTo>
                    <a:pt x="56" y="755"/>
                  </a:lnTo>
                  <a:lnTo>
                    <a:pt x="59" y="755"/>
                  </a:lnTo>
                  <a:lnTo>
                    <a:pt x="59" y="756"/>
                  </a:lnTo>
                  <a:lnTo>
                    <a:pt x="68" y="760"/>
                  </a:lnTo>
                  <a:lnTo>
                    <a:pt x="74" y="764"/>
                  </a:lnTo>
                  <a:lnTo>
                    <a:pt x="79" y="784"/>
                  </a:lnTo>
                  <a:lnTo>
                    <a:pt x="92" y="811"/>
                  </a:lnTo>
                  <a:lnTo>
                    <a:pt x="112" y="815"/>
                  </a:lnTo>
                  <a:lnTo>
                    <a:pt x="114" y="815"/>
                  </a:lnTo>
                  <a:lnTo>
                    <a:pt x="148" y="784"/>
                  </a:lnTo>
                  <a:lnTo>
                    <a:pt x="265" y="785"/>
                  </a:lnTo>
                  <a:lnTo>
                    <a:pt x="359" y="789"/>
                  </a:lnTo>
                  <a:lnTo>
                    <a:pt x="455" y="791"/>
                  </a:lnTo>
                  <a:lnTo>
                    <a:pt x="479" y="791"/>
                  </a:lnTo>
                  <a:lnTo>
                    <a:pt x="495" y="722"/>
                  </a:lnTo>
                  <a:lnTo>
                    <a:pt x="466" y="711"/>
                  </a:lnTo>
                  <a:lnTo>
                    <a:pt x="459" y="628"/>
                  </a:lnTo>
                  <a:lnTo>
                    <a:pt x="453" y="550"/>
                  </a:lnTo>
                  <a:lnTo>
                    <a:pt x="446" y="471"/>
                  </a:lnTo>
                  <a:lnTo>
                    <a:pt x="439" y="393"/>
                  </a:lnTo>
                  <a:lnTo>
                    <a:pt x="433" y="314"/>
                  </a:lnTo>
                  <a:lnTo>
                    <a:pt x="426" y="235"/>
                  </a:lnTo>
                  <a:lnTo>
                    <a:pt x="419" y="157"/>
                  </a:lnTo>
                  <a:lnTo>
                    <a:pt x="413" y="79"/>
                  </a:lnTo>
                  <a:lnTo>
                    <a:pt x="406"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2234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6F7C-3F5D-41EE-A922-0796BE91E2C8}"/>
              </a:ext>
            </a:extLst>
          </p:cNvPr>
          <p:cNvSpPr>
            <a:spLocks noGrp="1"/>
          </p:cNvSpPr>
          <p:nvPr>
            <p:ph type="title"/>
          </p:nvPr>
        </p:nvSpPr>
        <p:spPr>
          <a:xfrm>
            <a:off x="6096002" y="1845390"/>
            <a:ext cx="5031104" cy="843159"/>
          </a:xfrm>
        </p:spPr>
        <p:txBody>
          <a:bodyPr/>
          <a:lstStyle/>
          <a:p>
            <a:r>
              <a:rPr lang="en-US" sz="1600"/>
              <a:t>The DUAL model at work: </a:t>
            </a:r>
            <a:br>
              <a:rPr lang="en-US" sz="1600"/>
            </a:br>
            <a:r>
              <a:rPr lang="en-US" sz="3600"/>
              <a:t>South Africa</a:t>
            </a:r>
            <a:endParaRPr lang="en-US"/>
          </a:p>
        </p:txBody>
      </p:sp>
      <p:sp>
        <p:nvSpPr>
          <p:cNvPr id="3" name="Content Placeholder 2">
            <a:extLst>
              <a:ext uri="{FF2B5EF4-FFF2-40B4-BE49-F238E27FC236}">
                <a16:creationId xmlns:a16="http://schemas.microsoft.com/office/drawing/2014/main" id="{9A165FAC-8D91-42E7-8FE6-84EC1EDF0F82}"/>
              </a:ext>
            </a:extLst>
          </p:cNvPr>
          <p:cNvSpPr>
            <a:spLocks noGrp="1"/>
          </p:cNvSpPr>
          <p:nvPr>
            <p:ph sz="half" idx="1"/>
          </p:nvPr>
        </p:nvSpPr>
        <p:spPr>
          <a:xfrm>
            <a:off x="6096001" y="2819400"/>
            <a:ext cx="5257799" cy="3124200"/>
          </a:xfrm>
        </p:spPr>
        <p:txBody>
          <a:bodyPr/>
          <a:lstStyle/>
          <a:p>
            <a:r>
              <a:rPr lang="en-US" sz="1800" b="1"/>
              <a:t>Centering user needs in strategic planning and design</a:t>
            </a:r>
          </a:p>
          <a:p>
            <a:r>
              <a:rPr lang="en-US" sz="1800"/>
              <a:t>The implementation team hosted consortium meetings, stewarded by the government, to discuss the planning and implementation of digital solutions. </a:t>
            </a:r>
          </a:p>
        </p:txBody>
      </p:sp>
      <p:sp>
        <p:nvSpPr>
          <p:cNvPr id="7" name="Text Placeholder 6">
            <a:extLst>
              <a:ext uri="{FF2B5EF4-FFF2-40B4-BE49-F238E27FC236}">
                <a16:creationId xmlns:a16="http://schemas.microsoft.com/office/drawing/2014/main" id="{FF92D405-9837-A467-6197-8CA32D9FD97F}"/>
              </a:ext>
            </a:extLst>
          </p:cNvPr>
          <p:cNvSpPr>
            <a:spLocks noGrp="1"/>
          </p:cNvSpPr>
          <p:nvPr>
            <p:ph type="body" sz="quarter" idx="11"/>
          </p:nvPr>
        </p:nvSpPr>
        <p:spPr/>
        <p:txBody>
          <a:bodyPr/>
          <a:lstStyle/>
          <a:p>
            <a:r>
              <a:rPr lang="en-US"/>
              <a:t>Photo: PATH</a:t>
            </a:r>
          </a:p>
        </p:txBody>
      </p:sp>
      <p:pic>
        <p:nvPicPr>
          <p:cNvPr id="12" name="Picture 11" descr="Logo&#10;&#10;Description automatically generated">
            <a:extLst>
              <a:ext uri="{FF2B5EF4-FFF2-40B4-BE49-F238E27FC236}">
                <a16:creationId xmlns:a16="http://schemas.microsoft.com/office/drawing/2014/main" id="{1DF5694C-E720-4DC3-A556-C8B7A292EF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8294" y="6050100"/>
            <a:ext cx="1610305" cy="843159"/>
          </a:xfrm>
          <a:prstGeom prst="rect">
            <a:avLst/>
          </a:prstGeom>
        </p:spPr>
      </p:pic>
      <p:sp>
        <p:nvSpPr>
          <p:cNvPr id="9" name="Rectangle 8">
            <a:extLst>
              <a:ext uri="{FF2B5EF4-FFF2-40B4-BE49-F238E27FC236}">
                <a16:creationId xmlns:a16="http://schemas.microsoft.com/office/drawing/2014/main" id="{270C0193-156C-E72F-D12D-271D14C8E2CE}"/>
              </a:ext>
            </a:extLst>
          </p:cNvPr>
          <p:cNvSpPr/>
          <p:nvPr/>
        </p:nvSpPr>
        <p:spPr>
          <a:xfrm>
            <a:off x="10715625" y="-1"/>
            <a:ext cx="1463040" cy="1463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endParaRPr>
          </a:p>
          <a:p>
            <a:pPr algn="ctr"/>
            <a:endParaRPr lang="en-US" sz="1500">
              <a:solidFill>
                <a:schemeClr val="bg1"/>
              </a:solidFill>
            </a:endParaRPr>
          </a:p>
          <a:p>
            <a:pPr algn="ctr"/>
            <a:endParaRPr lang="en-US" sz="1500">
              <a:solidFill>
                <a:schemeClr val="bg1"/>
              </a:solidFill>
            </a:endParaRPr>
          </a:p>
          <a:p>
            <a:pPr algn="ctr"/>
            <a:endParaRPr lang="en-US" sz="1500">
              <a:solidFill>
                <a:schemeClr val="bg1"/>
              </a:solidFill>
            </a:endParaRPr>
          </a:p>
          <a:p>
            <a:pPr algn="ctr"/>
            <a:r>
              <a:rPr lang="en-US" sz="1500" b="1">
                <a:solidFill>
                  <a:schemeClr val="bg1"/>
                </a:solidFill>
              </a:rPr>
              <a:t>Strategy</a:t>
            </a:r>
          </a:p>
        </p:txBody>
      </p:sp>
      <p:pic>
        <p:nvPicPr>
          <p:cNvPr id="11" name="Graphic 10" descr="Target outline">
            <a:extLst>
              <a:ext uri="{FF2B5EF4-FFF2-40B4-BE49-F238E27FC236}">
                <a16:creationId xmlns:a16="http://schemas.microsoft.com/office/drawing/2014/main" id="{D39D8D6D-F95C-4EA9-D0D1-1566A062F47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27105" y="218904"/>
            <a:ext cx="640080" cy="640080"/>
          </a:xfrm>
          <a:prstGeom prst="rect">
            <a:avLst/>
          </a:prstGeom>
        </p:spPr>
      </p:pic>
      <p:grpSp>
        <p:nvGrpSpPr>
          <p:cNvPr id="14" name="Group 13">
            <a:extLst>
              <a:ext uri="{FF2B5EF4-FFF2-40B4-BE49-F238E27FC236}">
                <a16:creationId xmlns:a16="http://schemas.microsoft.com/office/drawing/2014/main" id="{0FB93C90-05FD-4A95-CCAE-731214512523}"/>
              </a:ext>
            </a:extLst>
          </p:cNvPr>
          <p:cNvGrpSpPr/>
          <p:nvPr/>
        </p:nvGrpSpPr>
        <p:grpSpPr>
          <a:xfrm>
            <a:off x="6095999" y="211696"/>
            <a:ext cx="1689100" cy="1593851"/>
            <a:chOff x="6982328" y="4233630"/>
            <a:chExt cx="1689100" cy="1593851"/>
          </a:xfrm>
        </p:grpSpPr>
        <p:sp>
          <p:nvSpPr>
            <p:cNvPr id="15" name="Freeform 174">
              <a:extLst>
                <a:ext uri="{FF2B5EF4-FFF2-40B4-BE49-F238E27FC236}">
                  <a16:creationId xmlns:a16="http://schemas.microsoft.com/office/drawing/2014/main" id="{5F50C5A6-D8ED-548E-AE4F-00CCCBEBB1D6}"/>
                </a:ext>
              </a:extLst>
            </p:cNvPr>
            <p:cNvSpPr>
              <a:spLocks/>
            </p:cNvSpPr>
            <p:nvPr/>
          </p:nvSpPr>
          <p:spPr bwMode="auto">
            <a:xfrm>
              <a:off x="7239503" y="4990868"/>
              <a:ext cx="927100" cy="836613"/>
            </a:xfrm>
            <a:custGeom>
              <a:avLst/>
              <a:gdLst>
                <a:gd name="T0" fmla="*/ 1013 w 1169"/>
                <a:gd name="T1" fmla="*/ 16 h 1054"/>
                <a:gd name="T2" fmla="*/ 1091 w 1169"/>
                <a:gd name="T3" fmla="*/ 45 h 1054"/>
                <a:gd name="T4" fmla="*/ 1105 w 1169"/>
                <a:gd name="T5" fmla="*/ 121 h 1054"/>
                <a:gd name="T6" fmla="*/ 1076 w 1169"/>
                <a:gd name="T7" fmla="*/ 303 h 1054"/>
                <a:gd name="T8" fmla="*/ 1027 w 1169"/>
                <a:gd name="T9" fmla="*/ 377 h 1054"/>
                <a:gd name="T10" fmla="*/ 1087 w 1169"/>
                <a:gd name="T11" fmla="*/ 426 h 1054"/>
                <a:gd name="T12" fmla="*/ 1160 w 1169"/>
                <a:gd name="T13" fmla="*/ 388 h 1054"/>
                <a:gd name="T14" fmla="*/ 1152 w 1169"/>
                <a:gd name="T15" fmla="*/ 439 h 1054"/>
                <a:gd name="T16" fmla="*/ 1127 w 1169"/>
                <a:gd name="T17" fmla="*/ 532 h 1054"/>
                <a:gd name="T18" fmla="*/ 1063 w 1169"/>
                <a:gd name="T19" fmla="*/ 584 h 1054"/>
                <a:gd name="T20" fmla="*/ 1022 w 1169"/>
                <a:gd name="T21" fmla="*/ 644 h 1054"/>
                <a:gd name="T22" fmla="*/ 945 w 1169"/>
                <a:gd name="T23" fmla="*/ 760 h 1054"/>
                <a:gd name="T24" fmla="*/ 864 w 1169"/>
                <a:gd name="T25" fmla="*/ 842 h 1054"/>
                <a:gd name="T26" fmla="*/ 773 w 1169"/>
                <a:gd name="T27" fmla="*/ 924 h 1054"/>
                <a:gd name="T28" fmla="*/ 653 w 1169"/>
                <a:gd name="T29" fmla="*/ 973 h 1054"/>
                <a:gd name="T30" fmla="*/ 621 w 1169"/>
                <a:gd name="T31" fmla="*/ 993 h 1054"/>
                <a:gd name="T32" fmla="*/ 568 w 1169"/>
                <a:gd name="T33" fmla="*/ 996 h 1054"/>
                <a:gd name="T34" fmla="*/ 477 w 1169"/>
                <a:gd name="T35" fmla="*/ 994 h 1054"/>
                <a:gd name="T36" fmla="*/ 410 w 1169"/>
                <a:gd name="T37" fmla="*/ 998 h 1054"/>
                <a:gd name="T38" fmla="*/ 363 w 1169"/>
                <a:gd name="T39" fmla="*/ 1011 h 1054"/>
                <a:gd name="T40" fmla="*/ 314 w 1169"/>
                <a:gd name="T41" fmla="*/ 1025 h 1054"/>
                <a:gd name="T42" fmla="*/ 268 w 1169"/>
                <a:gd name="T43" fmla="*/ 1033 h 1054"/>
                <a:gd name="T44" fmla="*/ 207 w 1169"/>
                <a:gd name="T45" fmla="*/ 1054 h 1054"/>
                <a:gd name="T46" fmla="*/ 172 w 1169"/>
                <a:gd name="T47" fmla="*/ 1033 h 1054"/>
                <a:gd name="T48" fmla="*/ 140 w 1169"/>
                <a:gd name="T49" fmla="*/ 1018 h 1054"/>
                <a:gd name="T50" fmla="*/ 116 w 1169"/>
                <a:gd name="T51" fmla="*/ 1007 h 1054"/>
                <a:gd name="T52" fmla="*/ 107 w 1169"/>
                <a:gd name="T53" fmla="*/ 1016 h 1054"/>
                <a:gd name="T54" fmla="*/ 114 w 1169"/>
                <a:gd name="T55" fmla="*/ 973 h 1054"/>
                <a:gd name="T56" fmla="*/ 87 w 1169"/>
                <a:gd name="T57" fmla="*/ 927 h 1054"/>
                <a:gd name="T58" fmla="*/ 78 w 1169"/>
                <a:gd name="T59" fmla="*/ 911 h 1054"/>
                <a:gd name="T60" fmla="*/ 110 w 1169"/>
                <a:gd name="T61" fmla="*/ 875 h 1054"/>
                <a:gd name="T62" fmla="*/ 72 w 1169"/>
                <a:gd name="T63" fmla="*/ 749 h 1054"/>
                <a:gd name="T64" fmla="*/ 32 w 1169"/>
                <a:gd name="T65" fmla="*/ 633 h 1054"/>
                <a:gd name="T66" fmla="*/ 2 w 1169"/>
                <a:gd name="T67" fmla="*/ 555 h 1054"/>
                <a:gd name="T68" fmla="*/ 18 w 1169"/>
                <a:gd name="T69" fmla="*/ 537 h 1054"/>
                <a:gd name="T70" fmla="*/ 74 w 1169"/>
                <a:gd name="T71" fmla="*/ 561 h 1054"/>
                <a:gd name="T72" fmla="*/ 152 w 1169"/>
                <a:gd name="T73" fmla="*/ 573 h 1054"/>
                <a:gd name="T74" fmla="*/ 219 w 1169"/>
                <a:gd name="T75" fmla="*/ 544 h 1054"/>
                <a:gd name="T76" fmla="*/ 248 w 1169"/>
                <a:gd name="T77" fmla="*/ 379 h 1054"/>
                <a:gd name="T78" fmla="*/ 268 w 1169"/>
                <a:gd name="T79" fmla="*/ 232 h 1054"/>
                <a:gd name="T80" fmla="*/ 308 w 1169"/>
                <a:gd name="T81" fmla="*/ 279 h 1054"/>
                <a:gd name="T82" fmla="*/ 314 w 1169"/>
                <a:gd name="T83" fmla="*/ 346 h 1054"/>
                <a:gd name="T84" fmla="*/ 341 w 1169"/>
                <a:gd name="T85" fmla="*/ 394 h 1054"/>
                <a:gd name="T86" fmla="*/ 430 w 1169"/>
                <a:gd name="T87" fmla="*/ 354 h 1054"/>
                <a:gd name="T88" fmla="*/ 472 w 1169"/>
                <a:gd name="T89" fmla="*/ 307 h 1054"/>
                <a:gd name="T90" fmla="*/ 546 w 1169"/>
                <a:gd name="T91" fmla="*/ 283 h 1054"/>
                <a:gd name="T92" fmla="*/ 642 w 1169"/>
                <a:gd name="T93" fmla="*/ 294 h 1054"/>
                <a:gd name="T94" fmla="*/ 702 w 1169"/>
                <a:gd name="T95" fmla="*/ 207 h 1054"/>
                <a:gd name="T96" fmla="*/ 804 w 1169"/>
                <a:gd name="T97" fmla="*/ 98 h 1054"/>
                <a:gd name="T98" fmla="*/ 922 w 1169"/>
                <a:gd name="T99" fmla="*/ 1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9" h="1054">
                  <a:moveTo>
                    <a:pt x="955" y="0"/>
                  </a:moveTo>
                  <a:lnTo>
                    <a:pt x="965" y="2"/>
                  </a:lnTo>
                  <a:lnTo>
                    <a:pt x="996" y="13"/>
                  </a:lnTo>
                  <a:lnTo>
                    <a:pt x="1013" y="16"/>
                  </a:lnTo>
                  <a:lnTo>
                    <a:pt x="1029" y="13"/>
                  </a:lnTo>
                  <a:lnTo>
                    <a:pt x="1045" y="14"/>
                  </a:lnTo>
                  <a:lnTo>
                    <a:pt x="1071" y="23"/>
                  </a:lnTo>
                  <a:lnTo>
                    <a:pt x="1091" y="45"/>
                  </a:lnTo>
                  <a:lnTo>
                    <a:pt x="1096" y="47"/>
                  </a:lnTo>
                  <a:lnTo>
                    <a:pt x="1098" y="47"/>
                  </a:lnTo>
                  <a:lnTo>
                    <a:pt x="1098" y="76"/>
                  </a:lnTo>
                  <a:lnTo>
                    <a:pt x="1105" y="121"/>
                  </a:lnTo>
                  <a:lnTo>
                    <a:pt x="1116" y="183"/>
                  </a:lnTo>
                  <a:lnTo>
                    <a:pt x="1114" y="310"/>
                  </a:lnTo>
                  <a:lnTo>
                    <a:pt x="1103" y="323"/>
                  </a:lnTo>
                  <a:lnTo>
                    <a:pt x="1076" y="303"/>
                  </a:lnTo>
                  <a:lnTo>
                    <a:pt x="1056" y="314"/>
                  </a:lnTo>
                  <a:lnTo>
                    <a:pt x="1047" y="332"/>
                  </a:lnTo>
                  <a:lnTo>
                    <a:pt x="1036" y="356"/>
                  </a:lnTo>
                  <a:lnTo>
                    <a:pt x="1027" y="377"/>
                  </a:lnTo>
                  <a:lnTo>
                    <a:pt x="1029" y="394"/>
                  </a:lnTo>
                  <a:lnTo>
                    <a:pt x="1040" y="419"/>
                  </a:lnTo>
                  <a:lnTo>
                    <a:pt x="1069" y="425"/>
                  </a:lnTo>
                  <a:lnTo>
                    <a:pt x="1087" y="426"/>
                  </a:lnTo>
                  <a:lnTo>
                    <a:pt x="1096" y="414"/>
                  </a:lnTo>
                  <a:lnTo>
                    <a:pt x="1105" y="394"/>
                  </a:lnTo>
                  <a:lnTo>
                    <a:pt x="1114" y="388"/>
                  </a:lnTo>
                  <a:lnTo>
                    <a:pt x="1160" y="388"/>
                  </a:lnTo>
                  <a:lnTo>
                    <a:pt x="1169" y="390"/>
                  </a:lnTo>
                  <a:lnTo>
                    <a:pt x="1165" y="406"/>
                  </a:lnTo>
                  <a:lnTo>
                    <a:pt x="1161" y="421"/>
                  </a:lnTo>
                  <a:lnTo>
                    <a:pt x="1152" y="439"/>
                  </a:lnTo>
                  <a:lnTo>
                    <a:pt x="1151" y="457"/>
                  </a:lnTo>
                  <a:lnTo>
                    <a:pt x="1145" y="475"/>
                  </a:lnTo>
                  <a:lnTo>
                    <a:pt x="1138" y="492"/>
                  </a:lnTo>
                  <a:lnTo>
                    <a:pt x="1127" y="532"/>
                  </a:lnTo>
                  <a:lnTo>
                    <a:pt x="1114" y="550"/>
                  </a:lnTo>
                  <a:lnTo>
                    <a:pt x="1087" y="572"/>
                  </a:lnTo>
                  <a:lnTo>
                    <a:pt x="1074" y="575"/>
                  </a:lnTo>
                  <a:lnTo>
                    <a:pt x="1063" y="584"/>
                  </a:lnTo>
                  <a:lnTo>
                    <a:pt x="1051" y="599"/>
                  </a:lnTo>
                  <a:lnTo>
                    <a:pt x="1034" y="621"/>
                  </a:lnTo>
                  <a:lnTo>
                    <a:pt x="1029" y="635"/>
                  </a:lnTo>
                  <a:lnTo>
                    <a:pt x="1022" y="644"/>
                  </a:lnTo>
                  <a:lnTo>
                    <a:pt x="1016" y="655"/>
                  </a:lnTo>
                  <a:lnTo>
                    <a:pt x="984" y="708"/>
                  </a:lnTo>
                  <a:lnTo>
                    <a:pt x="971" y="724"/>
                  </a:lnTo>
                  <a:lnTo>
                    <a:pt x="945" y="760"/>
                  </a:lnTo>
                  <a:lnTo>
                    <a:pt x="913" y="789"/>
                  </a:lnTo>
                  <a:lnTo>
                    <a:pt x="898" y="798"/>
                  </a:lnTo>
                  <a:lnTo>
                    <a:pt x="887" y="811"/>
                  </a:lnTo>
                  <a:lnTo>
                    <a:pt x="864" y="842"/>
                  </a:lnTo>
                  <a:lnTo>
                    <a:pt x="827" y="878"/>
                  </a:lnTo>
                  <a:lnTo>
                    <a:pt x="800" y="898"/>
                  </a:lnTo>
                  <a:lnTo>
                    <a:pt x="786" y="913"/>
                  </a:lnTo>
                  <a:lnTo>
                    <a:pt x="773" y="924"/>
                  </a:lnTo>
                  <a:lnTo>
                    <a:pt x="724" y="958"/>
                  </a:lnTo>
                  <a:lnTo>
                    <a:pt x="693" y="971"/>
                  </a:lnTo>
                  <a:lnTo>
                    <a:pt x="679" y="973"/>
                  </a:lnTo>
                  <a:lnTo>
                    <a:pt x="653" y="973"/>
                  </a:lnTo>
                  <a:lnTo>
                    <a:pt x="639" y="973"/>
                  </a:lnTo>
                  <a:lnTo>
                    <a:pt x="626" y="975"/>
                  </a:lnTo>
                  <a:lnTo>
                    <a:pt x="617" y="982"/>
                  </a:lnTo>
                  <a:lnTo>
                    <a:pt x="621" y="993"/>
                  </a:lnTo>
                  <a:lnTo>
                    <a:pt x="619" y="1002"/>
                  </a:lnTo>
                  <a:lnTo>
                    <a:pt x="599" y="998"/>
                  </a:lnTo>
                  <a:lnTo>
                    <a:pt x="584" y="994"/>
                  </a:lnTo>
                  <a:lnTo>
                    <a:pt x="568" y="996"/>
                  </a:lnTo>
                  <a:lnTo>
                    <a:pt x="557" y="1011"/>
                  </a:lnTo>
                  <a:lnTo>
                    <a:pt x="541" y="1011"/>
                  </a:lnTo>
                  <a:lnTo>
                    <a:pt x="493" y="998"/>
                  </a:lnTo>
                  <a:lnTo>
                    <a:pt x="477" y="994"/>
                  </a:lnTo>
                  <a:lnTo>
                    <a:pt x="459" y="996"/>
                  </a:lnTo>
                  <a:lnTo>
                    <a:pt x="448" y="1005"/>
                  </a:lnTo>
                  <a:lnTo>
                    <a:pt x="439" y="1007"/>
                  </a:lnTo>
                  <a:lnTo>
                    <a:pt x="410" y="998"/>
                  </a:lnTo>
                  <a:lnTo>
                    <a:pt x="399" y="996"/>
                  </a:lnTo>
                  <a:lnTo>
                    <a:pt x="377" y="1000"/>
                  </a:lnTo>
                  <a:lnTo>
                    <a:pt x="370" y="1007"/>
                  </a:lnTo>
                  <a:lnTo>
                    <a:pt x="363" y="1011"/>
                  </a:lnTo>
                  <a:lnTo>
                    <a:pt x="350" y="1016"/>
                  </a:lnTo>
                  <a:lnTo>
                    <a:pt x="348" y="1025"/>
                  </a:lnTo>
                  <a:lnTo>
                    <a:pt x="339" y="1029"/>
                  </a:lnTo>
                  <a:lnTo>
                    <a:pt x="314" y="1025"/>
                  </a:lnTo>
                  <a:lnTo>
                    <a:pt x="308" y="1031"/>
                  </a:lnTo>
                  <a:lnTo>
                    <a:pt x="285" y="1027"/>
                  </a:lnTo>
                  <a:lnTo>
                    <a:pt x="274" y="1029"/>
                  </a:lnTo>
                  <a:lnTo>
                    <a:pt x="268" y="1033"/>
                  </a:lnTo>
                  <a:lnTo>
                    <a:pt x="247" y="1034"/>
                  </a:lnTo>
                  <a:lnTo>
                    <a:pt x="232" y="1051"/>
                  </a:lnTo>
                  <a:lnTo>
                    <a:pt x="221" y="1054"/>
                  </a:lnTo>
                  <a:lnTo>
                    <a:pt x="207" y="1054"/>
                  </a:lnTo>
                  <a:lnTo>
                    <a:pt x="196" y="1051"/>
                  </a:lnTo>
                  <a:lnTo>
                    <a:pt x="185" y="1051"/>
                  </a:lnTo>
                  <a:lnTo>
                    <a:pt x="170" y="1043"/>
                  </a:lnTo>
                  <a:lnTo>
                    <a:pt x="172" y="1033"/>
                  </a:lnTo>
                  <a:lnTo>
                    <a:pt x="167" y="1027"/>
                  </a:lnTo>
                  <a:lnTo>
                    <a:pt x="143" y="1029"/>
                  </a:lnTo>
                  <a:lnTo>
                    <a:pt x="138" y="1025"/>
                  </a:lnTo>
                  <a:lnTo>
                    <a:pt x="140" y="1018"/>
                  </a:lnTo>
                  <a:lnTo>
                    <a:pt x="140" y="1002"/>
                  </a:lnTo>
                  <a:lnTo>
                    <a:pt x="129" y="1002"/>
                  </a:lnTo>
                  <a:lnTo>
                    <a:pt x="120" y="1004"/>
                  </a:lnTo>
                  <a:lnTo>
                    <a:pt x="116" y="1007"/>
                  </a:lnTo>
                  <a:lnTo>
                    <a:pt x="116" y="1018"/>
                  </a:lnTo>
                  <a:lnTo>
                    <a:pt x="116" y="1025"/>
                  </a:lnTo>
                  <a:lnTo>
                    <a:pt x="114" y="1027"/>
                  </a:lnTo>
                  <a:lnTo>
                    <a:pt x="107" y="1016"/>
                  </a:lnTo>
                  <a:lnTo>
                    <a:pt x="109" y="1002"/>
                  </a:lnTo>
                  <a:lnTo>
                    <a:pt x="109" y="993"/>
                  </a:lnTo>
                  <a:lnTo>
                    <a:pt x="114" y="982"/>
                  </a:lnTo>
                  <a:lnTo>
                    <a:pt x="114" y="973"/>
                  </a:lnTo>
                  <a:lnTo>
                    <a:pt x="105" y="960"/>
                  </a:lnTo>
                  <a:lnTo>
                    <a:pt x="100" y="944"/>
                  </a:lnTo>
                  <a:lnTo>
                    <a:pt x="94" y="940"/>
                  </a:lnTo>
                  <a:lnTo>
                    <a:pt x="87" y="927"/>
                  </a:lnTo>
                  <a:lnTo>
                    <a:pt x="92" y="925"/>
                  </a:lnTo>
                  <a:lnTo>
                    <a:pt x="89" y="918"/>
                  </a:lnTo>
                  <a:lnTo>
                    <a:pt x="81" y="911"/>
                  </a:lnTo>
                  <a:lnTo>
                    <a:pt x="78" y="911"/>
                  </a:lnTo>
                  <a:lnTo>
                    <a:pt x="80" y="896"/>
                  </a:lnTo>
                  <a:lnTo>
                    <a:pt x="83" y="889"/>
                  </a:lnTo>
                  <a:lnTo>
                    <a:pt x="98" y="895"/>
                  </a:lnTo>
                  <a:lnTo>
                    <a:pt x="110" y="875"/>
                  </a:lnTo>
                  <a:lnTo>
                    <a:pt x="110" y="822"/>
                  </a:lnTo>
                  <a:lnTo>
                    <a:pt x="105" y="806"/>
                  </a:lnTo>
                  <a:lnTo>
                    <a:pt x="78" y="762"/>
                  </a:lnTo>
                  <a:lnTo>
                    <a:pt x="72" y="749"/>
                  </a:lnTo>
                  <a:lnTo>
                    <a:pt x="67" y="729"/>
                  </a:lnTo>
                  <a:lnTo>
                    <a:pt x="58" y="717"/>
                  </a:lnTo>
                  <a:lnTo>
                    <a:pt x="42" y="668"/>
                  </a:lnTo>
                  <a:lnTo>
                    <a:pt x="32" y="633"/>
                  </a:lnTo>
                  <a:lnTo>
                    <a:pt x="16" y="584"/>
                  </a:lnTo>
                  <a:lnTo>
                    <a:pt x="5" y="570"/>
                  </a:lnTo>
                  <a:lnTo>
                    <a:pt x="2" y="564"/>
                  </a:lnTo>
                  <a:lnTo>
                    <a:pt x="2" y="555"/>
                  </a:lnTo>
                  <a:lnTo>
                    <a:pt x="0" y="550"/>
                  </a:lnTo>
                  <a:lnTo>
                    <a:pt x="5" y="550"/>
                  </a:lnTo>
                  <a:lnTo>
                    <a:pt x="11" y="546"/>
                  </a:lnTo>
                  <a:lnTo>
                    <a:pt x="18" y="537"/>
                  </a:lnTo>
                  <a:lnTo>
                    <a:pt x="27" y="521"/>
                  </a:lnTo>
                  <a:lnTo>
                    <a:pt x="43" y="519"/>
                  </a:lnTo>
                  <a:lnTo>
                    <a:pt x="74" y="543"/>
                  </a:lnTo>
                  <a:lnTo>
                    <a:pt x="74" y="561"/>
                  </a:lnTo>
                  <a:lnTo>
                    <a:pt x="87" y="577"/>
                  </a:lnTo>
                  <a:lnTo>
                    <a:pt x="109" y="579"/>
                  </a:lnTo>
                  <a:lnTo>
                    <a:pt x="129" y="573"/>
                  </a:lnTo>
                  <a:lnTo>
                    <a:pt x="152" y="573"/>
                  </a:lnTo>
                  <a:lnTo>
                    <a:pt x="163" y="577"/>
                  </a:lnTo>
                  <a:lnTo>
                    <a:pt x="179" y="577"/>
                  </a:lnTo>
                  <a:lnTo>
                    <a:pt x="201" y="557"/>
                  </a:lnTo>
                  <a:lnTo>
                    <a:pt x="219" y="544"/>
                  </a:lnTo>
                  <a:lnTo>
                    <a:pt x="234" y="541"/>
                  </a:lnTo>
                  <a:lnTo>
                    <a:pt x="241" y="537"/>
                  </a:lnTo>
                  <a:lnTo>
                    <a:pt x="245" y="461"/>
                  </a:lnTo>
                  <a:lnTo>
                    <a:pt x="248" y="379"/>
                  </a:lnTo>
                  <a:lnTo>
                    <a:pt x="252" y="299"/>
                  </a:lnTo>
                  <a:lnTo>
                    <a:pt x="254" y="223"/>
                  </a:lnTo>
                  <a:lnTo>
                    <a:pt x="261" y="223"/>
                  </a:lnTo>
                  <a:lnTo>
                    <a:pt x="268" y="232"/>
                  </a:lnTo>
                  <a:lnTo>
                    <a:pt x="270" y="238"/>
                  </a:lnTo>
                  <a:lnTo>
                    <a:pt x="287" y="252"/>
                  </a:lnTo>
                  <a:lnTo>
                    <a:pt x="292" y="265"/>
                  </a:lnTo>
                  <a:lnTo>
                    <a:pt x="308" y="279"/>
                  </a:lnTo>
                  <a:lnTo>
                    <a:pt x="317" y="297"/>
                  </a:lnTo>
                  <a:lnTo>
                    <a:pt x="319" y="319"/>
                  </a:lnTo>
                  <a:lnTo>
                    <a:pt x="319" y="328"/>
                  </a:lnTo>
                  <a:lnTo>
                    <a:pt x="314" y="346"/>
                  </a:lnTo>
                  <a:lnTo>
                    <a:pt x="303" y="376"/>
                  </a:lnTo>
                  <a:lnTo>
                    <a:pt x="308" y="386"/>
                  </a:lnTo>
                  <a:lnTo>
                    <a:pt x="319" y="390"/>
                  </a:lnTo>
                  <a:lnTo>
                    <a:pt x="341" y="394"/>
                  </a:lnTo>
                  <a:lnTo>
                    <a:pt x="365" y="395"/>
                  </a:lnTo>
                  <a:lnTo>
                    <a:pt x="410" y="383"/>
                  </a:lnTo>
                  <a:lnTo>
                    <a:pt x="425" y="359"/>
                  </a:lnTo>
                  <a:lnTo>
                    <a:pt x="430" y="354"/>
                  </a:lnTo>
                  <a:lnTo>
                    <a:pt x="446" y="343"/>
                  </a:lnTo>
                  <a:lnTo>
                    <a:pt x="457" y="328"/>
                  </a:lnTo>
                  <a:lnTo>
                    <a:pt x="463" y="317"/>
                  </a:lnTo>
                  <a:lnTo>
                    <a:pt x="472" y="307"/>
                  </a:lnTo>
                  <a:lnTo>
                    <a:pt x="497" y="279"/>
                  </a:lnTo>
                  <a:lnTo>
                    <a:pt x="513" y="274"/>
                  </a:lnTo>
                  <a:lnTo>
                    <a:pt x="532" y="278"/>
                  </a:lnTo>
                  <a:lnTo>
                    <a:pt x="546" y="283"/>
                  </a:lnTo>
                  <a:lnTo>
                    <a:pt x="577" y="301"/>
                  </a:lnTo>
                  <a:lnTo>
                    <a:pt x="595" y="303"/>
                  </a:lnTo>
                  <a:lnTo>
                    <a:pt x="628" y="294"/>
                  </a:lnTo>
                  <a:lnTo>
                    <a:pt x="642" y="294"/>
                  </a:lnTo>
                  <a:lnTo>
                    <a:pt x="653" y="288"/>
                  </a:lnTo>
                  <a:lnTo>
                    <a:pt x="660" y="279"/>
                  </a:lnTo>
                  <a:lnTo>
                    <a:pt x="680" y="232"/>
                  </a:lnTo>
                  <a:lnTo>
                    <a:pt x="702" y="207"/>
                  </a:lnTo>
                  <a:lnTo>
                    <a:pt x="739" y="179"/>
                  </a:lnTo>
                  <a:lnTo>
                    <a:pt x="764" y="145"/>
                  </a:lnTo>
                  <a:lnTo>
                    <a:pt x="778" y="123"/>
                  </a:lnTo>
                  <a:lnTo>
                    <a:pt x="804" y="98"/>
                  </a:lnTo>
                  <a:lnTo>
                    <a:pt x="831" y="80"/>
                  </a:lnTo>
                  <a:lnTo>
                    <a:pt x="853" y="56"/>
                  </a:lnTo>
                  <a:lnTo>
                    <a:pt x="904" y="31"/>
                  </a:lnTo>
                  <a:lnTo>
                    <a:pt x="922" y="18"/>
                  </a:lnTo>
                  <a:lnTo>
                    <a:pt x="936" y="11"/>
                  </a:lnTo>
                  <a:lnTo>
                    <a:pt x="940" y="5"/>
                  </a:lnTo>
                  <a:lnTo>
                    <a:pt x="955" y="0"/>
                  </a:lnTo>
                  <a:close/>
                </a:path>
              </a:pathLst>
            </a:custGeom>
            <a:solidFill>
              <a:schemeClr val="accent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450">
              <a:extLst>
                <a:ext uri="{FF2B5EF4-FFF2-40B4-BE49-F238E27FC236}">
                  <a16:creationId xmlns:a16="http://schemas.microsoft.com/office/drawing/2014/main" id="{EC89704F-48F5-0A61-426F-2A61C216951B}"/>
                </a:ext>
              </a:extLst>
            </p:cNvPr>
            <p:cNvSpPr>
              <a:spLocks/>
            </p:cNvSpPr>
            <p:nvPr/>
          </p:nvSpPr>
          <p:spPr bwMode="auto">
            <a:xfrm>
              <a:off x="7760203" y="4565418"/>
              <a:ext cx="449263" cy="461963"/>
            </a:xfrm>
            <a:custGeom>
              <a:avLst/>
              <a:gdLst>
                <a:gd name="T0" fmla="*/ 339 w 566"/>
                <a:gd name="T1" fmla="*/ 0 h 583"/>
                <a:gd name="T2" fmla="*/ 356 w 566"/>
                <a:gd name="T3" fmla="*/ 8 h 583"/>
                <a:gd name="T4" fmla="*/ 376 w 566"/>
                <a:gd name="T5" fmla="*/ 4 h 583"/>
                <a:gd name="T6" fmla="*/ 376 w 566"/>
                <a:gd name="T7" fmla="*/ 29 h 583"/>
                <a:gd name="T8" fmla="*/ 430 w 566"/>
                <a:gd name="T9" fmla="*/ 29 h 583"/>
                <a:gd name="T10" fmla="*/ 470 w 566"/>
                <a:gd name="T11" fmla="*/ 40 h 583"/>
                <a:gd name="T12" fmla="*/ 546 w 566"/>
                <a:gd name="T13" fmla="*/ 75 h 583"/>
                <a:gd name="T14" fmla="*/ 557 w 566"/>
                <a:gd name="T15" fmla="*/ 109 h 583"/>
                <a:gd name="T16" fmla="*/ 566 w 566"/>
                <a:gd name="T17" fmla="*/ 155 h 583"/>
                <a:gd name="T18" fmla="*/ 563 w 566"/>
                <a:gd name="T19" fmla="*/ 222 h 583"/>
                <a:gd name="T20" fmla="*/ 554 w 566"/>
                <a:gd name="T21" fmla="*/ 256 h 583"/>
                <a:gd name="T22" fmla="*/ 539 w 566"/>
                <a:gd name="T23" fmla="*/ 307 h 583"/>
                <a:gd name="T24" fmla="*/ 548 w 566"/>
                <a:gd name="T25" fmla="*/ 365 h 583"/>
                <a:gd name="T26" fmla="*/ 510 w 566"/>
                <a:gd name="T27" fmla="*/ 461 h 583"/>
                <a:gd name="T28" fmla="*/ 476 w 566"/>
                <a:gd name="T29" fmla="*/ 519 h 583"/>
                <a:gd name="T30" fmla="*/ 450 w 566"/>
                <a:gd name="T31" fmla="*/ 545 h 583"/>
                <a:gd name="T32" fmla="*/ 445 w 566"/>
                <a:gd name="T33" fmla="*/ 581 h 583"/>
                <a:gd name="T34" fmla="*/ 441 w 566"/>
                <a:gd name="T35" fmla="*/ 583 h 583"/>
                <a:gd name="T36" fmla="*/ 416 w 566"/>
                <a:gd name="T37" fmla="*/ 559 h 583"/>
                <a:gd name="T38" fmla="*/ 374 w 566"/>
                <a:gd name="T39" fmla="*/ 549 h 583"/>
                <a:gd name="T40" fmla="*/ 341 w 566"/>
                <a:gd name="T41" fmla="*/ 549 h 583"/>
                <a:gd name="T42" fmla="*/ 300 w 566"/>
                <a:gd name="T43" fmla="*/ 536 h 583"/>
                <a:gd name="T44" fmla="*/ 270 w 566"/>
                <a:gd name="T45" fmla="*/ 529 h 583"/>
                <a:gd name="T46" fmla="*/ 241 w 566"/>
                <a:gd name="T47" fmla="*/ 516 h 583"/>
                <a:gd name="T48" fmla="*/ 207 w 566"/>
                <a:gd name="T49" fmla="*/ 512 h 583"/>
                <a:gd name="T50" fmla="*/ 185 w 566"/>
                <a:gd name="T51" fmla="*/ 492 h 583"/>
                <a:gd name="T52" fmla="*/ 174 w 566"/>
                <a:gd name="T53" fmla="*/ 445 h 583"/>
                <a:gd name="T54" fmla="*/ 162 w 566"/>
                <a:gd name="T55" fmla="*/ 403 h 583"/>
                <a:gd name="T56" fmla="*/ 134 w 566"/>
                <a:gd name="T57" fmla="*/ 378 h 583"/>
                <a:gd name="T58" fmla="*/ 96 w 566"/>
                <a:gd name="T59" fmla="*/ 358 h 583"/>
                <a:gd name="T60" fmla="*/ 42 w 566"/>
                <a:gd name="T61" fmla="*/ 287 h 583"/>
                <a:gd name="T62" fmla="*/ 33 w 566"/>
                <a:gd name="T63" fmla="*/ 251 h 583"/>
                <a:gd name="T64" fmla="*/ 4 w 566"/>
                <a:gd name="T65" fmla="*/ 205 h 583"/>
                <a:gd name="T66" fmla="*/ 0 w 566"/>
                <a:gd name="T67" fmla="*/ 184 h 583"/>
                <a:gd name="T68" fmla="*/ 9 w 566"/>
                <a:gd name="T69" fmla="*/ 189 h 583"/>
                <a:gd name="T70" fmla="*/ 53 w 566"/>
                <a:gd name="T71" fmla="*/ 195 h 583"/>
                <a:gd name="T72" fmla="*/ 80 w 566"/>
                <a:gd name="T73" fmla="*/ 193 h 583"/>
                <a:gd name="T74" fmla="*/ 96 w 566"/>
                <a:gd name="T75" fmla="*/ 193 h 583"/>
                <a:gd name="T76" fmla="*/ 105 w 566"/>
                <a:gd name="T77" fmla="*/ 204 h 583"/>
                <a:gd name="T78" fmla="*/ 122 w 566"/>
                <a:gd name="T79" fmla="*/ 198 h 583"/>
                <a:gd name="T80" fmla="*/ 136 w 566"/>
                <a:gd name="T81" fmla="*/ 187 h 583"/>
                <a:gd name="T82" fmla="*/ 154 w 566"/>
                <a:gd name="T83" fmla="*/ 169 h 583"/>
                <a:gd name="T84" fmla="*/ 162 w 566"/>
                <a:gd name="T85" fmla="*/ 162 h 583"/>
                <a:gd name="T86" fmla="*/ 172 w 566"/>
                <a:gd name="T87" fmla="*/ 149 h 583"/>
                <a:gd name="T88" fmla="*/ 187 w 566"/>
                <a:gd name="T89" fmla="*/ 138 h 583"/>
                <a:gd name="T90" fmla="*/ 192 w 566"/>
                <a:gd name="T91" fmla="*/ 129 h 583"/>
                <a:gd name="T92" fmla="*/ 205 w 566"/>
                <a:gd name="T93" fmla="*/ 126 h 583"/>
                <a:gd name="T94" fmla="*/ 209 w 566"/>
                <a:gd name="T95" fmla="*/ 124 h 583"/>
                <a:gd name="T96" fmla="*/ 209 w 566"/>
                <a:gd name="T97" fmla="*/ 115 h 583"/>
                <a:gd name="T98" fmla="*/ 220 w 566"/>
                <a:gd name="T99" fmla="*/ 107 h 583"/>
                <a:gd name="T100" fmla="*/ 227 w 566"/>
                <a:gd name="T101" fmla="*/ 104 h 583"/>
                <a:gd name="T102" fmla="*/ 234 w 566"/>
                <a:gd name="T103" fmla="*/ 106 h 583"/>
                <a:gd name="T104" fmla="*/ 240 w 566"/>
                <a:gd name="T105" fmla="*/ 98 h 583"/>
                <a:gd name="T106" fmla="*/ 258 w 566"/>
                <a:gd name="T107" fmla="*/ 104 h 583"/>
                <a:gd name="T108" fmla="*/ 263 w 566"/>
                <a:gd name="T109" fmla="*/ 98 h 583"/>
                <a:gd name="T110" fmla="*/ 270 w 566"/>
                <a:gd name="T111" fmla="*/ 89 h 583"/>
                <a:gd name="T112" fmla="*/ 256 w 566"/>
                <a:gd name="T113" fmla="*/ 75 h 583"/>
                <a:gd name="T114" fmla="*/ 260 w 566"/>
                <a:gd name="T115" fmla="*/ 62 h 583"/>
                <a:gd name="T116" fmla="*/ 261 w 566"/>
                <a:gd name="T117" fmla="*/ 42 h 583"/>
                <a:gd name="T118" fmla="*/ 270 w 566"/>
                <a:gd name="T119" fmla="*/ 28 h 583"/>
                <a:gd name="T120" fmla="*/ 289 w 566"/>
                <a:gd name="T121" fmla="*/ 17 h 583"/>
                <a:gd name="T122" fmla="*/ 320 w 566"/>
                <a:gd name="T123" fmla="*/ 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6" h="583">
                  <a:moveTo>
                    <a:pt x="334" y="0"/>
                  </a:moveTo>
                  <a:lnTo>
                    <a:pt x="339" y="0"/>
                  </a:lnTo>
                  <a:lnTo>
                    <a:pt x="347" y="4"/>
                  </a:lnTo>
                  <a:lnTo>
                    <a:pt x="356" y="8"/>
                  </a:lnTo>
                  <a:lnTo>
                    <a:pt x="367" y="4"/>
                  </a:lnTo>
                  <a:lnTo>
                    <a:pt x="376" y="4"/>
                  </a:lnTo>
                  <a:lnTo>
                    <a:pt x="378" y="2"/>
                  </a:lnTo>
                  <a:lnTo>
                    <a:pt x="376" y="29"/>
                  </a:lnTo>
                  <a:lnTo>
                    <a:pt x="401" y="31"/>
                  </a:lnTo>
                  <a:lnTo>
                    <a:pt x="430" y="29"/>
                  </a:lnTo>
                  <a:lnTo>
                    <a:pt x="450" y="35"/>
                  </a:lnTo>
                  <a:lnTo>
                    <a:pt x="470" y="40"/>
                  </a:lnTo>
                  <a:lnTo>
                    <a:pt x="506" y="58"/>
                  </a:lnTo>
                  <a:lnTo>
                    <a:pt x="546" y="75"/>
                  </a:lnTo>
                  <a:lnTo>
                    <a:pt x="557" y="87"/>
                  </a:lnTo>
                  <a:lnTo>
                    <a:pt x="557" y="109"/>
                  </a:lnTo>
                  <a:lnTo>
                    <a:pt x="563" y="124"/>
                  </a:lnTo>
                  <a:lnTo>
                    <a:pt x="566" y="155"/>
                  </a:lnTo>
                  <a:lnTo>
                    <a:pt x="563" y="205"/>
                  </a:lnTo>
                  <a:lnTo>
                    <a:pt x="563" y="222"/>
                  </a:lnTo>
                  <a:lnTo>
                    <a:pt x="555" y="244"/>
                  </a:lnTo>
                  <a:lnTo>
                    <a:pt x="554" y="256"/>
                  </a:lnTo>
                  <a:lnTo>
                    <a:pt x="541" y="284"/>
                  </a:lnTo>
                  <a:lnTo>
                    <a:pt x="539" y="307"/>
                  </a:lnTo>
                  <a:lnTo>
                    <a:pt x="546" y="327"/>
                  </a:lnTo>
                  <a:lnTo>
                    <a:pt x="548" y="365"/>
                  </a:lnTo>
                  <a:lnTo>
                    <a:pt x="523" y="418"/>
                  </a:lnTo>
                  <a:lnTo>
                    <a:pt x="510" y="461"/>
                  </a:lnTo>
                  <a:lnTo>
                    <a:pt x="485" y="510"/>
                  </a:lnTo>
                  <a:lnTo>
                    <a:pt x="476" y="519"/>
                  </a:lnTo>
                  <a:lnTo>
                    <a:pt x="459" y="530"/>
                  </a:lnTo>
                  <a:lnTo>
                    <a:pt x="450" y="545"/>
                  </a:lnTo>
                  <a:lnTo>
                    <a:pt x="445" y="561"/>
                  </a:lnTo>
                  <a:lnTo>
                    <a:pt x="445" y="581"/>
                  </a:lnTo>
                  <a:lnTo>
                    <a:pt x="443" y="583"/>
                  </a:lnTo>
                  <a:lnTo>
                    <a:pt x="441" y="583"/>
                  </a:lnTo>
                  <a:lnTo>
                    <a:pt x="436" y="581"/>
                  </a:lnTo>
                  <a:lnTo>
                    <a:pt x="416" y="559"/>
                  </a:lnTo>
                  <a:lnTo>
                    <a:pt x="390" y="550"/>
                  </a:lnTo>
                  <a:lnTo>
                    <a:pt x="374" y="549"/>
                  </a:lnTo>
                  <a:lnTo>
                    <a:pt x="358" y="552"/>
                  </a:lnTo>
                  <a:lnTo>
                    <a:pt x="341" y="549"/>
                  </a:lnTo>
                  <a:lnTo>
                    <a:pt x="310" y="538"/>
                  </a:lnTo>
                  <a:lnTo>
                    <a:pt x="300" y="536"/>
                  </a:lnTo>
                  <a:lnTo>
                    <a:pt x="285" y="541"/>
                  </a:lnTo>
                  <a:lnTo>
                    <a:pt x="270" y="529"/>
                  </a:lnTo>
                  <a:lnTo>
                    <a:pt x="258" y="525"/>
                  </a:lnTo>
                  <a:lnTo>
                    <a:pt x="241" y="516"/>
                  </a:lnTo>
                  <a:lnTo>
                    <a:pt x="223" y="516"/>
                  </a:lnTo>
                  <a:lnTo>
                    <a:pt x="207" y="512"/>
                  </a:lnTo>
                  <a:lnTo>
                    <a:pt x="196" y="505"/>
                  </a:lnTo>
                  <a:lnTo>
                    <a:pt x="185" y="492"/>
                  </a:lnTo>
                  <a:lnTo>
                    <a:pt x="178" y="474"/>
                  </a:lnTo>
                  <a:lnTo>
                    <a:pt x="174" y="445"/>
                  </a:lnTo>
                  <a:lnTo>
                    <a:pt x="174" y="418"/>
                  </a:lnTo>
                  <a:lnTo>
                    <a:pt x="162" y="403"/>
                  </a:lnTo>
                  <a:lnTo>
                    <a:pt x="145" y="396"/>
                  </a:lnTo>
                  <a:lnTo>
                    <a:pt x="134" y="378"/>
                  </a:lnTo>
                  <a:lnTo>
                    <a:pt x="118" y="365"/>
                  </a:lnTo>
                  <a:lnTo>
                    <a:pt x="96" y="358"/>
                  </a:lnTo>
                  <a:lnTo>
                    <a:pt x="58" y="314"/>
                  </a:lnTo>
                  <a:lnTo>
                    <a:pt x="42" y="287"/>
                  </a:lnTo>
                  <a:lnTo>
                    <a:pt x="35" y="267"/>
                  </a:lnTo>
                  <a:lnTo>
                    <a:pt x="33" y="251"/>
                  </a:lnTo>
                  <a:lnTo>
                    <a:pt x="20" y="236"/>
                  </a:lnTo>
                  <a:lnTo>
                    <a:pt x="4" y="205"/>
                  </a:lnTo>
                  <a:lnTo>
                    <a:pt x="0" y="195"/>
                  </a:lnTo>
                  <a:lnTo>
                    <a:pt x="0" y="184"/>
                  </a:lnTo>
                  <a:lnTo>
                    <a:pt x="4" y="187"/>
                  </a:lnTo>
                  <a:lnTo>
                    <a:pt x="9" y="189"/>
                  </a:lnTo>
                  <a:lnTo>
                    <a:pt x="33" y="185"/>
                  </a:lnTo>
                  <a:lnTo>
                    <a:pt x="53" y="195"/>
                  </a:lnTo>
                  <a:lnTo>
                    <a:pt x="74" y="191"/>
                  </a:lnTo>
                  <a:lnTo>
                    <a:pt x="80" y="193"/>
                  </a:lnTo>
                  <a:lnTo>
                    <a:pt x="91" y="191"/>
                  </a:lnTo>
                  <a:lnTo>
                    <a:pt x="96" y="193"/>
                  </a:lnTo>
                  <a:lnTo>
                    <a:pt x="100" y="200"/>
                  </a:lnTo>
                  <a:lnTo>
                    <a:pt x="105" y="204"/>
                  </a:lnTo>
                  <a:lnTo>
                    <a:pt x="114" y="196"/>
                  </a:lnTo>
                  <a:lnTo>
                    <a:pt x="122" y="198"/>
                  </a:lnTo>
                  <a:lnTo>
                    <a:pt x="131" y="187"/>
                  </a:lnTo>
                  <a:lnTo>
                    <a:pt x="136" y="187"/>
                  </a:lnTo>
                  <a:lnTo>
                    <a:pt x="147" y="180"/>
                  </a:lnTo>
                  <a:lnTo>
                    <a:pt x="154" y="169"/>
                  </a:lnTo>
                  <a:lnTo>
                    <a:pt x="160" y="166"/>
                  </a:lnTo>
                  <a:lnTo>
                    <a:pt x="162" y="162"/>
                  </a:lnTo>
                  <a:lnTo>
                    <a:pt x="169" y="156"/>
                  </a:lnTo>
                  <a:lnTo>
                    <a:pt x="172" y="149"/>
                  </a:lnTo>
                  <a:lnTo>
                    <a:pt x="180" y="140"/>
                  </a:lnTo>
                  <a:lnTo>
                    <a:pt x="187" y="138"/>
                  </a:lnTo>
                  <a:lnTo>
                    <a:pt x="187" y="133"/>
                  </a:lnTo>
                  <a:lnTo>
                    <a:pt x="192" y="129"/>
                  </a:lnTo>
                  <a:lnTo>
                    <a:pt x="203" y="124"/>
                  </a:lnTo>
                  <a:lnTo>
                    <a:pt x="205" y="126"/>
                  </a:lnTo>
                  <a:lnTo>
                    <a:pt x="207" y="126"/>
                  </a:lnTo>
                  <a:lnTo>
                    <a:pt x="209" y="124"/>
                  </a:lnTo>
                  <a:lnTo>
                    <a:pt x="207" y="118"/>
                  </a:lnTo>
                  <a:lnTo>
                    <a:pt x="209" y="115"/>
                  </a:lnTo>
                  <a:lnTo>
                    <a:pt x="212" y="111"/>
                  </a:lnTo>
                  <a:lnTo>
                    <a:pt x="220" y="107"/>
                  </a:lnTo>
                  <a:lnTo>
                    <a:pt x="223" y="104"/>
                  </a:lnTo>
                  <a:lnTo>
                    <a:pt x="227" y="104"/>
                  </a:lnTo>
                  <a:lnTo>
                    <a:pt x="229" y="106"/>
                  </a:lnTo>
                  <a:lnTo>
                    <a:pt x="234" y="106"/>
                  </a:lnTo>
                  <a:lnTo>
                    <a:pt x="236" y="100"/>
                  </a:lnTo>
                  <a:lnTo>
                    <a:pt x="240" y="98"/>
                  </a:lnTo>
                  <a:lnTo>
                    <a:pt x="245" y="98"/>
                  </a:lnTo>
                  <a:lnTo>
                    <a:pt x="258" y="104"/>
                  </a:lnTo>
                  <a:lnTo>
                    <a:pt x="260" y="104"/>
                  </a:lnTo>
                  <a:lnTo>
                    <a:pt x="263" y="98"/>
                  </a:lnTo>
                  <a:lnTo>
                    <a:pt x="272" y="95"/>
                  </a:lnTo>
                  <a:lnTo>
                    <a:pt x="270" y="89"/>
                  </a:lnTo>
                  <a:lnTo>
                    <a:pt x="256" y="80"/>
                  </a:lnTo>
                  <a:lnTo>
                    <a:pt x="256" y="75"/>
                  </a:lnTo>
                  <a:lnTo>
                    <a:pt x="260" y="68"/>
                  </a:lnTo>
                  <a:lnTo>
                    <a:pt x="260" y="62"/>
                  </a:lnTo>
                  <a:lnTo>
                    <a:pt x="260" y="55"/>
                  </a:lnTo>
                  <a:lnTo>
                    <a:pt x="261" y="42"/>
                  </a:lnTo>
                  <a:lnTo>
                    <a:pt x="261" y="31"/>
                  </a:lnTo>
                  <a:lnTo>
                    <a:pt x="270" y="28"/>
                  </a:lnTo>
                  <a:lnTo>
                    <a:pt x="280" y="28"/>
                  </a:lnTo>
                  <a:lnTo>
                    <a:pt x="289" y="17"/>
                  </a:lnTo>
                  <a:lnTo>
                    <a:pt x="298" y="11"/>
                  </a:lnTo>
                  <a:lnTo>
                    <a:pt x="320" y="9"/>
                  </a:lnTo>
                  <a:lnTo>
                    <a:pt x="334"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56">
              <a:extLst>
                <a:ext uri="{FF2B5EF4-FFF2-40B4-BE49-F238E27FC236}">
                  <a16:creationId xmlns:a16="http://schemas.microsoft.com/office/drawing/2014/main" id="{AB3510CC-27CF-0ECE-C7CA-49C976E8D14A}"/>
                </a:ext>
              </a:extLst>
            </p:cNvPr>
            <p:cNvSpPr>
              <a:spLocks/>
            </p:cNvSpPr>
            <p:nvPr/>
          </p:nvSpPr>
          <p:spPr bwMode="auto">
            <a:xfrm>
              <a:off x="6982328" y="4651143"/>
              <a:ext cx="769938" cy="798513"/>
            </a:xfrm>
            <a:custGeom>
              <a:avLst/>
              <a:gdLst>
                <a:gd name="T0" fmla="*/ 129 w 969"/>
                <a:gd name="T1" fmla="*/ 15 h 1008"/>
                <a:gd name="T2" fmla="*/ 174 w 969"/>
                <a:gd name="T3" fmla="*/ 37 h 1008"/>
                <a:gd name="T4" fmla="*/ 513 w 969"/>
                <a:gd name="T5" fmla="*/ 68 h 1008"/>
                <a:gd name="T6" fmla="*/ 571 w 969"/>
                <a:gd name="T7" fmla="*/ 73 h 1008"/>
                <a:gd name="T8" fmla="*/ 673 w 969"/>
                <a:gd name="T9" fmla="*/ 86 h 1008"/>
                <a:gd name="T10" fmla="*/ 709 w 969"/>
                <a:gd name="T11" fmla="*/ 97 h 1008"/>
                <a:gd name="T12" fmla="*/ 836 w 969"/>
                <a:gd name="T13" fmla="*/ 62 h 1008"/>
                <a:gd name="T14" fmla="*/ 905 w 969"/>
                <a:gd name="T15" fmla="*/ 42 h 1008"/>
                <a:gd name="T16" fmla="*/ 954 w 969"/>
                <a:gd name="T17" fmla="*/ 51 h 1008"/>
                <a:gd name="T18" fmla="*/ 954 w 969"/>
                <a:gd name="T19" fmla="*/ 75 h 1008"/>
                <a:gd name="T20" fmla="*/ 902 w 969"/>
                <a:gd name="T21" fmla="*/ 100 h 1008"/>
                <a:gd name="T22" fmla="*/ 858 w 969"/>
                <a:gd name="T23" fmla="*/ 146 h 1008"/>
                <a:gd name="T24" fmla="*/ 835 w 969"/>
                <a:gd name="T25" fmla="*/ 100 h 1008"/>
                <a:gd name="T26" fmla="*/ 780 w 969"/>
                <a:gd name="T27" fmla="*/ 104 h 1008"/>
                <a:gd name="T28" fmla="*/ 666 w 969"/>
                <a:gd name="T29" fmla="*/ 207 h 1008"/>
                <a:gd name="T30" fmla="*/ 659 w 969"/>
                <a:gd name="T31" fmla="*/ 423 h 1008"/>
                <a:gd name="T32" fmla="*/ 581 w 969"/>
                <a:gd name="T33" fmla="*/ 579 h 1008"/>
                <a:gd name="T34" fmla="*/ 571 w 969"/>
                <a:gd name="T35" fmla="*/ 808 h 1008"/>
                <a:gd name="T36" fmla="*/ 557 w 969"/>
                <a:gd name="T37" fmla="*/ 970 h 1008"/>
                <a:gd name="T38" fmla="*/ 502 w 969"/>
                <a:gd name="T39" fmla="*/ 1006 h 1008"/>
                <a:gd name="T40" fmla="*/ 452 w 969"/>
                <a:gd name="T41" fmla="*/ 1002 h 1008"/>
                <a:gd name="T42" fmla="*/ 397 w 969"/>
                <a:gd name="T43" fmla="*/ 990 h 1008"/>
                <a:gd name="T44" fmla="*/ 350 w 969"/>
                <a:gd name="T45" fmla="*/ 950 h 1008"/>
                <a:gd name="T46" fmla="*/ 328 w 969"/>
                <a:gd name="T47" fmla="*/ 979 h 1008"/>
                <a:gd name="T48" fmla="*/ 314 w 969"/>
                <a:gd name="T49" fmla="*/ 977 h 1008"/>
                <a:gd name="T50" fmla="*/ 270 w 969"/>
                <a:gd name="T51" fmla="*/ 932 h 1008"/>
                <a:gd name="T52" fmla="*/ 234 w 969"/>
                <a:gd name="T53" fmla="*/ 844 h 1008"/>
                <a:gd name="T54" fmla="*/ 223 w 969"/>
                <a:gd name="T55" fmla="*/ 788 h 1008"/>
                <a:gd name="T56" fmla="*/ 216 w 969"/>
                <a:gd name="T57" fmla="*/ 750 h 1008"/>
                <a:gd name="T58" fmla="*/ 214 w 969"/>
                <a:gd name="T59" fmla="*/ 687 h 1008"/>
                <a:gd name="T60" fmla="*/ 196 w 969"/>
                <a:gd name="T61" fmla="*/ 632 h 1008"/>
                <a:gd name="T62" fmla="*/ 188 w 969"/>
                <a:gd name="T63" fmla="*/ 578 h 1008"/>
                <a:gd name="T64" fmla="*/ 190 w 969"/>
                <a:gd name="T65" fmla="*/ 478 h 1008"/>
                <a:gd name="T66" fmla="*/ 154 w 969"/>
                <a:gd name="T67" fmla="*/ 412 h 1008"/>
                <a:gd name="T68" fmla="*/ 139 w 969"/>
                <a:gd name="T69" fmla="*/ 378 h 1008"/>
                <a:gd name="T70" fmla="*/ 110 w 969"/>
                <a:gd name="T71" fmla="*/ 311 h 1008"/>
                <a:gd name="T72" fmla="*/ 83 w 969"/>
                <a:gd name="T73" fmla="*/ 253 h 1008"/>
                <a:gd name="T74" fmla="*/ 70 w 969"/>
                <a:gd name="T75" fmla="*/ 216 h 1008"/>
                <a:gd name="T76" fmla="*/ 49 w 969"/>
                <a:gd name="T77" fmla="*/ 182 h 1008"/>
                <a:gd name="T78" fmla="*/ 25 w 969"/>
                <a:gd name="T79" fmla="*/ 147 h 1008"/>
                <a:gd name="T80" fmla="*/ 5 w 969"/>
                <a:gd name="T81" fmla="*/ 106 h 1008"/>
                <a:gd name="T82" fmla="*/ 0 w 969"/>
                <a:gd name="T83" fmla="*/ 71 h 1008"/>
                <a:gd name="T84" fmla="*/ 32 w 969"/>
                <a:gd name="T85" fmla="*/ 15 h 1008"/>
                <a:gd name="T86" fmla="*/ 67 w 969"/>
                <a:gd name="T87" fmla="*/ 6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9" h="1008">
                  <a:moveTo>
                    <a:pt x="110" y="0"/>
                  </a:moveTo>
                  <a:lnTo>
                    <a:pt x="123" y="2"/>
                  </a:lnTo>
                  <a:lnTo>
                    <a:pt x="129" y="15"/>
                  </a:lnTo>
                  <a:lnTo>
                    <a:pt x="147" y="22"/>
                  </a:lnTo>
                  <a:lnTo>
                    <a:pt x="163" y="40"/>
                  </a:lnTo>
                  <a:lnTo>
                    <a:pt x="174" y="37"/>
                  </a:lnTo>
                  <a:lnTo>
                    <a:pt x="484" y="37"/>
                  </a:lnTo>
                  <a:lnTo>
                    <a:pt x="504" y="55"/>
                  </a:lnTo>
                  <a:lnTo>
                    <a:pt x="513" y="68"/>
                  </a:lnTo>
                  <a:lnTo>
                    <a:pt x="535" y="77"/>
                  </a:lnTo>
                  <a:lnTo>
                    <a:pt x="546" y="77"/>
                  </a:lnTo>
                  <a:lnTo>
                    <a:pt x="571" y="73"/>
                  </a:lnTo>
                  <a:lnTo>
                    <a:pt x="608" y="73"/>
                  </a:lnTo>
                  <a:lnTo>
                    <a:pt x="651" y="84"/>
                  </a:lnTo>
                  <a:lnTo>
                    <a:pt x="673" y="86"/>
                  </a:lnTo>
                  <a:lnTo>
                    <a:pt x="688" y="89"/>
                  </a:lnTo>
                  <a:lnTo>
                    <a:pt x="704" y="91"/>
                  </a:lnTo>
                  <a:lnTo>
                    <a:pt x="709" y="97"/>
                  </a:lnTo>
                  <a:lnTo>
                    <a:pt x="722" y="95"/>
                  </a:lnTo>
                  <a:lnTo>
                    <a:pt x="820" y="66"/>
                  </a:lnTo>
                  <a:lnTo>
                    <a:pt x="836" y="62"/>
                  </a:lnTo>
                  <a:lnTo>
                    <a:pt x="838" y="59"/>
                  </a:lnTo>
                  <a:lnTo>
                    <a:pt x="847" y="57"/>
                  </a:lnTo>
                  <a:lnTo>
                    <a:pt x="905" y="42"/>
                  </a:lnTo>
                  <a:lnTo>
                    <a:pt x="909" y="46"/>
                  </a:lnTo>
                  <a:lnTo>
                    <a:pt x="936" y="46"/>
                  </a:lnTo>
                  <a:lnTo>
                    <a:pt x="954" y="51"/>
                  </a:lnTo>
                  <a:lnTo>
                    <a:pt x="960" y="55"/>
                  </a:lnTo>
                  <a:lnTo>
                    <a:pt x="969" y="73"/>
                  </a:lnTo>
                  <a:lnTo>
                    <a:pt x="954" y="75"/>
                  </a:lnTo>
                  <a:lnTo>
                    <a:pt x="945" y="80"/>
                  </a:lnTo>
                  <a:lnTo>
                    <a:pt x="938" y="89"/>
                  </a:lnTo>
                  <a:lnTo>
                    <a:pt x="902" y="100"/>
                  </a:lnTo>
                  <a:lnTo>
                    <a:pt x="880" y="118"/>
                  </a:lnTo>
                  <a:lnTo>
                    <a:pt x="869" y="133"/>
                  </a:lnTo>
                  <a:lnTo>
                    <a:pt x="858" y="146"/>
                  </a:lnTo>
                  <a:lnTo>
                    <a:pt x="856" y="124"/>
                  </a:lnTo>
                  <a:lnTo>
                    <a:pt x="847" y="106"/>
                  </a:lnTo>
                  <a:lnTo>
                    <a:pt x="835" y="100"/>
                  </a:lnTo>
                  <a:lnTo>
                    <a:pt x="811" y="98"/>
                  </a:lnTo>
                  <a:lnTo>
                    <a:pt x="804" y="98"/>
                  </a:lnTo>
                  <a:lnTo>
                    <a:pt x="780" y="104"/>
                  </a:lnTo>
                  <a:lnTo>
                    <a:pt x="675" y="126"/>
                  </a:lnTo>
                  <a:lnTo>
                    <a:pt x="668" y="131"/>
                  </a:lnTo>
                  <a:lnTo>
                    <a:pt x="666" y="207"/>
                  </a:lnTo>
                  <a:lnTo>
                    <a:pt x="662" y="287"/>
                  </a:lnTo>
                  <a:lnTo>
                    <a:pt x="660" y="369"/>
                  </a:lnTo>
                  <a:lnTo>
                    <a:pt x="659" y="423"/>
                  </a:lnTo>
                  <a:lnTo>
                    <a:pt x="586" y="423"/>
                  </a:lnTo>
                  <a:lnTo>
                    <a:pt x="582" y="498"/>
                  </a:lnTo>
                  <a:lnTo>
                    <a:pt x="581" y="579"/>
                  </a:lnTo>
                  <a:lnTo>
                    <a:pt x="577" y="652"/>
                  </a:lnTo>
                  <a:lnTo>
                    <a:pt x="575" y="728"/>
                  </a:lnTo>
                  <a:lnTo>
                    <a:pt x="571" y="808"/>
                  </a:lnTo>
                  <a:lnTo>
                    <a:pt x="568" y="890"/>
                  </a:lnTo>
                  <a:lnTo>
                    <a:pt x="564" y="966"/>
                  </a:lnTo>
                  <a:lnTo>
                    <a:pt x="557" y="970"/>
                  </a:lnTo>
                  <a:lnTo>
                    <a:pt x="542" y="973"/>
                  </a:lnTo>
                  <a:lnTo>
                    <a:pt x="524" y="986"/>
                  </a:lnTo>
                  <a:lnTo>
                    <a:pt x="502" y="1006"/>
                  </a:lnTo>
                  <a:lnTo>
                    <a:pt x="486" y="1006"/>
                  </a:lnTo>
                  <a:lnTo>
                    <a:pt x="475" y="1002"/>
                  </a:lnTo>
                  <a:lnTo>
                    <a:pt x="452" y="1002"/>
                  </a:lnTo>
                  <a:lnTo>
                    <a:pt x="432" y="1008"/>
                  </a:lnTo>
                  <a:lnTo>
                    <a:pt x="410" y="1006"/>
                  </a:lnTo>
                  <a:lnTo>
                    <a:pt x="397" y="990"/>
                  </a:lnTo>
                  <a:lnTo>
                    <a:pt x="397" y="972"/>
                  </a:lnTo>
                  <a:lnTo>
                    <a:pt x="366" y="948"/>
                  </a:lnTo>
                  <a:lnTo>
                    <a:pt x="350" y="950"/>
                  </a:lnTo>
                  <a:lnTo>
                    <a:pt x="341" y="966"/>
                  </a:lnTo>
                  <a:lnTo>
                    <a:pt x="334" y="975"/>
                  </a:lnTo>
                  <a:lnTo>
                    <a:pt x="328" y="979"/>
                  </a:lnTo>
                  <a:lnTo>
                    <a:pt x="323" y="979"/>
                  </a:lnTo>
                  <a:lnTo>
                    <a:pt x="319" y="977"/>
                  </a:lnTo>
                  <a:lnTo>
                    <a:pt x="314" y="977"/>
                  </a:lnTo>
                  <a:lnTo>
                    <a:pt x="296" y="955"/>
                  </a:lnTo>
                  <a:lnTo>
                    <a:pt x="285" y="948"/>
                  </a:lnTo>
                  <a:lnTo>
                    <a:pt x="270" y="932"/>
                  </a:lnTo>
                  <a:lnTo>
                    <a:pt x="261" y="908"/>
                  </a:lnTo>
                  <a:lnTo>
                    <a:pt x="237" y="873"/>
                  </a:lnTo>
                  <a:lnTo>
                    <a:pt x="234" y="844"/>
                  </a:lnTo>
                  <a:lnTo>
                    <a:pt x="228" y="830"/>
                  </a:lnTo>
                  <a:lnTo>
                    <a:pt x="227" y="803"/>
                  </a:lnTo>
                  <a:lnTo>
                    <a:pt x="223" y="788"/>
                  </a:lnTo>
                  <a:lnTo>
                    <a:pt x="219" y="785"/>
                  </a:lnTo>
                  <a:lnTo>
                    <a:pt x="223" y="770"/>
                  </a:lnTo>
                  <a:lnTo>
                    <a:pt x="216" y="750"/>
                  </a:lnTo>
                  <a:lnTo>
                    <a:pt x="212" y="737"/>
                  </a:lnTo>
                  <a:lnTo>
                    <a:pt x="212" y="707"/>
                  </a:lnTo>
                  <a:lnTo>
                    <a:pt x="214" y="687"/>
                  </a:lnTo>
                  <a:lnTo>
                    <a:pt x="214" y="676"/>
                  </a:lnTo>
                  <a:lnTo>
                    <a:pt x="201" y="650"/>
                  </a:lnTo>
                  <a:lnTo>
                    <a:pt x="196" y="632"/>
                  </a:lnTo>
                  <a:lnTo>
                    <a:pt x="190" y="618"/>
                  </a:lnTo>
                  <a:lnTo>
                    <a:pt x="188" y="603"/>
                  </a:lnTo>
                  <a:lnTo>
                    <a:pt x="188" y="578"/>
                  </a:lnTo>
                  <a:lnTo>
                    <a:pt x="188" y="527"/>
                  </a:lnTo>
                  <a:lnTo>
                    <a:pt x="192" y="501"/>
                  </a:lnTo>
                  <a:lnTo>
                    <a:pt x="190" y="478"/>
                  </a:lnTo>
                  <a:lnTo>
                    <a:pt x="190" y="472"/>
                  </a:lnTo>
                  <a:lnTo>
                    <a:pt x="179" y="447"/>
                  </a:lnTo>
                  <a:lnTo>
                    <a:pt x="154" y="412"/>
                  </a:lnTo>
                  <a:lnTo>
                    <a:pt x="150" y="400"/>
                  </a:lnTo>
                  <a:lnTo>
                    <a:pt x="149" y="391"/>
                  </a:lnTo>
                  <a:lnTo>
                    <a:pt x="139" y="378"/>
                  </a:lnTo>
                  <a:lnTo>
                    <a:pt x="121" y="343"/>
                  </a:lnTo>
                  <a:lnTo>
                    <a:pt x="114" y="322"/>
                  </a:lnTo>
                  <a:lnTo>
                    <a:pt x="110" y="311"/>
                  </a:lnTo>
                  <a:lnTo>
                    <a:pt x="105" y="302"/>
                  </a:lnTo>
                  <a:lnTo>
                    <a:pt x="103" y="289"/>
                  </a:lnTo>
                  <a:lnTo>
                    <a:pt x="83" y="253"/>
                  </a:lnTo>
                  <a:lnTo>
                    <a:pt x="81" y="244"/>
                  </a:lnTo>
                  <a:lnTo>
                    <a:pt x="72" y="227"/>
                  </a:lnTo>
                  <a:lnTo>
                    <a:pt x="70" y="216"/>
                  </a:lnTo>
                  <a:lnTo>
                    <a:pt x="60" y="202"/>
                  </a:lnTo>
                  <a:lnTo>
                    <a:pt x="58" y="193"/>
                  </a:lnTo>
                  <a:lnTo>
                    <a:pt x="49" y="182"/>
                  </a:lnTo>
                  <a:lnTo>
                    <a:pt x="43" y="169"/>
                  </a:lnTo>
                  <a:lnTo>
                    <a:pt x="36" y="157"/>
                  </a:lnTo>
                  <a:lnTo>
                    <a:pt x="25" y="147"/>
                  </a:lnTo>
                  <a:lnTo>
                    <a:pt x="23" y="144"/>
                  </a:lnTo>
                  <a:lnTo>
                    <a:pt x="16" y="133"/>
                  </a:lnTo>
                  <a:lnTo>
                    <a:pt x="5" y="106"/>
                  </a:lnTo>
                  <a:lnTo>
                    <a:pt x="5" y="93"/>
                  </a:lnTo>
                  <a:lnTo>
                    <a:pt x="1" y="78"/>
                  </a:lnTo>
                  <a:lnTo>
                    <a:pt x="0" y="71"/>
                  </a:lnTo>
                  <a:lnTo>
                    <a:pt x="3" y="37"/>
                  </a:lnTo>
                  <a:lnTo>
                    <a:pt x="18" y="29"/>
                  </a:lnTo>
                  <a:lnTo>
                    <a:pt x="32" y="15"/>
                  </a:lnTo>
                  <a:lnTo>
                    <a:pt x="45" y="24"/>
                  </a:lnTo>
                  <a:lnTo>
                    <a:pt x="52" y="20"/>
                  </a:lnTo>
                  <a:lnTo>
                    <a:pt x="67" y="6"/>
                  </a:lnTo>
                  <a:lnTo>
                    <a:pt x="80" y="0"/>
                  </a:lnTo>
                  <a:lnTo>
                    <a:pt x="110"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5265">
              <a:extLst>
                <a:ext uri="{FF2B5EF4-FFF2-40B4-BE49-F238E27FC236}">
                  <a16:creationId xmlns:a16="http://schemas.microsoft.com/office/drawing/2014/main" id="{764E5FE8-1C9B-45A9-7835-D3510BA7EB0A}"/>
                </a:ext>
              </a:extLst>
            </p:cNvPr>
            <p:cNvSpPr>
              <a:spLocks/>
            </p:cNvSpPr>
            <p:nvPr/>
          </p:nvSpPr>
          <p:spPr bwMode="auto">
            <a:xfrm>
              <a:off x="8055478" y="5230580"/>
              <a:ext cx="69850" cy="98425"/>
            </a:xfrm>
            <a:custGeom>
              <a:avLst/>
              <a:gdLst>
                <a:gd name="T0" fmla="*/ 49 w 89"/>
                <a:gd name="T1" fmla="*/ 0 h 123"/>
                <a:gd name="T2" fmla="*/ 76 w 89"/>
                <a:gd name="T3" fmla="*/ 20 h 123"/>
                <a:gd name="T4" fmla="*/ 87 w 89"/>
                <a:gd name="T5" fmla="*/ 7 h 123"/>
                <a:gd name="T6" fmla="*/ 89 w 89"/>
                <a:gd name="T7" fmla="*/ 20 h 123"/>
                <a:gd name="T8" fmla="*/ 87 w 89"/>
                <a:gd name="T9" fmla="*/ 47 h 123"/>
                <a:gd name="T10" fmla="*/ 87 w 89"/>
                <a:gd name="T11" fmla="*/ 85 h 123"/>
                <a:gd name="T12" fmla="*/ 78 w 89"/>
                <a:gd name="T13" fmla="*/ 91 h 123"/>
                <a:gd name="T14" fmla="*/ 69 w 89"/>
                <a:gd name="T15" fmla="*/ 111 h 123"/>
                <a:gd name="T16" fmla="*/ 60 w 89"/>
                <a:gd name="T17" fmla="*/ 123 h 123"/>
                <a:gd name="T18" fmla="*/ 42 w 89"/>
                <a:gd name="T19" fmla="*/ 122 h 123"/>
                <a:gd name="T20" fmla="*/ 13 w 89"/>
                <a:gd name="T21" fmla="*/ 116 h 123"/>
                <a:gd name="T22" fmla="*/ 2 w 89"/>
                <a:gd name="T23" fmla="*/ 91 h 123"/>
                <a:gd name="T24" fmla="*/ 0 w 89"/>
                <a:gd name="T25" fmla="*/ 74 h 123"/>
                <a:gd name="T26" fmla="*/ 9 w 89"/>
                <a:gd name="T27" fmla="*/ 53 h 123"/>
                <a:gd name="T28" fmla="*/ 20 w 89"/>
                <a:gd name="T29" fmla="*/ 29 h 123"/>
                <a:gd name="T30" fmla="*/ 29 w 89"/>
                <a:gd name="T31" fmla="*/ 11 h 123"/>
                <a:gd name="T32" fmla="*/ 49 w 89"/>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23">
                  <a:moveTo>
                    <a:pt x="49" y="0"/>
                  </a:moveTo>
                  <a:lnTo>
                    <a:pt x="76" y="20"/>
                  </a:lnTo>
                  <a:lnTo>
                    <a:pt x="87" y="7"/>
                  </a:lnTo>
                  <a:lnTo>
                    <a:pt x="89" y="20"/>
                  </a:lnTo>
                  <a:lnTo>
                    <a:pt x="87" y="47"/>
                  </a:lnTo>
                  <a:lnTo>
                    <a:pt x="87" y="85"/>
                  </a:lnTo>
                  <a:lnTo>
                    <a:pt x="78" y="91"/>
                  </a:lnTo>
                  <a:lnTo>
                    <a:pt x="69" y="111"/>
                  </a:lnTo>
                  <a:lnTo>
                    <a:pt x="60" y="123"/>
                  </a:lnTo>
                  <a:lnTo>
                    <a:pt x="42" y="122"/>
                  </a:lnTo>
                  <a:lnTo>
                    <a:pt x="13" y="116"/>
                  </a:lnTo>
                  <a:lnTo>
                    <a:pt x="2" y="91"/>
                  </a:lnTo>
                  <a:lnTo>
                    <a:pt x="0" y="74"/>
                  </a:lnTo>
                  <a:lnTo>
                    <a:pt x="9" y="53"/>
                  </a:lnTo>
                  <a:lnTo>
                    <a:pt x="20" y="29"/>
                  </a:lnTo>
                  <a:lnTo>
                    <a:pt x="29" y="11"/>
                  </a:lnTo>
                  <a:lnTo>
                    <a:pt x="49"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5282">
              <a:extLst>
                <a:ext uri="{FF2B5EF4-FFF2-40B4-BE49-F238E27FC236}">
                  <a16:creationId xmlns:a16="http://schemas.microsoft.com/office/drawing/2014/main" id="{7FD98869-9CE8-DB2D-262A-005952F53B60}"/>
                </a:ext>
              </a:extLst>
            </p:cNvPr>
            <p:cNvSpPr>
              <a:spLocks/>
            </p:cNvSpPr>
            <p:nvPr/>
          </p:nvSpPr>
          <p:spPr bwMode="auto">
            <a:xfrm>
              <a:off x="7831641" y="5414730"/>
              <a:ext cx="131763" cy="138113"/>
            </a:xfrm>
            <a:custGeom>
              <a:avLst/>
              <a:gdLst>
                <a:gd name="T0" fmla="*/ 116 w 167"/>
                <a:gd name="T1" fmla="*/ 0 h 175"/>
                <a:gd name="T2" fmla="*/ 129 w 167"/>
                <a:gd name="T3" fmla="*/ 10 h 175"/>
                <a:gd name="T4" fmla="*/ 141 w 167"/>
                <a:gd name="T5" fmla="*/ 26 h 175"/>
                <a:gd name="T6" fmla="*/ 150 w 167"/>
                <a:gd name="T7" fmla="*/ 40 h 175"/>
                <a:gd name="T8" fmla="*/ 161 w 167"/>
                <a:gd name="T9" fmla="*/ 57 h 175"/>
                <a:gd name="T10" fmla="*/ 165 w 167"/>
                <a:gd name="T11" fmla="*/ 69 h 175"/>
                <a:gd name="T12" fmla="*/ 167 w 167"/>
                <a:gd name="T13" fmla="*/ 66 h 175"/>
                <a:gd name="T14" fmla="*/ 165 w 167"/>
                <a:gd name="T15" fmla="*/ 78 h 175"/>
                <a:gd name="T16" fmla="*/ 130 w 167"/>
                <a:gd name="T17" fmla="*/ 131 h 175"/>
                <a:gd name="T18" fmla="*/ 92 w 167"/>
                <a:gd name="T19" fmla="*/ 147 h 175"/>
                <a:gd name="T20" fmla="*/ 78 w 167"/>
                <a:gd name="T21" fmla="*/ 167 h 175"/>
                <a:gd name="T22" fmla="*/ 65 w 167"/>
                <a:gd name="T23" fmla="*/ 171 h 175"/>
                <a:gd name="T24" fmla="*/ 51 w 167"/>
                <a:gd name="T25" fmla="*/ 175 h 175"/>
                <a:gd name="T26" fmla="*/ 27 w 167"/>
                <a:gd name="T27" fmla="*/ 151 h 175"/>
                <a:gd name="T28" fmla="*/ 13 w 167"/>
                <a:gd name="T29" fmla="*/ 133 h 175"/>
                <a:gd name="T30" fmla="*/ 5 w 167"/>
                <a:gd name="T31" fmla="*/ 118 h 175"/>
                <a:gd name="T32" fmla="*/ 0 w 167"/>
                <a:gd name="T33" fmla="*/ 98 h 175"/>
                <a:gd name="T34" fmla="*/ 5 w 167"/>
                <a:gd name="T35" fmla="*/ 82 h 175"/>
                <a:gd name="T36" fmla="*/ 40 w 167"/>
                <a:gd name="T37" fmla="*/ 37 h 175"/>
                <a:gd name="T38" fmla="*/ 60 w 167"/>
                <a:gd name="T39" fmla="*/ 22 h 175"/>
                <a:gd name="T40" fmla="*/ 96 w 167"/>
                <a:gd name="T41" fmla="*/ 4 h 175"/>
                <a:gd name="T42" fmla="*/ 116 w 167"/>
                <a:gd name="T4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 h="175">
                  <a:moveTo>
                    <a:pt x="116" y="0"/>
                  </a:moveTo>
                  <a:lnTo>
                    <a:pt x="129" y="10"/>
                  </a:lnTo>
                  <a:lnTo>
                    <a:pt x="141" y="26"/>
                  </a:lnTo>
                  <a:lnTo>
                    <a:pt x="150" y="40"/>
                  </a:lnTo>
                  <a:lnTo>
                    <a:pt x="161" y="57"/>
                  </a:lnTo>
                  <a:lnTo>
                    <a:pt x="165" y="69"/>
                  </a:lnTo>
                  <a:lnTo>
                    <a:pt x="167" y="66"/>
                  </a:lnTo>
                  <a:lnTo>
                    <a:pt x="165" y="78"/>
                  </a:lnTo>
                  <a:lnTo>
                    <a:pt x="130" y="131"/>
                  </a:lnTo>
                  <a:lnTo>
                    <a:pt x="92" y="147"/>
                  </a:lnTo>
                  <a:lnTo>
                    <a:pt x="78" y="167"/>
                  </a:lnTo>
                  <a:lnTo>
                    <a:pt x="65" y="171"/>
                  </a:lnTo>
                  <a:lnTo>
                    <a:pt x="51" y="175"/>
                  </a:lnTo>
                  <a:lnTo>
                    <a:pt x="27" y="151"/>
                  </a:lnTo>
                  <a:lnTo>
                    <a:pt x="13" y="133"/>
                  </a:lnTo>
                  <a:lnTo>
                    <a:pt x="5" y="118"/>
                  </a:lnTo>
                  <a:lnTo>
                    <a:pt x="0" y="98"/>
                  </a:lnTo>
                  <a:lnTo>
                    <a:pt x="5" y="82"/>
                  </a:lnTo>
                  <a:lnTo>
                    <a:pt x="40" y="37"/>
                  </a:lnTo>
                  <a:lnTo>
                    <a:pt x="60" y="22"/>
                  </a:lnTo>
                  <a:lnTo>
                    <a:pt x="96" y="4"/>
                  </a:lnTo>
                  <a:lnTo>
                    <a:pt x="116"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164">
              <a:extLst>
                <a:ext uri="{FF2B5EF4-FFF2-40B4-BE49-F238E27FC236}">
                  <a16:creationId xmlns:a16="http://schemas.microsoft.com/office/drawing/2014/main" id="{EBEFEE51-609B-C6DF-95CA-F29D28288E8D}"/>
                </a:ext>
              </a:extLst>
            </p:cNvPr>
            <p:cNvSpPr>
              <a:spLocks/>
            </p:cNvSpPr>
            <p:nvPr/>
          </p:nvSpPr>
          <p:spPr bwMode="auto">
            <a:xfrm>
              <a:off x="8044365" y="4233630"/>
              <a:ext cx="627063" cy="1066800"/>
            </a:xfrm>
            <a:custGeom>
              <a:avLst/>
              <a:gdLst>
                <a:gd name="T0" fmla="*/ 788 w 790"/>
                <a:gd name="T1" fmla="*/ 15 h 1345"/>
                <a:gd name="T2" fmla="*/ 766 w 790"/>
                <a:gd name="T3" fmla="*/ 84 h 1345"/>
                <a:gd name="T4" fmla="*/ 765 w 790"/>
                <a:gd name="T5" fmla="*/ 189 h 1345"/>
                <a:gd name="T6" fmla="*/ 759 w 790"/>
                <a:gd name="T7" fmla="*/ 261 h 1345"/>
                <a:gd name="T8" fmla="*/ 768 w 790"/>
                <a:gd name="T9" fmla="*/ 305 h 1345"/>
                <a:gd name="T10" fmla="*/ 776 w 790"/>
                <a:gd name="T11" fmla="*/ 330 h 1345"/>
                <a:gd name="T12" fmla="*/ 750 w 790"/>
                <a:gd name="T13" fmla="*/ 388 h 1345"/>
                <a:gd name="T14" fmla="*/ 745 w 790"/>
                <a:gd name="T15" fmla="*/ 423 h 1345"/>
                <a:gd name="T16" fmla="*/ 699 w 790"/>
                <a:gd name="T17" fmla="*/ 485 h 1345"/>
                <a:gd name="T18" fmla="*/ 650 w 790"/>
                <a:gd name="T19" fmla="*/ 525 h 1345"/>
                <a:gd name="T20" fmla="*/ 583 w 790"/>
                <a:gd name="T21" fmla="*/ 557 h 1345"/>
                <a:gd name="T22" fmla="*/ 474 w 790"/>
                <a:gd name="T23" fmla="*/ 637 h 1345"/>
                <a:gd name="T24" fmla="*/ 443 w 790"/>
                <a:gd name="T25" fmla="*/ 679 h 1345"/>
                <a:gd name="T26" fmla="*/ 414 w 790"/>
                <a:gd name="T27" fmla="*/ 701 h 1345"/>
                <a:gd name="T28" fmla="*/ 344 w 790"/>
                <a:gd name="T29" fmla="*/ 762 h 1345"/>
                <a:gd name="T30" fmla="*/ 313 w 790"/>
                <a:gd name="T31" fmla="*/ 837 h 1345"/>
                <a:gd name="T32" fmla="*/ 338 w 790"/>
                <a:gd name="T33" fmla="*/ 875 h 1345"/>
                <a:gd name="T34" fmla="*/ 354 w 790"/>
                <a:gd name="T35" fmla="*/ 971 h 1345"/>
                <a:gd name="T36" fmla="*/ 356 w 790"/>
                <a:gd name="T37" fmla="*/ 1053 h 1345"/>
                <a:gd name="T38" fmla="*/ 354 w 790"/>
                <a:gd name="T39" fmla="*/ 1107 h 1345"/>
                <a:gd name="T40" fmla="*/ 320 w 790"/>
                <a:gd name="T41" fmla="*/ 1173 h 1345"/>
                <a:gd name="T42" fmla="*/ 213 w 790"/>
                <a:gd name="T43" fmla="*/ 1216 h 1345"/>
                <a:gd name="T44" fmla="*/ 164 w 790"/>
                <a:gd name="T45" fmla="*/ 1245 h 1345"/>
                <a:gd name="T46" fmla="*/ 131 w 790"/>
                <a:gd name="T47" fmla="*/ 1285 h 1345"/>
                <a:gd name="T48" fmla="*/ 162 w 790"/>
                <a:gd name="T49" fmla="*/ 1292 h 1345"/>
                <a:gd name="T50" fmla="*/ 100 w 790"/>
                <a:gd name="T51" fmla="*/ 1305 h 1345"/>
                <a:gd name="T52" fmla="*/ 91 w 790"/>
                <a:gd name="T53" fmla="*/ 1076 h 1345"/>
                <a:gd name="T54" fmla="*/ 86 w 790"/>
                <a:gd name="T55" fmla="*/ 980 h 1345"/>
                <a:gd name="T56" fmla="*/ 126 w 790"/>
                <a:gd name="T57" fmla="*/ 929 h 1345"/>
                <a:gd name="T58" fmla="*/ 187 w 790"/>
                <a:gd name="T59" fmla="*/ 746 h 1345"/>
                <a:gd name="T60" fmla="*/ 196 w 790"/>
                <a:gd name="T61" fmla="*/ 663 h 1345"/>
                <a:gd name="T62" fmla="*/ 204 w 790"/>
                <a:gd name="T63" fmla="*/ 543 h 1345"/>
                <a:gd name="T64" fmla="*/ 147 w 790"/>
                <a:gd name="T65" fmla="*/ 477 h 1345"/>
                <a:gd name="T66" fmla="*/ 42 w 790"/>
                <a:gd name="T67" fmla="*/ 450 h 1345"/>
                <a:gd name="T68" fmla="*/ 10 w 790"/>
                <a:gd name="T69" fmla="*/ 399 h 1345"/>
                <a:gd name="T70" fmla="*/ 236 w 790"/>
                <a:gd name="T71" fmla="*/ 292 h 1345"/>
                <a:gd name="T72" fmla="*/ 269 w 790"/>
                <a:gd name="T73" fmla="*/ 336 h 1345"/>
                <a:gd name="T74" fmla="*/ 329 w 790"/>
                <a:gd name="T75" fmla="*/ 336 h 1345"/>
                <a:gd name="T76" fmla="*/ 331 w 790"/>
                <a:gd name="T77" fmla="*/ 403 h 1345"/>
                <a:gd name="T78" fmla="*/ 311 w 790"/>
                <a:gd name="T79" fmla="*/ 447 h 1345"/>
                <a:gd name="T80" fmla="*/ 329 w 790"/>
                <a:gd name="T81" fmla="*/ 483 h 1345"/>
                <a:gd name="T82" fmla="*/ 354 w 790"/>
                <a:gd name="T83" fmla="*/ 516 h 1345"/>
                <a:gd name="T84" fmla="*/ 362 w 790"/>
                <a:gd name="T85" fmla="*/ 541 h 1345"/>
                <a:gd name="T86" fmla="*/ 380 w 790"/>
                <a:gd name="T87" fmla="*/ 528 h 1345"/>
                <a:gd name="T88" fmla="*/ 374 w 790"/>
                <a:gd name="T89" fmla="*/ 497 h 1345"/>
                <a:gd name="T90" fmla="*/ 398 w 790"/>
                <a:gd name="T91" fmla="*/ 465 h 1345"/>
                <a:gd name="T92" fmla="*/ 423 w 790"/>
                <a:gd name="T93" fmla="*/ 419 h 1345"/>
                <a:gd name="T94" fmla="*/ 432 w 790"/>
                <a:gd name="T95" fmla="*/ 363 h 1345"/>
                <a:gd name="T96" fmla="*/ 398 w 790"/>
                <a:gd name="T97" fmla="*/ 300 h 1345"/>
                <a:gd name="T98" fmla="*/ 358 w 790"/>
                <a:gd name="T99" fmla="*/ 249 h 1345"/>
                <a:gd name="T100" fmla="*/ 354 w 790"/>
                <a:gd name="T101" fmla="*/ 182 h 1345"/>
                <a:gd name="T102" fmla="*/ 367 w 790"/>
                <a:gd name="T103" fmla="*/ 113 h 1345"/>
                <a:gd name="T104" fmla="*/ 440 w 790"/>
                <a:gd name="T105" fmla="*/ 78 h 1345"/>
                <a:gd name="T106" fmla="*/ 472 w 790"/>
                <a:gd name="T107" fmla="*/ 96 h 1345"/>
                <a:gd name="T108" fmla="*/ 516 w 790"/>
                <a:gd name="T109" fmla="*/ 84 h 1345"/>
                <a:gd name="T110" fmla="*/ 590 w 790"/>
                <a:gd name="T111" fmla="*/ 64 h 1345"/>
                <a:gd name="T112" fmla="*/ 650 w 790"/>
                <a:gd name="T113" fmla="*/ 69 h 1345"/>
                <a:gd name="T114" fmla="*/ 739 w 790"/>
                <a:gd name="T115" fmla="*/ 35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0" h="1345">
                  <a:moveTo>
                    <a:pt x="783" y="0"/>
                  </a:moveTo>
                  <a:lnTo>
                    <a:pt x="788" y="2"/>
                  </a:lnTo>
                  <a:lnTo>
                    <a:pt x="790" y="11"/>
                  </a:lnTo>
                  <a:lnTo>
                    <a:pt x="788" y="15"/>
                  </a:lnTo>
                  <a:lnTo>
                    <a:pt x="788" y="40"/>
                  </a:lnTo>
                  <a:lnTo>
                    <a:pt x="785" y="49"/>
                  </a:lnTo>
                  <a:lnTo>
                    <a:pt x="777" y="62"/>
                  </a:lnTo>
                  <a:lnTo>
                    <a:pt x="766" y="84"/>
                  </a:lnTo>
                  <a:lnTo>
                    <a:pt x="761" y="104"/>
                  </a:lnTo>
                  <a:lnTo>
                    <a:pt x="761" y="140"/>
                  </a:lnTo>
                  <a:lnTo>
                    <a:pt x="765" y="167"/>
                  </a:lnTo>
                  <a:lnTo>
                    <a:pt x="765" y="189"/>
                  </a:lnTo>
                  <a:lnTo>
                    <a:pt x="756" y="198"/>
                  </a:lnTo>
                  <a:lnTo>
                    <a:pt x="757" y="212"/>
                  </a:lnTo>
                  <a:lnTo>
                    <a:pt x="763" y="212"/>
                  </a:lnTo>
                  <a:lnTo>
                    <a:pt x="759" y="261"/>
                  </a:lnTo>
                  <a:lnTo>
                    <a:pt x="761" y="292"/>
                  </a:lnTo>
                  <a:lnTo>
                    <a:pt x="757" y="305"/>
                  </a:lnTo>
                  <a:lnTo>
                    <a:pt x="763" y="309"/>
                  </a:lnTo>
                  <a:lnTo>
                    <a:pt x="768" y="305"/>
                  </a:lnTo>
                  <a:lnTo>
                    <a:pt x="772" y="314"/>
                  </a:lnTo>
                  <a:lnTo>
                    <a:pt x="765" y="325"/>
                  </a:lnTo>
                  <a:lnTo>
                    <a:pt x="770" y="327"/>
                  </a:lnTo>
                  <a:lnTo>
                    <a:pt x="776" y="330"/>
                  </a:lnTo>
                  <a:lnTo>
                    <a:pt x="776" y="345"/>
                  </a:lnTo>
                  <a:lnTo>
                    <a:pt x="768" y="359"/>
                  </a:lnTo>
                  <a:lnTo>
                    <a:pt x="763" y="374"/>
                  </a:lnTo>
                  <a:lnTo>
                    <a:pt x="750" y="388"/>
                  </a:lnTo>
                  <a:lnTo>
                    <a:pt x="761" y="392"/>
                  </a:lnTo>
                  <a:lnTo>
                    <a:pt x="759" y="405"/>
                  </a:lnTo>
                  <a:lnTo>
                    <a:pt x="756" y="416"/>
                  </a:lnTo>
                  <a:lnTo>
                    <a:pt x="745" y="423"/>
                  </a:lnTo>
                  <a:lnTo>
                    <a:pt x="721" y="450"/>
                  </a:lnTo>
                  <a:lnTo>
                    <a:pt x="716" y="463"/>
                  </a:lnTo>
                  <a:lnTo>
                    <a:pt x="692" y="477"/>
                  </a:lnTo>
                  <a:lnTo>
                    <a:pt x="699" y="485"/>
                  </a:lnTo>
                  <a:lnTo>
                    <a:pt x="694" y="496"/>
                  </a:lnTo>
                  <a:lnTo>
                    <a:pt x="679" y="508"/>
                  </a:lnTo>
                  <a:lnTo>
                    <a:pt x="663" y="519"/>
                  </a:lnTo>
                  <a:lnTo>
                    <a:pt x="650" y="525"/>
                  </a:lnTo>
                  <a:lnTo>
                    <a:pt x="641" y="539"/>
                  </a:lnTo>
                  <a:lnTo>
                    <a:pt x="623" y="550"/>
                  </a:lnTo>
                  <a:lnTo>
                    <a:pt x="601" y="550"/>
                  </a:lnTo>
                  <a:lnTo>
                    <a:pt x="583" y="557"/>
                  </a:lnTo>
                  <a:lnTo>
                    <a:pt x="523" y="586"/>
                  </a:lnTo>
                  <a:lnTo>
                    <a:pt x="487" y="619"/>
                  </a:lnTo>
                  <a:lnTo>
                    <a:pt x="481" y="632"/>
                  </a:lnTo>
                  <a:lnTo>
                    <a:pt x="474" y="637"/>
                  </a:lnTo>
                  <a:lnTo>
                    <a:pt x="463" y="639"/>
                  </a:lnTo>
                  <a:lnTo>
                    <a:pt x="458" y="643"/>
                  </a:lnTo>
                  <a:lnTo>
                    <a:pt x="467" y="650"/>
                  </a:lnTo>
                  <a:lnTo>
                    <a:pt x="443" y="679"/>
                  </a:lnTo>
                  <a:lnTo>
                    <a:pt x="434" y="695"/>
                  </a:lnTo>
                  <a:lnTo>
                    <a:pt x="427" y="692"/>
                  </a:lnTo>
                  <a:lnTo>
                    <a:pt x="423" y="677"/>
                  </a:lnTo>
                  <a:lnTo>
                    <a:pt x="414" y="701"/>
                  </a:lnTo>
                  <a:lnTo>
                    <a:pt x="402" y="706"/>
                  </a:lnTo>
                  <a:lnTo>
                    <a:pt x="387" y="722"/>
                  </a:lnTo>
                  <a:lnTo>
                    <a:pt x="362" y="752"/>
                  </a:lnTo>
                  <a:lnTo>
                    <a:pt x="344" y="762"/>
                  </a:lnTo>
                  <a:lnTo>
                    <a:pt x="333" y="777"/>
                  </a:lnTo>
                  <a:lnTo>
                    <a:pt x="318" y="781"/>
                  </a:lnTo>
                  <a:lnTo>
                    <a:pt x="313" y="822"/>
                  </a:lnTo>
                  <a:lnTo>
                    <a:pt x="313" y="837"/>
                  </a:lnTo>
                  <a:lnTo>
                    <a:pt x="331" y="851"/>
                  </a:lnTo>
                  <a:lnTo>
                    <a:pt x="336" y="860"/>
                  </a:lnTo>
                  <a:lnTo>
                    <a:pt x="336" y="871"/>
                  </a:lnTo>
                  <a:lnTo>
                    <a:pt x="338" y="875"/>
                  </a:lnTo>
                  <a:lnTo>
                    <a:pt x="338" y="888"/>
                  </a:lnTo>
                  <a:lnTo>
                    <a:pt x="353" y="937"/>
                  </a:lnTo>
                  <a:lnTo>
                    <a:pt x="353" y="964"/>
                  </a:lnTo>
                  <a:lnTo>
                    <a:pt x="354" y="971"/>
                  </a:lnTo>
                  <a:lnTo>
                    <a:pt x="362" y="964"/>
                  </a:lnTo>
                  <a:lnTo>
                    <a:pt x="367" y="969"/>
                  </a:lnTo>
                  <a:lnTo>
                    <a:pt x="363" y="1000"/>
                  </a:lnTo>
                  <a:lnTo>
                    <a:pt x="356" y="1053"/>
                  </a:lnTo>
                  <a:lnTo>
                    <a:pt x="336" y="1118"/>
                  </a:lnTo>
                  <a:lnTo>
                    <a:pt x="338" y="1133"/>
                  </a:lnTo>
                  <a:lnTo>
                    <a:pt x="344" y="1120"/>
                  </a:lnTo>
                  <a:lnTo>
                    <a:pt x="354" y="1107"/>
                  </a:lnTo>
                  <a:lnTo>
                    <a:pt x="354" y="1113"/>
                  </a:lnTo>
                  <a:lnTo>
                    <a:pt x="349" y="1131"/>
                  </a:lnTo>
                  <a:lnTo>
                    <a:pt x="340" y="1147"/>
                  </a:lnTo>
                  <a:lnTo>
                    <a:pt x="320" y="1173"/>
                  </a:lnTo>
                  <a:lnTo>
                    <a:pt x="300" y="1187"/>
                  </a:lnTo>
                  <a:lnTo>
                    <a:pt x="276" y="1196"/>
                  </a:lnTo>
                  <a:lnTo>
                    <a:pt x="260" y="1198"/>
                  </a:lnTo>
                  <a:lnTo>
                    <a:pt x="213" y="1216"/>
                  </a:lnTo>
                  <a:lnTo>
                    <a:pt x="200" y="1225"/>
                  </a:lnTo>
                  <a:lnTo>
                    <a:pt x="191" y="1233"/>
                  </a:lnTo>
                  <a:lnTo>
                    <a:pt x="177" y="1242"/>
                  </a:lnTo>
                  <a:lnTo>
                    <a:pt x="164" y="1245"/>
                  </a:lnTo>
                  <a:lnTo>
                    <a:pt x="158" y="1251"/>
                  </a:lnTo>
                  <a:lnTo>
                    <a:pt x="147" y="1269"/>
                  </a:lnTo>
                  <a:lnTo>
                    <a:pt x="135" y="1285"/>
                  </a:lnTo>
                  <a:lnTo>
                    <a:pt x="131" y="1285"/>
                  </a:lnTo>
                  <a:lnTo>
                    <a:pt x="142" y="1294"/>
                  </a:lnTo>
                  <a:lnTo>
                    <a:pt x="149" y="1307"/>
                  </a:lnTo>
                  <a:lnTo>
                    <a:pt x="157" y="1301"/>
                  </a:lnTo>
                  <a:lnTo>
                    <a:pt x="162" y="1292"/>
                  </a:lnTo>
                  <a:lnTo>
                    <a:pt x="155" y="1345"/>
                  </a:lnTo>
                  <a:lnTo>
                    <a:pt x="146" y="1343"/>
                  </a:lnTo>
                  <a:lnTo>
                    <a:pt x="100" y="1343"/>
                  </a:lnTo>
                  <a:lnTo>
                    <a:pt x="100" y="1305"/>
                  </a:lnTo>
                  <a:lnTo>
                    <a:pt x="102" y="1278"/>
                  </a:lnTo>
                  <a:lnTo>
                    <a:pt x="100" y="1265"/>
                  </a:lnTo>
                  <a:lnTo>
                    <a:pt x="102" y="1138"/>
                  </a:lnTo>
                  <a:lnTo>
                    <a:pt x="91" y="1076"/>
                  </a:lnTo>
                  <a:lnTo>
                    <a:pt x="84" y="1031"/>
                  </a:lnTo>
                  <a:lnTo>
                    <a:pt x="84" y="1002"/>
                  </a:lnTo>
                  <a:lnTo>
                    <a:pt x="86" y="1000"/>
                  </a:lnTo>
                  <a:lnTo>
                    <a:pt x="86" y="980"/>
                  </a:lnTo>
                  <a:lnTo>
                    <a:pt x="91" y="964"/>
                  </a:lnTo>
                  <a:lnTo>
                    <a:pt x="100" y="949"/>
                  </a:lnTo>
                  <a:lnTo>
                    <a:pt x="117" y="938"/>
                  </a:lnTo>
                  <a:lnTo>
                    <a:pt x="126" y="929"/>
                  </a:lnTo>
                  <a:lnTo>
                    <a:pt x="151" y="880"/>
                  </a:lnTo>
                  <a:lnTo>
                    <a:pt x="164" y="837"/>
                  </a:lnTo>
                  <a:lnTo>
                    <a:pt x="189" y="784"/>
                  </a:lnTo>
                  <a:lnTo>
                    <a:pt x="187" y="746"/>
                  </a:lnTo>
                  <a:lnTo>
                    <a:pt x="180" y="726"/>
                  </a:lnTo>
                  <a:lnTo>
                    <a:pt x="180" y="703"/>
                  </a:lnTo>
                  <a:lnTo>
                    <a:pt x="195" y="675"/>
                  </a:lnTo>
                  <a:lnTo>
                    <a:pt x="196" y="663"/>
                  </a:lnTo>
                  <a:lnTo>
                    <a:pt x="204" y="641"/>
                  </a:lnTo>
                  <a:lnTo>
                    <a:pt x="204" y="624"/>
                  </a:lnTo>
                  <a:lnTo>
                    <a:pt x="207" y="574"/>
                  </a:lnTo>
                  <a:lnTo>
                    <a:pt x="204" y="543"/>
                  </a:lnTo>
                  <a:lnTo>
                    <a:pt x="198" y="528"/>
                  </a:lnTo>
                  <a:lnTo>
                    <a:pt x="198" y="506"/>
                  </a:lnTo>
                  <a:lnTo>
                    <a:pt x="187" y="494"/>
                  </a:lnTo>
                  <a:lnTo>
                    <a:pt x="147" y="477"/>
                  </a:lnTo>
                  <a:lnTo>
                    <a:pt x="111" y="459"/>
                  </a:lnTo>
                  <a:lnTo>
                    <a:pt x="91" y="454"/>
                  </a:lnTo>
                  <a:lnTo>
                    <a:pt x="71" y="448"/>
                  </a:lnTo>
                  <a:lnTo>
                    <a:pt x="42" y="450"/>
                  </a:lnTo>
                  <a:lnTo>
                    <a:pt x="17" y="448"/>
                  </a:lnTo>
                  <a:lnTo>
                    <a:pt x="19" y="421"/>
                  </a:lnTo>
                  <a:lnTo>
                    <a:pt x="13" y="416"/>
                  </a:lnTo>
                  <a:lnTo>
                    <a:pt x="10" y="399"/>
                  </a:lnTo>
                  <a:lnTo>
                    <a:pt x="0" y="376"/>
                  </a:lnTo>
                  <a:lnTo>
                    <a:pt x="222" y="290"/>
                  </a:lnTo>
                  <a:lnTo>
                    <a:pt x="235" y="290"/>
                  </a:lnTo>
                  <a:lnTo>
                    <a:pt x="236" y="292"/>
                  </a:lnTo>
                  <a:lnTo>
                    <a:pt x="242" y="298"/>
                  </a:lnTo>
                  <a:lnTo>
                    <a:pt x="253" y="320"/>
                  </a:lnTo>
                  <a:lnTo>
                    <a:pt x="265" y="334"/>
                  </a:lnTo>
                  <a:lnTo>
                    <a:pt x="269" y="336"/>
                  </a:lnTo>
                  <a:lnTo>
                    <a:pt x="280" y="332"/>
                  </a:lnTo>
                  <a:lnTo>
                    <a:pt x="320" y="325"/>
                  </a:lnTo>
                  <a:lnTo>
                    <a:pt x="325" y="329"/>
                  </a:lnTo>
                  <a:lnTo>
                    <a:pt x="329" y="336"/>
                  </a:lnTo>
                  <a:lnTo>
                    <a:pt x="334" y="354"/>
                  </a:lnTo>
                  <a:lnTo>
                    <a:pt x="334" y="367"/>
                  </a:lnTo>
                  <a:lnTo>
                    <a:pt x="334" y="394"/>
                  </a:lnTo>
                  <a:lnTo>
                    <a:pt x="331" y="403"/>
                  </a:lnTo>
                  <a:lnTo>
                    <a:pt x="322" y="414"/>
                  </a:lnTo>
                  <a:lnTo>
                    <a:pt x="324" y="425"/>
                  </a:lnTo>
                  <a:lnTo>
                    <a:pt x="316" y="432"/>
                  </a:lnTo>
                  <a:lnTo>
                    <a:pt x="311" y="447"/>
                  </a:lnTo>
                  <a:lnTo>
                    <a:pt x="314" y="452"/>
                  </a:lnTo>
                  <a:lnTo>
                    <a:pt x="320" y="476"/>
                  </a:lnTo>
                  <a:lnTo>
                    <a:pt x="325" y="481"/>
                  </a:lnTo>
                  <a:lnTo>
                    <a:pt x="329" y="483"/>
                  </a:lnTo>
                  <a:lnTo>
                    <a:pt x="333" y="490"/>
                  </a:lnTo>
                  <a:lnTo>
                    <a:pt x="344" y="503"/>
                  </a:lnTo>
                  <a:lnTo>
                    <a:pt x="349" y="512"/>
                  </a:lnTo>
                  <a:lnTo>
                    <a:pt x="354" y="516"/>
                  </a:lnTo>
                  <a:lnTo>
                    <a:pt x="363" y="519"/>
                  </a:lnTo>
                  <a:lnTo>
                    <a:pt x="369" y="526"/>
                  </a:lnTo>
                  <a:lnTo>
                    <a:pt x="367" y="532"/>
                  </a:lnTo>
                  <a:lnTo>
                    <a:pt x="362" y="541"/>
                  </a:lnTo>
                  <a:lnTo>
                    <a:pt x="363" y="543"/>
                  </a:lnTo>
                  <a:lnTo>
                    <a:pt x="378" y="543"/>
                  </a:lnTo>
                  <a:lnTo>
                    <a:pt x="380" y="541"/>
                  </a:lnTo>
                  <a:lnTo>
                    <a:pt x="380" y="528"/>
                  </a:lnTo>
                  <a:lnTo>
                    <a:pt x="382" y="517"/>
                  </a:lnTo>
                  <a:lnTo>
                    <a:pt x="378" y="510"/>
                  </a:lnTo>
                  <a:lnTo>
                    <a:pt x="374" y="506"/>
                  </a:lnTo>
                  <a:lnTo>
                    <a:pt x="374" y="497"/>
                  </a:lnTo>
                  <a:lnTo>
                    <a:pt x="380" y="487"/>
                  </a:lnTo>
                  <a:lnTo>
                    <a:pt x="380" y="481"/>
                  </a:lnTo>
                  <a:lnTo>
                    <a:pt x="382" y="476"/>
                  </a:lnTo>
                  <a:lnTo>
                    <a:pt x="398" y="465"/>
                  </a:lnTo>
                  <a:lnTo>
                    <a:pt x="407" y="463"/>
                  </a:lnTo>
                  <a:lnTo>
                    <a:pt x="416" y="459"/>
                  </a:lnTo>
                  <a:lnTo>
                    <a:pt x="420" y="450"/>
                  </a:lnTo>
                  <a:lnTo>
                    <a:pt x="423" y="419"/>
                  </a:lnTo>
                  <a:lnTo>
                    <a:pt x="429" y="408"/>
                  </a:lnTo>
                  <a:lnTo>
                    <a:pt x="423" y="388"/>
                  </a:lnTo>
                  <a:lnTo>
                    <a:pt x="429" y="372"/>
                  </a:lnTo>
                  <a:lnTo>
                    <a:pt x="432" y="363"/>
                  </a:lnTo>
                  <a:lnTo>
                    <a:pt x="429" y="343"/>
                  </a:lnTo>
                  <a:lnTo>
                    <a:pt x="423" y="334"/>
                  </a:lnTo>
                  <a:lnTo>
                    <a:pt x="407" y="316"/>
                  </a:lnTo>
                  <a:lnTo>
                    <a:pt x="398" y="300"/>
                  </a:lnTo>
                  <a:lnTo>
                    <a:pt x="380" y="274"/>
                  </a:lnTo>
                  <a:lnTo>
                    <a:pt x="369" y="261"/>
                  </a:lnTo>
                  <a:lnTo>
                    <a:pt x="360" y="249"/>
                  </a:lnTo>
                  <a:lnTo>
                    <a:pt x="358" y="249"/>
                  </a:lnTo>
                  <a:lnTo>
                    <a:pt x="354" y="232"/>
                  </a:lnTo>
                  <a:lnTo>
                    <a:pt x="354" y="218"/>
                  </a:lnTo>
                  <a:lnTo>
                    <a:pt x="353" y="203"/>
                  </a:lnTo>
                  <a:lnTo>
                    <a:pt x="354" y="182"/>
                  </a:lnTo>
                  <a:lnTo>
                    <a:pt x="351" y="171"/>
                  </a:lnTo>
                  <a:lnTo>
                    <a:pt x="351" y="160"/>
                  </a:lnTo>
                  <a:lnTo>
                    <a:pt x="354" y="138"/>
                  </a:lnTo>
                  <a:lnTo>
                    <a:pt x="367" y="113"/>
                  </a:lnTo>
                  <a:lnTo>
                    <a:pt x="373" y="85"/>
                  </a:lnTo>
                  <a:lnTo>
                    <a:pt x="427" y="87"/>
                  </a:lnTo>
                  <a:lnTo>
                    <a:pt x="432" y="85"/>
                  </a:lnTo>
                  <a:lnTo>
                    <a:pt x="440" y="78"/>
                  </a:lnTo>
                  <a:lnTo>
                    <a:pt x="451" y="78"/>
                  </a:lnTo>
                  <a:lnTo>
                    <a:pt x="460" y="82"/>
                  </a:lnTo>
                  <a:lnTo>
                    <a:pt x="467" y="93"/>
                  </a:lnTo>
                  <a:lnTo>
                    <a:pt x="472" y="96"/>
                  </a:lnTo>
                  <a:lnTo>
                    <a:pt x="480" y="98"/>
                  </a:lnTo>
                  <a:lnTo>
                    <a:pt x="489" y="94"/>
                  </a:lnTo>
                  <a:lnTo>
                    <a:pt x="501" y="94"/>
                  </a:lnTo>
                  <a:lnTo>
                    <a:pt x="516" y="84"/>
                  </a:lnTo>
                  <a:lnTo>
                    <a:pt x="558" y="85"/>
                  </a:lnTo>
                  <a:lnTo>
                    <a:pt x="567" y="85"/>
                  </a:lnTo>
                  <a:lnTo>
                    <a:pt x="570" y="84"/>
                  </a:lnTo>
                  <a:lnTo>
                    <a:pt x="590" y="64"/>
                  </a:lnTo>
                  <a:lnTo>
                    <a:pt x="609" y="62"/>
                  </a:lnTo>
                  <a:lnTo>
                    <a:pt x="621" y="58"/>
                  </a:lnTo>
                  <a:lnTo>
                    <a:pt x="638" y="67"/>
                  </a:lnTo>
                  <a:lnTo>
                    <a:pt x="650" y="69"/>
                  </a:lnTo>
                  <a:lnTo>
                    <a:pt x="663" y="65"/>
                  </a:lnTo>
                  <a:lnTo>
                    <a:pt x="707" y="47"/>
                  </a:lnTo>
                  <a:lnTo>
                    <a:pt x="732" y="38"/>
                  </a:lnTo>
                  <a:lnTo>
                    <a:pt x="739" y="35"/>
                  </a:lnTo>
                  <a:lnTo>
                    <a:pt x="759" y="16"/>
                  </a:lnTo>
                  <a:lnTo>
                    <a:pt x="779" y="2"/>
                  </a:lnTo>
                  <a:lnTo>
                    <a:pt x="783"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6268">
              <a:extLst>
                <a:ext uri="{FF2B5EF4-FFF2-40B4-BE49-F238E27FC236}">
                  <a16:creationId xmlns:a16="http://schemas.microsoft.com/office/drawing/2014/main" id="{0C6F100E-F8FF-8601-AD1E-3E30CDF6B26B}"/>
                </a:ext>
              </a:extLst>
            </p:cNvPr>
            <p:cNvSpPr>
              <a:spLocks noChangeShapeType="1"/>
            </p:cNvSpPr>
            <p:nvPr/>
          </p:nvSpPr>
          <p:spPr bwMode="auto">
            <a:xfrm flipV="1">
              <a:off x="8123741" y="5268681"/>
              <a:ext cx="0" cy="30163"/>
            </a:xfrm>
            <a:prstGeom prst="line">
              <a:avLst/>
            </a:prstGeom>
            <a:noFill/>
            <a:ln w="4">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6894">
              <a:extLst>
                <a:ext uri="{FF2B5EF4-FFF2-40B4-BE49-F238E27FC236}">
                  <a16:creationId xmlns:a16="http://schemas.microsoft.com/office/drawing/2014/main" id="{879DA3FB-BC74-81E6-31E3-563BD59E25A1}"/>
                </a:ext>
              </a:extLst>
            </p:cNvPr>
            <p:cNvSpPr>
              <a:spLocks/>
            </p:cNvSpPr>
            <p:nvPr/>
          </p:nvSpPr>
          <p:spPr bwMode="auto">
            <a:xfrm>
              <a:off x="7441116" y="4708293"/>
              <a:ext cx="544513" cy="596900"/>
            </a:xfrm>
            <a:custGeom>
              <a:avLst/>
              <a:gdLst>
                <a:gd name="T0" fmla="*/ 401 w 686"/>
                <a:gd name="T1" fmla="*/ 4 h 751"/>
                <a:gd name="T2" fmla="*/ 405 w 686"/>
                <a:gd name="T3" fmla="*/ 25 h 751"/>
                <a:gd name="T4" fmla="*/ 434 w 686"/>
                <a:gd name="T5" fmla="*/ 71 h 751"/>
                <a:gd name="T6" fmla="*/ 443 w 686"/>
                <a:gd name="T7" fmla="*/ 107 h 751"/>
                <a:gd name="T8" fmla="*/ 497 w 686"/>
                <a:gd name="T9" fmla="*/ 178 h 751"/>
                <a:gd name="T10" fmla="*/ 534 w 686"/>
                <a:gd name="T11" fmla="*/ 198 h 751"/>
                <a:gd name="T12" fmla="*/ 563 w 686"/>
                <a:gd name="T13" fmla="*/ 223 h 751"/>
                <a:gd name="T14" fmla="*/ 575 w 686"/>
                <a:gd name="T15" fmla="*/ 265 h 751"/>
                <a:gd name="T16" fmla="*/ 586 w 686"/>
                <a:gd name="T17" fmla="*/ 312 h 751"/>
                <a:gd name="T18" fmla="*/ 608 w 686"/>
                <a:gd name="T19" fmla="*/ 332 h 751"/>
                <a:gd name="T20" fmla="*/ 642 w 686"/>
                <a:gd name="T21" fmla="*/ 336 h 751"/>
                <a:gd name="T22" fmla="*/ 671 w 686"/>
                <a:gd name="T23" fmla="*/ 349 h 751"/>
                <a:gd name="T24" fmla="*/ 682 w 686"/>
                <a:gd name="T25" fmla="*/ 367 h 751"/>
                <a:gd name="T26" fmla="*/ 650 w 686"/>
                <a:gd name="T27" fmla="*/ 387 h 751"/>
                <a:gd name="T28" fmla="*/ 577 w 686"/>
                <a:gd name="T29" fmla="*/ 436 h 751"/>
                <a:gd name="T30" fmla="*/ 524 w 686"/>
                <a:gd name="T31" fmla="*/ 479 h 751"/>
                <a:gd name="T32" fmla="*/ 485 w 686"/>
                <a:gd name="T33" fmla="*/ 535 h 751"/>
                <a:gd name="T34" fmla="*/ 426 w 686"/>
                <a:gd name="T35" fmla="*/ 588 h 751"/>
                <a:gd name="T36" fmla="*/ 399 w 686"/>
                <a:gd name="T37" fmla="*/ 644 h 751"/>
                <a:gd name="T38" fmla="*/ 374 w 686"/>
                <a:gd name="T39" fmla="*/ 650 h 751"/>
                <a:gd name="T40" fmla="*/ 323 w 686"/>
                <a:gd name="T41" fmla="*/ 657 h 751"/>
                <a:gd name="T42" fmla="*/ 278 w 686"/>
                <a:gd name="T43" fmla="*/ 634 h 751"/>
                <a:gd name="T44" fmla="*/ 243 w 686"/>
                <a:gd name="T45" fmla="*/ 635 h 751"/>
                <a:gd name="T46" fmla="*/ 209 w 686"/>
                <a:gd name="T47" fmla="*/ 673 h 751"/>
                <a:gd name="T48" fmla="*/ 192 w 686"/>
                <a:gd name="T49" fmla="*/ 699 h 751"/>
                <a:gd name="T50" fmla="*/ 171 w 686"/>
                <a:gd name="T51" fmla="*/ 715 h 751"/>
                <a:gd name="T52" fmla="*/ 111 w 686"/>
                <a:gd name="T53" fmla="*/ 751 h 751"/>
                <a:gd name="T54" fmla="*/ 65 w 686"/>
                <a:gd name="T55" fmla="*/ 746 h 751"/>
                <a:gd name="T56" fmla="*/ 49 w 686"/>
                <a:gd name="T57" fmla="*/ 732 h 751"/>
                <a:gd name="T58" fmla="*/ 65 w 686"/>
                <a:gd name="T59" fmla="*/ 684 h 751"/>
                <a:gd name="T60" fmla="*/ 63 w 686"/>
                <a:gd name="T61" fmla="*/ 653 h 751"/>
                <a:gd name="T62" fmla="*/ 38 w 686"/>
                <a:gd name="T63" fmla="*/ 621 h 751"/>
                <a:gd name="T64" fmla="*/ 16 w 686"/>
                <a:gd name="T65" fmla="*/ 594 h 751"/>
                <a:gd name="T66" fmla="*/ 7 w 686"/>
                <a:gd name="T67" fmla="*/ 579 h 751"/>
                <a:gd name="T68" fmla="*/ 4 w 686"/>
                <a:gd name="T69" fmla="*/ 506 h 751"/>
                <a:gd name="T70" fmla="*/ 9 w 686"/>
                <a:gd name="T71" fmla="*/ 350 h 751"/>
                <a:gd name="T72" fmla="*/ 83 w 686"/>
                <a:gd name="T73" fmla="*/ 296 h 751"/>
                <a:gd name="T74" fmla="*/ 89 w 686"/>
                <a:gd name="T75" fmla="*/ 134 h 751"/>
                <a:gd name="T76" fmla="*/ 98 w 686"/>
                <a:gd name="T77" fmla="*/ 53 h 751"/>
                <a:gd name="T78" fmla="*/ 227 w 686"/>
                <a:gd name="T79" fmla="*/ 25 h 751"/>
                <a:gd name="T80" fmla="*/ 258 w 686"/>
                <a:gd name="T81" fmla="*/ 27 h 751"/>
                <a:gd name="T82" fmla="*/ 279 w 686"/>
                <a:gd name="T83" fmla="*/ 51 h 751"/>
                <a:gd name="T84" fmla="*/ 292 w 686"/>
                <a:gd name="T85" fmla="*/ 60 h 751"/>
                <a:gd name="T86" fmla="*/ 325 w 686"/>
                <a:gd name="T87" fmla="*/ 27 h 751"/>
                <a:gd name="T88" fmla="*/ 368 w 686"/>
                <a:gd name="T89" fmla="*/ 7 h 751"/>
                <a:gd name="T90" fmla="*/ 392 w 686"/>
                <a:gd name="T91"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6" h="751">
                  <a:moveTo>
                    <a:pt x="392" y="0"/>
                  </a:moveTo>
                  <a:lnTo>
                    <a:pt x="401" y="4"/>
                  </a:lnTo>
                  <a:lnTo>
                    <a:pt x="401" y="15"/>
                  </a:lnTo>
                  <a:lnTo>
                    <a:pt x="405" y="25"/>
                  </a:lnTo>
                  <a:lnTo>
                    <a:pt x="421" y="56"/>
                  </a:lnTo>
                  <a:lnTo>
                    <a:pt x="434" y="71"/>
                  </a:lnTo>
                  <a:lnTo>
                    <a:pt x="436" y="87"/>
                  </a:lnTo>
                  <a:lnTo>
                    <a:pt x="443" y="107"/>
                  </a:lnTo>
                  <a:lnTo>
                    <a:pt x="459" y="134"/>
                  </a:lnTo>
                  <a:lnTo>
                    <a:pt x="497" y="178"/>
                  </a:lnTo>
                  <a:lnTo>
                    <a:pt x="519" y="185"/>
                  </a:lnTo>
                  <a:lnTo>
                    <a:pt x="534" y="198"/>
                  </a:lnTo>
                  <a:lnTo>
                    <a:pt x="546" y="216"/>
                  </a:lnTo>
                  <a:lnTo>
                    <a:pt x="563" y="223"/>
                  </a:lnTo>
                  <a:lnTo>
                    <a:pt x="575" y="238"/>
                  </a:lnTo>
                  <a:lnTo>
                    <a:pt x="575" y="265"/>
                  </a:lnTo>
                  <a:lnTo>
                    <a:pt x="579" y="294"/>
                  </a:lnTo>
                  <a:lnTo>
                    <a:pt x="586" y="312"/>
                  </a:lnTo>
                  <a:lnTo>
                    <a:pt x="597" y="325"/>
                  </a:lnTo>
                  <a:lnTo>
                    <a:pt x="608" y="332"/>
                  </a:lnTo>
                  <a:lnTo>
                    <a:pt x="624" y="336"/>
                  </a:lnTo>
                  <a:lnTo>
                    <a:pt x="642" y="336"/>
                  </a:lnTo>
                  <a:lnTo>
                    <a:pt x="659" y="345"/>
                  </a:lnTo>
                  <a:lnTo>
                    <a:pt x="671" y="349"/>
                  </a:lnTo>
                  <a:lnTo>
                    <a:pt x="686" y="361"/>
                  </a:lnTo>
                  <a:lnTo>
                    <a:pt x="682" y="367"/>
                  </a:lnTo>
                  <a:lnTo>
                    <a:pt x="668" y="374"/>
                  </a:lnTo>
                  <a:lnTo>
                    <a:pt x="650" y="387"/>
                  </a:lnTo>
                  <a:lnTo>
                    <a:pt x="599" y="412"/>
                  </a:lnTo>
                  <a:lnTo>
                    <a:pt x="577" y="436"/>
                  </a:lnTo>
                  <a:lnTo>
                    <a:pt x="550" y="452"/>
                  </a:lnTo>
                  <a:lnTo>
                    <a:pt x="524" y="479"/>
                  </a:lnTo>
                  <a:lnTo>
                    <a:pt x="510" y="501"/>
                  </a:lnTo>
                  <a:lnTo>
                    <a:pt x="485" y="535"/>
                  </a:lnTo>
                  <a:lnTo>
                    <a:pt x="448" y="563"/>
                  </a:lnTo>
                  <a:lnTo>
                    <a:pt x="426" y="588"/>
                  </a:lnTo>
                  <a:lnTo>
                    <a:pt x="406" y="635"/>
                  </a:lnTo>
                  <a:lnTo>
                    <a:pt x="399" y="644"/>
                  </a:lnTo>
                  <a:lnTo>
                    <a:pt x="388" y="650"/>
                  </a:lnTo>
                  <a:lnTo>
                    <a:pt x="374" y="650"/>
                  </a:lnTo>
                  <a:lnTo>
                    <a:pt x="341" y="659"/>
                  </a:lnTo>
                  <a:lnTo>
                    <a:pt x="323" y="657"/>
                  </a:lnTo>
                  <a:lnTo>
                    <a:pt x="292" y="639"/>
                  </a:lnTo>
                  <a:lnTo>
                    <a:pt x="278" y="634"/>
                  </a:lnTo>
                  <a:lnTo>
                    <a:pt x="259" y="630"/>
                  </a:lnTo>
                  <a:lnTo>
                    <a:pt x="243" y="635"/>
                  </a:lnTo>
                  <a:lnTo>
                    <a:pt x="218" y="663"/>
                  </a:lnTo>
                  <a:lnTo>
                    <a:pt x="209" y="673"/>
                  </a:lnTo>
                  <a:lnTo>
                    <a:pt x="203" y="684"/>
                  </a:lnTo>
                  <a:lnTo>
                    <a:pt x="192" y="699"/>
                  </a:lnTo>
                  <a:lnTo>
                    <a:pt x="176" y="710"/>
                  </a:lnTo>
                  <a:lnTo>
                    <a:pt x="171" y="715"/>
                  </a:lnTo>
                  <a:lnTo>
                    <a:pt x="156" y="739"/>
                  </a:lnTo>
                  <a:lnTo>
                    <a:pt x="111" y="751"/>
                  </a:lnTo>
                  <a:lnTo>
                    <a:pt x="87" y="750"/>
                  </a:lnTo>
                  <a:lnTo>
                    <a:pt x="65" y="746"/>
                  </a:lnTo>
                  <a:lnTo>
                    <a:pt x="54" y="742"/>
                  </a:lnTo>
                  <a:lnTo>
                    <a:pt x="49" y="732"/>
                  </a:lnTo>
                  <a:lnTo>
                    <a:pt x="60" y="702"/>
                  </a:lnTo>
                  <a:lnTo>
                    <a:pt x="65" y="684"/>
                  </a:lnTo>
                  <a:lnTo>
                    <a:pt x="65" y="675"/>
                  </a:lnTo>
                  <a:lnTo>
                    <a:pt x="63" y="653"/>
                  </a:lnTo>
                  <a:lnTo>
                    <a:pt x="54" y="635"/>
                  </a:lnTo>
                  <a:lnTo>
                    <a:pt x="38" y="621"/>
                  </a:lnTo>
                  <a:lnTo>
                    <a:pt x="33" y="608"/>
                  </a:lnTo>
                  <a:lnTo>
                    <a:pt x="16" y="594"/>
                  </a:lnTo>
                  <a:lnTo>
                    <a:pt x="14" y="588"/>
                  </a:lnTo>
                  <a:lnTo>
                    <a:pt x="7" y="579"/>
                  </a:lnTo>
                  <a:lnTo>
                    <a:pt x="0" y="579"/>
                  </a:lnTo>
                  <a:lnTo>
                    <a:pt x="4" y="506"/>
                  </a:lnTo>
                  <a:lnTo>
                    <a:pt x="5" y="425"/>
                  </a:lnTo>
                  <a:lnTo>
                    <a:pt x="9" y="350"/>
                  </a:lnTo>
                  <a:lnTo>
                    <a:pt x="82" y="350"/>
                  </a:lnTo>
                  <a:lnTo>
                    <a:pt x="83" y="296"/>
                  </a:lnTo>
                  <a:lnTo>
                    <a:pt x="85" y="214"/>
                  </a:lnTo>
                  <a:lnTo>
                    <a:pt x="89" y="134"/>
                  </a:lnTo>
                  <a:lnTo>
                    <a:pt x="91" y="58"/>
                  </a:lnTo>
                  <a:lnTo>
                    <a:pt x="98" y="53"/>
                  </a:lnTo>
                  <a:lnTo>
                    <a:pt x="203" y="29"/>
                  </a:lnTo>
                  <a:lnTo>
                    <a:pt x="227" y="25"/>
                  </a:lnTo>
                  <a:lnTo>
                    <a:pt x="234" y="25"/>
                  </a:lnTo>
                  <a:lnTo>
                    <a:pt x="258" y="27"/>
                  </a:lnTo>
                  <a:lnTo>
                    <a:pt x="270" y="33"/>
                  </a:lnTo>
                  <a:lnTo>
                    <a:pt x="279" y="51"/>
                  </a:lnTo>
                  <a:lnTo>
                    <a:pt x="281" y="73"/>
                  </a:lnTo>
                  <a:lnTo>
                    <a:pt x="292" y="60"/>
                  </a:lnTo>
                  <a:lnTo>
                    <a:pt x="303" y="45"/>
                  </a:lnTo>
                  <a:lnTo>
                    <a:pt x="325" y="27"/>
                  </a:lnTo>
                  <a:lnTo>
                    <a:pt x="361" y="16"/>
                  </a:lnTo>
                  <a:lnTo>
                    <a:pt x="368" y="7"/>
                  </a:lnTo>
                  <a:lnTo>
                    <a:pt x="377" y="2"/>
                  </a:lnTo>
                  <a:lnTo>
                    <a:pt x="392"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 name="Picture 5" descr="A picture containing person, indoor, people, group&#10;&#10;Description automatically generated">
            <a:extLst>
              <a:ext uri="{FF2B5EF4-FFF2-40B4-BE49-F238E27FC236}">
                <a16:creationId xmlns:a16="http://schemas.microsoft.com/office/drawing/2014/main" id="{164DD1E7-50F9-AA8E-E1B3-6C4E78C73701}"/>
              </a:ext>
            </a:extLst>
          </p:cNvPr>
          <p:cNvPicPr>
            <a:picLocks noGrp="1"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1"/>
            <a:ext cx="5605463" cy="6858000"/>
          </a:xfrm>
          <a:prstGeom prst="rect">
            <a:avLst/>
          </a:prstGeom>
        </p:spPr>
      </p:pic>
    </p:spTree>
    <p:extLst>
      <p:ext uri="{BB962C8B-B14F-4D97-AF65-F5344CB8AC3E}">
        <p14:creationId xmlns:p14="http://schemas.microsoft.com/office/powerpoint/2010/main" val="31642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65FAC-8D91-42E7-8FE6-84EC1EDF0F82}"/>
              </a:ext>
            </a:extLst>
          </p:cNvPr>
          <p:cNvSpPr>
            <a:spLocks noGrp="1"/>
          </p:cNvSpPr>
          <p:nvPr>
            <p:ph sz="half" idx="1"/>
          </p:nvPr>
        </p:nvSpPr>
        <p:spPr>
          <a:xfrm>
            <a:off x="6095999" y="2819401"/>
            <a:ext cx="5257800" cy="3124200"/>
          </a:xfrm>
        </p:spPr>
        <p:txBody>
          <a:bodyPr/>
          <a:lstStyle/>
          <a:p>
            <a:r>
              <a:rPr lang="en-US" sz="1800" b="1"/>
              <a:t>Co-developing an investment roadmap</a:t>
            </a:r>
          </a:p>
          <a:p>
            <a:r>
              <a:rPr lang="en-US" sz="1800"/>
              <a:t>The implementation team partnered with the government to create the Digital Health Investment Roadmap (2017–2023). </a:t>
            </a:r>
          </a:p>
          <a:p>
            <a:r>
              <a:rPr lang="en-US" sz="1800"/>
              <a:t>This roadmap aligns digital health priorities for the country and gives recommendations for investment, as well as financing and cost guidelines. </a:t>
            </a:r>
          </a:p>
        </p:txBody>
      </p:sp>
      <p:sp>
        <p:nvSpPr>
          <p:cNvPr id="7" name="Text Placeholder 6">
            <a:extLst>
              <a:ext uri="{FF2B5EF4-FFF2-40B4-BE49-F238E27FC236}">
                <a16:creationId xmlns:a16="http://schemas.microsoft.com/office/drawing/2014/main" id="{43FA891B-BD04-71DD-5338-0EEF476DD529}"/>
              </a:ext>
            </a:extLst>
          </p:cNvPr>
          <p:cNvSpPr>
            <a:spLocks noGrp="1"/>
          </p:cNvSpPr>
          <p:nvPr>
            <p:ph type="body" sz="quarter" idx="11"/>
          </p:nvPr>
        </p:nvSpPr>
        <p:spPr/>
        <p:txBody>
          <a:bodyPr/>
          <a:lstStyle/>
          <a:p>
            <a:endParaRPr lang="en-US"/>
          </a:p>
        </p:txBody>
      </p:sp>
      <p:pic>
        <p:nvPicPr>
          <p:cNvPr id="12" name="Picture 11" descr="Logo&#10;&#10;Description automatically generated">
            <a:extLst>
              <a:ext uri="{FF2B5EF4-FFF2-40B4-BE49-F238E27FC236}">
                <a16:creationId xmlns:a16="http://schemas.microsoft.com/office/drawing/2014/main" id="{1DF5694C-E720-4DC3-A556-C8B7A292EF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8294" y="6050100"/>
            <a:ext cx="1610305" cy="843159"/>
          </a:xfrm>
          <a:prstGeom prst="rect">
            <a:avLst/>
          </a:prstGeom>
        </p:spPr>
      </p:pic>
      <p:pic>
        <p:nvPicPr>
          <p:cNvPr id="11" name="Picture Placeholder 18" descr="A picture containing timeline&#10;&#10;Description automatically generated">
            <a:extLst>
              <a:ext uri="{FF2B5EF4-FFF2-40B4-BE49-F238E27FC236}">
                <a16:creationId xmlns:a16="http://schemas.microsoft.com/office/drawing/2014/main" id="{54DB0A9E-7A30-45F9-BFA6-EF1A54EB87EA}"/>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0" y="0"/>
            <a:ext cx="5605463" cy="6858000"/>
          </a:xfrm>
        </p:spPr>
      </p:pic>
      <p:sp>
        <p:nvSpPr>
          <p:cNvPr id="13" name="Rectangle 12">
            <a:extLst>
              <a:ext uri="{FF2B5EF4-FFF2-40B4-BE49-F238E27FC236}">
                <a16:creationId xmlns:a16="http://schemas.microsoft.com/office/drawing/2014/main" id="{4F732862-E577-9ABA-2FE4-4A7702C80BA3}"/>
              </a:ext>
            </a:extLst>
          </p:cNvPr>
          <p:cNvSpPr/>
          <p:nvPr/>
        </p:nvSpPr>
        <p:spPr>
          <a:xfrm>
            <a:off x="10715625" y="-1"/>
            <a:ext cx="1463040" cy="1463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endParaRPr>
          </a:p>
          <a:p>
            <a:pPr algn="ctr"/>
            <a:endParaRPr lang="en-US" sz="1500">
              <a:solidFill>
                <a:schemeClr val="bg1"/>
              </a:solidFill>
            </a:endParaRPr>
          </a:p>
          <a:p>
            <a:pPr algn="ctr"/>
            <a:endParaRPr lang="en-US" sz="1500">
              <a:solidFill>
                <a:schemeClr val="bg1"/>
              </a:solidFill>
            </a:endParaRPr>
          </a:p>
          <a:p>
            <a:pPr algn="ctr"/>
            <a:endParaRPr lang="en-US" sz="1500">
              <a:solidFill>
                <a:schemeClr val="bg1"/>
              </a:solidFill>
            </a:endParaRPr>
          </a:p>
          <a:p>
            <a:pPr algn="ctr"/>
            <a:r>
              <a:rPr lang="en-US" sz="1500" b="1">
                <a:solidFill>
                  <a:schemeClr val="bg1"/>
                </a:solidFill>
              </a:rPr>
              <a:t>Investment</a:t>
            </a:r>
          </a:p>
        </p:txBody>
      </p:sp>
      <p:pic>
        <p:nvPicPr>
          <p:cNvPr id="14" name="Graphic 13" descr="Contract with solid fill">
            <a:extLst>
              <a:ext uri="{FF2B5EF4-FFF2-40B4-BE49-F238E27FC236}">
                <a16:creationId xmlns:a16="http://schemas.microsoft.com/office/drawing/2014/main" id="{6F775431-8CDD-22CB-3899-B1AEDE292F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86950" y="71440"/>
            <a:ext cx="914400" cy="914400"/>
          </a:xfrm>
          <a:prstGeom prst="rect">
            <a:avLst/>
          </a:prstGeom>
        </p:spPr>
      </p:pic>
      <p:sp>
        <p:nvSpPr>
          <p:cNvPr id="23" name="Title 1">
            <a:extLst>
              <a:ext uri="{FF2B5EF4-FFF2-40B4-BE49-F238E27FC236}">
                <a16:creationId xmlns:a16="http://schemas.microsoft.com/office/drawing/2014/main" id="{1C1DA63E-8C0C-47A3-75DB-1DAD45420A4A}"/>
              </a:ext>
            </a:extLst>
          </p:cNvPr>
          <p:cNvSpPr>
            <a:spLocks noGrp="1"/>
          </p:cNvSpPr>
          <p:nvPr>
            <p:ph type="title"/>
          </p:nvPr>
        </p:nvSpPr>
        <p:spPr>
          <a:xfrm>
            <a:off x="6096000" y="1828800"/>
            <a:ext cx="5257800" cy="914400"/>
          </a:xfrm>
        </p:spPr>
        <p:txBody>
          <a:bodyPr/>
          <a:lstStyle/>
          <a:p>
            <a:r>
              <a:rPr lang="en-US" sz="1600"/>
              <a:t>The DUAL model at work:</a:t>
            </a:r>
            <a:br>
              <a:rPr lang="en-US"/>
            </a:br>
            <a:r>
              <a:rPr lang="en-US" sz="3600"/>
              <a:t>Tanzania</a:t>
            </a:r>
            <a:endParaRPr lang="en-US"/>
          </a:p>
        </p:txBody>
      </p:sp>
      <p:grpSp>
        <p:nvGrpSpPr>
          <p:cNvPr id="24" name="Group 23">
            <a:extLst>
              <a:ext uri="{FF2B5EF4-FFF2-40B4-BE49-F238E27FC236}">
                <a16:creationId xmlns:a16="http://schemas.microsoft.com/office/drawing/2014/main" id="{A9FC8518-8239-082E-AA2E-20063E81B834}"/>
              </a:ext>
            </a:extLst>
          </p:cNvPr>
          <p:cNvGrpSpPr/>
          <p:nvPr/>
        </p:nvGrpSpPr>
        <p:grpSpPr>
          <a:xfrm>
            <a:off x="6220178" y="327505"/>
            <a:ext cx="1606700" cy="1430644"/>
            <a:chOff x="7329457" y="4408487"/>
            <a:chExt cx="1724025" cy="1535113"/>
          </a:xfrm>
        </p:grpSpPr>
        <p:sp>
          <p:nvSpPr>
            <p:cNvPr id="25" name="Freeform 1349">
              <a:extLst>
                <a:ext uri="{FF2B5EF4-FFF2-40B4-BE49-F238E27FC236}">
                  <a16:creationId xmlns:a16="http://schemas.microsoft.com/office/drawing/2014/main" id="{02F2E7A7-0AF9-D1A0-371C-D147466A2DE2}"/>
                </a:ext>
              </a:extLst>
            </p:cNvPr>
            <p:cNvSpPr>
              <a:spLocks/>
            </p:cNvSpPr>
            <p:nvPr/>
          </p:nvSpPr>
          <p:spPr bwMode="auto">
            <a:xfrm>
              <a:off x="8312119" y="4905375"/>
              <a:ext cx="98425" cy="139700"/>
            </a:xfrm>
            <a:custGeom>
              <a:avLst/>
              <a:gdLst>
                <a:gd name="T0" fmla="*/ 96 w 123"/>
                <a:gd name="T1" fmla="*/ 0 h 174"/>
                <a:gd name="T2" fmla="*/ 101 w 123"/>
                <a:gd name="T3" fmla="*/ 0 h 174"/>
                <a:gd name="T4" fmla="*/ 101 w 123"/>
                <a:gd name="T5" fmla="*/ 2 h 174"/>
                <a:gd name="T6" fmla="*/ 108 w 123"/>
                <a:gd name="T7" fmla="*/ 2 h 174"/>
                <a:gd name="T8" fmla="*/ 112 w 123"/>
                <a:gd name="T9" fmla="*/ 7 h 174"/>
                <a:gd name="T10" fmla="*/ 103 w 123"/>
                <a:gd name="T11" fmla="*/ 14 h 174"/>
                <a:gd name="T12" fmla="*/ 101 w 123"/>
                <a:gd name="T13" fmla="*/ 25 h 174"/>
                <a:gd name="T14" fmla="*/ 101 w 123"/>
                <a:gd name="T15" fmla="*/ 32 h 174"/>
                <a:gd name="T16" fmla="*/ 103 w 123"/>
                <a:gd name="T17" fmla="*/ 38 h 174"/>
                <a:gd name="T18" fmla="*/ 107 w 123"/>
                <a:gd name="T19" fmla="*/ 45 h 174"/>
                <a:gd name="T20" fmla="*/ 116 w 123"/>
                <a:gd name="T21" fmla="*/ 47 h 174"/>
                <a:gd name="T22" fmla="*/ 121 w 123"/>
                <a:gd name="T23" fmla="*/ 52 h 174"/>
                <a:gd name="T24" fmla="*/ 123 w 123"/>
                <a:gd name="T25" fmla="*/ 61 h 174"/>
                <a:gd name="T26" fmla="*/ 123 w 123"/>
                <a:gd name="T27" fmla="*/ 74 h 174"/>
                <a:gd name="T28" fmla="*/ 117 w 123"/>
                <a:gd name="T29" fmla="*/ 83 h 174"/>
                <a:gd name="T30" fmla="*/ 105 w 123"/>
                <a:gd name="T31" fmla="*/ 100 h 174"/>
                <a:gd name="T32" fmla="*/ 98 w 123"/>
                <a:gd name="T33" fmla="*/ 121 h 174"/>
                <a:gd name="T34" fmla="*/ 90 w 123"/>
                <a:gd name="T35" fmla="*/ 130 h 174"/>
                <a:gd name="T36" fmla="*/ 74 w 123"/>
                <a:gd name="T37" fmla="*/ 159 h 174"/>
                <a:gd name="T38" fmla="*/ 56 w 123"/>
                <a:gd name="T39" fmla="*/ 169 h 174"/>
                <a:gd name="T40" fmla="*/ 41 w 123"/>
                <a:gd name="T41" fmla="*/ 172 h 174"/>
                <a:gd name="T42" fmla="*/ 38 w 123"/>
                <a:gd name="T43" fmla="*/ 174 h 174"/>
                <a:gd name="T44" fmla="*/ 30 w 123"/>
                <a:gd name="T45" fmla="*/ 165 h 174"/>
                <a:gd name="T46" fmla="*/ 23 w 123"/>
                <a:gd name="T47" fmla="*/ 152 h 174"/>
                <a:gd name="T48" fmla="*/ 21 w 123"/>
                <a:gd name="T49" fmla="*/ 138 h 174"/>
                <a:gd name="T50" fmla="*/ 21 w 123"/>
                <a:gd name="T51" fmla="*/ 120 h 174"/>
                <a:gd name="T52" fmla="*/ 19 w 123"/>
                <a:gd name="T53" fmla="*/ 105 h 174"/>
                <a:gd name="T54" fmla="*/ 18 w 123"/>
                <a:gd name="T55" fmla="*/ 94 h 174"/>
                <a:gd name="T56" fmla="*/ 14 w 123"/>
                <a:gd name="T57" fmla="*/ 87 h 174"/>
                <a:gd name="T58" fmla="*/ 10 w 123"/>
                <a:gd name="T59" fmla="*/ 52 h 174"/>
                <a:gd name="T60" fmla="*/ 7 w 123"/>
                <a:gd name="T61" fmla="*/ 42 h 174"/>
                <a:gd name="T62" fmla="*/ 0 w 123"/>
                <a:gd name="T63" fmla="*/ 32 h 174"/>
                <a:gd name="T64" fmla="*/ 1 w 123"/>
                <a:gd name="T65" fmla="*/ 32 h 174"/>
                <a:gd name="T66" fmla="*/ 1 w 123"/>
                <a:gd name="T67" fmla="*/ 20 h 174"/>
                <a:gd name="T68" fmla="*/ 9 w 123"/>
                <a:gd name="T69" fmla="*/ 14 h 174"/>
                <a:gd name="T70" fmla="*/ 14 w 123"/>
                <a:gd name="T71" fmla="*/ 14 h 174"/>
                <a:gd name="T72" fmla="*/ 18 w 123"/>
                <a:gd name="T73" fmla="*/ 16 h 174"/>
                <a:gd name="T74" fmla="*/ 21 w 123"/>
                <a:gd name="T75" fmla="*/ 25 h 174"/>
                <a:gd name="T76" fmla="*/ 25 w 123"/>
                <a:gd name="T77" fmla="*/ 38 h 174"/>
                <a:gd name="T78" fmla="*/ 29 w 123"/>
                <a:gd name="T79" fmla="*/ 38 h 174"/>
                <a:gd name="T80" fmla="*/ 38 w 123"/>
                <a:gd name="T81" fmla="*/ 38 h 174"/>
                <a:gd name="T82" fmla="*/ 45 w 123"/>
                <a:gd name="T83" fmla="*/ 32 h 174"/>
                <a:gd name="T84" fmla="*/ 54 w 123"/>
                <a:gd name="T85" fmla="*/ 32 h 174"/>
                <a:gd name="T86" fmla="*/ 59 w 123"/>
                <a:gd name="T87" fmla="*/ 27 h 174"/>
                <a:gd name="T88" fmla="*/ 59 w 123"/>
                <a:gd name="T89" fmla="*/ 14 h 174"/>
                <a:gd name="T90" fmla="*/ 61 w 123"/>
                <a:gd name="T91" fmla="*/ 9 h 174"/>
                <a:gd name="T92" fmla="*/ 65 w 123"/>
                <a:gd name="T93" fmla="*/ 5 h 174"/>
                <a:gd name="T94" fmla="*/ 78 w 123"/>
                <a:gd name="T95" fmla="*/ 5 h 174"/>
                <a:gd name="T96" fmla="*/ 96 w 123"/>
                <a:gd name="T9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3" h="174">
                  <a:moveTo>
                    <a:pt x="96" y="0"/>
                  </a:moveTo>
                  <a:lnTo>
                    <a:pt x="101" y="0"/>
                  </a:lnTo>
                  <a:lnTo>
                    <a:pt x="101" y="2"/>
                  </a:lnTo>
                  <a:lnTo>
                    <a:pt x="108" y="2"/>
                  </a:lnTo>
                  <a:lnTo>
                    <a:pt x="112" y="7"/>
                  </a:lnTo>
                  <a:lnTo>
                    <a:pt x="103" y="14"/>
                  </a:lnTo>
                  <a:lnTo>
                    <a:pt x="101" y="25"/>
                  </a:lnTo>
                  <a:lnTo>
                    <a:pt x="101" y="32"/>
                  </a:lnTo>
                  <a:lnTo>
                    <a:pt x="103" y="38"/>
                  </a:lnTo>
                  <a:lnTo>
                    <a:pt x="107" y="45"/>
                  </a:lnTo>
                  <a:lnTo>
                    <a:pt x="116" y="47"/>
                  </a:lnTo>
                  <a:lnTo>
                    <a:pt x="121" y="52"/>
                  </a:lnTo>
                  <a:lnTo>
                    <a:pt x="123" y="61"/>
                  </a:lnTo>
                  <a:lnTo>
                    <a:pt x="123" y="74"/>
                  </a:lnTo>
                  <a:lnTo>
                    <a:pt x="117" y="83"/>
                  </a:lnTo>
                  <a:lnTo>
                    <a:pt x="105" y="100"/>
                  </a:lnTo>
                  <a:lnTo>
                    <a:pt x="98" y="121"/>
                  </a:lnTo>
                  <a:lnTo>
                    <a:pt x="90" y="130"/>
                  </a:lnTo>
                  <a:lnTo>
                    <a:pt x="74" y="159"/>
                  </a:lnTo>
                  <a:lnTo>
                    <a:pt x="56" y="169"/>
                  </a:lnTo>
                  <a:lnTo>
                    <a:pt x="41" y="172"/>
                  </a:lnTo>
                  <a:lnTo>
                    <a:pt x="38" y="174"/>
                  </a:lnTo>
                  <a:lnTo>
                    <a:pt x="30" y="165"/>
                  </a:lnTo>
                  <a:lnTo>
                    <a:pt x="23" y="152"/>
                  </a:lnTo>
                  <a:lnTo>
                    <a:pt x="21" y="138"/>
                  </a:lnTo>
                  <a:lnTo>
                    <a:pt x="21" y="120"/>
                  </a:lnTo>
                  <a:lnTo>
                    <a:pt x="19" y="105"/>
                  </a:lnTo>
                  <a:lnTo>
                    <a:pt x="18" y="94"/>
                  </a:lnTo>
                  <a:lnTo>
                    <a:pt x="14" y="87"/>
                  </a:lnTo>
                  <a:lnTo>
                    <a:pt x="10" y="52"/>
                  </a:lnTo>
                  <a:lnTo>
                    <a:pt x="7" y="42"/>
                  </a:lnTo>
                  <a:lnTo>
                    <a:pt x="0" y="32"/>
                  </a:lnTo>
                  <a:lnTo>
                    <a:pt x="1" y="32"/>
                  </a:lnTo>
                  <a:lnTo>
                    <a:pt x="1" y="20"/>
                  </a:lnTo>
                  <a:lnTo>
                    <a:pt x="9" y="14"/>
                  </a:lnTo>
                  <a:lnTo>
                    <a:pt x="14" y="14"/>
                  </a:lnTo>
                  <a:lnTo>
                    <a:pt x="18" y="16"/>
                  </a:lnTo>
                  <a:lnTo>
                    <a:pt x="21" y="25"/>
                  </a:lnTo>
                  <a:lnTo>
                    <a:pt x="25" y="38"/>
                  </a:lnTo>
                  <a:lnTo>
                    <a:pt x="29" y="38"/>
                  </a:lnTo>
                  <a:lnTo>
                    <a:pt x="38" y="38"/>
                  </a:lnTo>
                  <a:lnTo>
                    <a:pt x="45" y="32"/>
                  </a:lnTo>
                  <a:lnTo>
                    <a:pt x="54" y="32"/>
                  </a:lnTo>
                  <a:lnTo>
                    <a:pt x="59" y="27"/>
                  </a:lnTo>
                  <a:lnTo>
                    <a:pt x="59" y="14"/>
                  </a:lnTo>
                  <a:lnTo>
                    <a:pt x="61" y="9"/>
                  </a:lnTo>
                  <a:lnTo>
                    <a:pt x="65" y="5"/>
                  </a:lnTo>
                  <a:lnTo>
                    <a:pt x="78" y="5"/>
                  </a:lnTo>
                  <a:lnTo>
                    <a:pt x="96"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176">
              <a:extLst>
                <a:ext uri="{FF2B5EF4-FFF2-40B4-BE49-F238E27FC236}">
                  <a16:creationId xmlns:a16="http://schemas.microsoft.com/office/drawing/2014/main" id="{198E9B84-111D-6522-DAC8-9B27B7CF451E}"/>
                </a:ext>
              </a:extLst>
            </p:cNvPr>
            <p:cNvSpPr>
              <a:spLocks/>
            </p:cNvSpPr>
            <p:nvPr/>
          </p:nvSpPr>
          <p:spPr bwMode="auto">
            <a:xfrm>
              <a:off x="8347045" y="4484688"/>
              <a:ext cx="306388" cy="361950"/>
            </a:xfrm>
            <a:custGeom>
              <a:avLst/>
              <a:gdLst>
                <a:gd name="T0" fmla="*/ 307 w 387"/>
                <a:gd name="T1" fmla="*/ 2 h 455"/>
                <a:gd name="T2" fmla="*/ 314 w 387"/>
                <a:gd name="T3" fmla="*/ 7 h 455"/>
                <a:gd name="T4" fmla="*/ 334 w 387"/>
                <a:gd name="T5" fmla="*/ 12 h 455"/>
                <a:gd name="T6" fmla="*/ 336 w 387"/>
                <a:gd name="T7" fmla="*/ 27 h 455"/>
                <a:gd name="T8" fmla="*/ 345 w 387"/>
                <a:gd name="T9" fmla="*/ 71 h 455"/>
                <a:gd name="T10" fmla="*/ 356 w 387"/>
                <a:gd name="T11" fmla="*/ 89 h 455"/>
                <a:gd name="T12" fmla="*/ 370 w 387"/>
                <a:gd name="T13" fmla="*/ 98 h 455"/>
                <a:gd name="T14" fmla="*/ 383 w 387"/>
                <a:gd name="T15" fmla="*/ 121 h 455"/>
                <a:gd name="T16" fmla="*/ 387 w 387"/>
                <a:gd name="T17" fmla="*/ 163 h 455"/>
                <a:gd name="T18" fmla="*/ 381 w 387"/>
                <a:gd name="T19" fmla="*/ 214 h 455"/>
                <a:gd name="T20" fmla="*/ 359 w 387"/>
                <a:gd name="T21" fmla="*/ 250 h 455"/>
                <a:gd name="T22" fmla="*/ 345 w 387"/>
                <a:gd name="T23" fmla="*/ 272 h 455"/>
                <a:gd name="T24" fmla="*/ 314 w 387"/>
                <a:gd name="T25" fmla="*/ 321 h 455"/>
                <a:gd name="T26" fmla="*/ 298 w 387"/>
                <a:gd name="T27" fmla="*/ 321 h 455"/>
                <a:gd name="T28" fmla="*/ 271 w 387"/>
                <a:gd name="T29" fmla="*/ 317 h 455"/>
                <a:gd name="T30" fmla="*/ 245 w 387"/>
                <a:gd name="T31" fmla="*/ 336 h 455"/>
                <a:gd name="T32" fmla="*/ 220 w 387"/>
                <a:gd name="T33" fmla="*/ 328 h 455"/>
                <a:gd name="T34" fmla="*/ 211 w 387"/>
                <a:gd name="T35" fmla="*/ 334 h 455"/>
                <a:gd name="T36" fmla="*/ 196 w 387"/>
                <a:gd name="T37" fmla="*/ 332 h 455"/>
                <a:gd name="T38" fmla="*/ 176 w 387"/>
                <a:gd name="T39" fmla="*/ 348 h 455"/>
                <a:gd name="T40" fmla="*/ 162 w 387"/>
                <a:gd name="T41" fmla="*/ 361 h 455"/>
                <a:gd name="T42" fmla="*/ 147 w 387"/>
                <a:gd name="T43" fmla="*/ 412 h 455"/>
                <a:gd name="T44" fmla="*/ 93 w 387"/>
                <a:gd name="T45" fmla="*/ 421 h 455"/>
                <a:gd name="T46" fmla="*/ 85 w 387"/>
                <a:gd name="T47" fmla="*/ 426 h 455"/>
                <a:gd name="T48" fmla="*/ 49 w 387"/>
                <a:gd name="T49" fmla="*/ 428 h 455"/>
                <a:gd name="T50" fmla="*/ 35 w 387"/>
                <a:gd name="T51" fmla="*/ 437 h 455"/>
                <a:gd name="T52" fmla="*/ 15 w 387"/>
                <a:gd name="T53" fmla="*/ 455 h 455"/>
                <a:gd name="T54" fmla="*/ 0 w 387"/>
                <a:gd name="T55" fmla="*/ 446 h 455"/>
                <a:gd name="T56" fmla="*/ 4 w 387"/>
                <a:gd name="T57" fmla="*/ 372 h 455"/>
                <a:gd name="T58" fmla="*/ 15 w 387"/>
                <a:gd name="T59" fmla="*/ 305 h 455"/>
                <a:gd name="T60" fmla="*/ 27 w 387"/>
                <a:gd name="T61" fmla="*/ 279 h 455"/>
                <a:gd name="T62" fmla="*/ 60 w 387"/>
                <a:gd name="T63" fmla="*/ 238 h 455"/>
                <a:gd name="T64" fmla="*/ 71 w 387"/>
                <a:gd name="T65" fmla="*/ 219 h 455"/>
                <a:gd name="T66" fmla="*/ 89 w 387"/>
                <a:gd name="T67" fmla="*/ 201 h 455"/>
                <a:gd name="T68" fmla="*/ 109 w 387"/>
                <a:gd name="T69" fmla="*/ 179 h 455"/>
                <a:gd name="T70" fmla="*/ 113 w 387"/>
                <a:gd name="T71" fmla="*/ 156 h 455"/>
                <a:gd name="T72" fmla="*/ 98 w 387"/>
                <a:gd name="T73" fmla="*/ 145 h 455"/>
                <a:gd name="T74" fmla="*/ 85 w 387"/>
                <a:gd name="T75" fmla="*/ 132 h 455"/>
                <a:gd name="T76" fmla="*/ 80 w 387"/>
                <a:gd name="T77" fmla="*/ 85 h 455"/>
                <a:gd name="T78" fmla="*/ 87 w 387"/>
                <a:gd name="T79" fmla="*/ 43 h 455"/>
                <a:gd name="T80" fmla="*/ 96 w 387"/>
                <a:gd name="T81" fmla="*/ 31 h 455"/>
                <a:gd name="T82" fmla="*/ 129 w 387"/>
                <a:gd name="T83" fmla="*/ 34 h 455"/>
                <a:gd name="T84" fmla="*/ 160 w 387"/>
                <a:gd name="T85" fmla="*/ 29 h 455"/>
                <a:gd name="T86" fmla="*/ 189 w 387"/>
                <a:gd name="T87" fmla="*/ 36 h 455"/>
                <a:gd name="T88" fmla="*/ 227 w 387"/>
                <a:gd name="T89" fmla="*/ 25 h 455"/>
                <a:gd name="T90" fmla="*/ 272 w 387"/>
                <a:gd name="T91" fmla="*/ 2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7" h="455">
                  <a:moveTo>
                    <a:pt x="307" y="0"/>
                  </a:moveTo>
                  <a:lnTo>
                    <a:pt x="307" y="2"/>
                  </a:lnTo>
                  <a:lnTo>
                    <a:pt x="312" y="3"/>
                  </a:lnTo>
                  <a:lnTo>
                    <a:pt x="314" y="7"/>
                  </a:lnTo>
                  <a:lnTo>
                    <a:pt x="330" y="11"/>
                  </a:lnTo>
                  <a:lnTo>
                    <a:pt x="334" y="12"/>
                  </a:lnTo>
                  <a:lnTo>
                    <a:pt x="334" y="23"/>
                  </a:lnTo>
                  <a:lnTo>
                    <a:pt x="336" y="27"/>
                  </a:lnTo>
                  <a:lnTo>
                    <a:pt x="340" y="31"/>
                  </a:lnTo>
                  <a:lnTo>
                    <a:pt x="345" y="71"/>
                  </a:lnTo>
                  <a:lnTo>
                    <a:pt x="350" y="81"/>
                  </a:lnTo>
                  <a:lnTo>
                    <a:pt x="356" y="89"/>
                  </a:lnTo>
                  <a:lnTo>
                    <a:pt x="365" y="94"/>
                  </a:lnTo>
                  <a:lnTo>
                    <a:pt x="370" y="98"/>
                  </a:lnTo>
                  <a:lnTo>
                    <a:pt x="381" y="110"/>
                  </a:lnTo>
                  <a:lnTo>
                    <a:pt x="383" y="121"/>
                  </a:lnTo>
                  <a:lnTo>
                    <a:pt x="383" y="149"/>
                  </a:lnTo>
                  <a:lnTo>
                    <a:pt x="387" y="163"/>
                  </a:lnTo>
                  <a:lnTo>
                    <a:pt x="385" y="194"/>
                  </a:lnTo>
                  <a:lnTo>
                    <a:pt x="381" y="214"/>
                  </a:lnTo>
                  <a:lnTo>
                    <a:pt x="372" y="234"/>
                  </a:lnTo>
                  <a:lnTo>
                    <a:pt x="359" y="250"/>
                  </a:lnTo>
                  <a:lnTo>
                    <a:pt x="358" y="256"/>
                  </a:lnTo>
                  <a:lnTo>
                    <a:pt x="345" y="272"/>
                  </a:lnTo>
                  <a:lnTo>
                    <a:pt x="321" y="312"/>
                  </a:lnTo>
                  <a:lnTo>
                    <a:pt x="314" y="321"/>
                  </a:lnTo>
                  <a:lnTo>
                    <a:pt x="310" y="325"/>
                  </a:lnTo>
                  <a:lnTo>
                    <a:pt x="298" y="321"/>
                  </a:lnTo>
                  <a:lnTo>
                    <a:pt x="287" y="325"/>
                  </a:lnTo>
                  <a:lnTo>
                    <a:pt x="271" y="317"/>
                  </a:lnTo>
                  <a:lnTo>
                    <a:pt x="260" y="312"/>
                  </a:lnTo>
                  <a:lnTo>
                    <a:pt x="245" y="336"/>
                  </a:lnTo>
                  <a:lnTo>
                    <a:pt x="234" y="330"/>
                  </a:lnTo>
                  <a:lnTo>
                    <a:pt x="220" y="328"/>
                  </a:lnTo>
                  <a:lnTo>
                    <a:pt x="212" y="325"/>
                  </a:lnTo>
                  <a:lnTo>
                    <a:pt x="211" y="334"/>
                  </a:lnTo>
                  <a:lnTo>
                    <a:pt x="203" y="336"/>
                  </a:lnTo>
                  <a:lnTo>
                    <a:pt x="196" y="332"/>
                  </a:lnTo>
                  <a:lnTo>
                    <a:pt x="191" y="343"/>
                  </a:lnTo>
                  <a:lnTo>
                    <a:pt x="176" y="348"/>
                  </a:lnTo>
                  <a:lnTo>
                    <a:pt x="162" y="352"/>
                  </a:lnTo>
                  <a:lnTo>
                    <a:pt x="162" y="361"/>
                  </a:lnTo>
                  <a:lnTo>
                    <a:pt x="163" y="370"/>
                  </a:lnTo>
                  <a:lnTo>
                    <a:pt x="147" y="412"/>
                  </a:lnTo>
                  <a:lnTo>
                    <a:pt x="154" y="421"/>
                  </a:lnTo>
                  <a:lnTo>
                    <a:pt x="93" y="421"/>
                  </a:lnTo>
                  <a:lnTo>
                    <a:pt x="93" y="423"/>
                  </a:lnTo>
                  <a:lnTo>
                    <a:pt x="85" y="426"/>
                  </a:lnTo>
                  <a:lnTo>
                    <a:pt x="56" y="423"/>
                  </a:lnTo>
                  <a:lnTo>
                    <a:pt x="49" y="428"/>
                  </a:lnTo>
                  <a:lnTo>
                    <a:pt x="38" y="432"/>
                  </a:lnTo>
                  <a:lnTo>
                    <a:pt x="35" y="437"/>
                  </a:lnTo>
                  <a:lnTo>
                    <a:pt x="25" y="454"/>
                  </a:lnTo>
                  <a:lnTo>
                    <a:pt x="15" y="455"/>
                  </a:lnTo>
                  <a:lnTo>
                    <a:pt x="6" y="452"/>
                  </a:lnTo>
                  <a:lnTo>
                    <a:pt x="0" y="446"/>
                  </a:lnTo>
                  <a:lnTo>
                    <a:pt x="0" y="414"/>
                  </a:lnTo>
                  <a:lnTo>
                    <a:pt x="4" y="372"/>
                  </a:lnTo>
                  <a:lnTo>
                    <a:pt x="6" y="350"/>
                  </a:lnTo>
                  <a:lnTo>
                    <a:pt x="15" y="305"/>
                  </a:lnTo>
                  <a:lnTo>
                    <a:pt x="22" y="287"/>
                  </a:lnTo>
                  <a:lnTo>
                    <a:pt x="27" y="279"/>
                  </a:lnTo>
                  <a:lnTo>
                    <a:pt x="44" y="258"/>
                  </a:lnTo>
                  <a:lnTo>
                    <a:pt x="60" y="238"/>
                  </a:lnTo>
                  <a:lnTo>
                    <a:pt x="67" y="228"/>
                  </a:lnTo>
                  <a:lnTo>
                    <a:pt x="71" y="219"/>
                  </a:lnTo>
                  <a:lnTo>
                    <a:pt x="74" y="208"/>
                  </a:lnTo>
                  <a:lnTo>
                    <a:pt x="89" y="201"/>
                  </a:lnTo>
                  <a:lnTo>
                    <a:pt x="98" y="194"/>
                  </a:lnTo>
                  <a:lnTo>
                    <a:pt x="109" y="179"/>
                  </a:lnTo>
                  <a:lnTo>
                    <a:pt x="113" y="167"/>
                  </a:lnTo>
                  <a:lnTo>
                    <a:pt x="113" y="156"/>
                  </a:lnTo>
                  <a:lnTo>
                    <a:pt x="109" y="149"/>
                  </a:lnTo>
                  <a:lnTo>
                    <a:pt x="98" y="145"/>
                  </a:lnTo>
                  <a:lnTo>
                    <a:pt x="89" y="138"/>
                  </a:lnTo>
                  <a:lnTo>
                    <a:pt x="85" y="132"/>
                  </a:lnTo>
                  <a:lnTo>
                    <a:pt x="80" y="118"/>
                  </a:lnTo>
                  <a:lnTo>
                    <a:pt x="80" y="85"/>
                  </a:lnTo>
                  <a:lnTo>
                    <a:pt x="82" y="58"/>
                  </a:lnTo>
                  <a:lnTo>
                    <a:pt x="87" y="43"/>
                  </a:lnTo>
                  <a:lnTo>
                    <a:pt x="87" y="38"/>
                  </a:lnTo>
                  <a:lnTo>
                    <a:pt x="96" y="31"/>
                  </a:lnTo>
                  <a:lnTo>
                    <a:pt x="114" y="29"/>
                  </a:lnTo>
                  <a:lnTo>
                    <a:pt x="129" y="34"/>
                  </a:lnTo>
                  <a:lnTo>
                    <a:pt x="142" y="31"/>
                  </a:lnTo>
                  <a:lnTo>
                    <a:pt x="160" y="29"/>
                  </a:lnTo>
                  <a:lnTo>
                    <a:pt x="167" y="42"/>
                  </a:lnTo>
                  <a:lnTo>
                    <a:pt x="189" y="36"/>
                  </a:lnTo>
                  <a:lnTo>
                    <a:pt x="209" y="34"/>
                  </a:lnTo>
                  <a:lnTo>
                    <a:pt x="227" y="25"/>
                  </a:lnTo>
                  <a:lnTo>
                    <a:pt x="247" y="27"/>
                  </a:lnTo>
                  <a:lnTo>
                    <a:pt x="272" y="25"/>
                  </a:lnTo>
                  <a:lnTo>
                    <a:pt x="307"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15">
              <a:extLst>
                <a:ext uri="{FF2B5EF4-FFF2-40B4-BE49-F238E27FC236}">
                  <a16:creationId xmlns:a16="http://schemas.microsoft.com/office/drawing/2014/main" id="{8B736007-D5FF-05CD-4DBC-CB865E233C0D}"/>
                </a:ext>
              </a:extLst>
            </p:cNvPr>
            <p:cNvSpPr>
              <a:spLocks/>
            </p:cNvSpPr>
            <p:nvPr/>
          </p:nvSpPr>
          <p:spPr bwMode="auto">
            <a:xfrm>
              <a:off x="8340694" y="4818063"/>
              <a:ext cx="622300" cy="709613"/>
            </a:xfrm>
            <a:custGeom>
              <a:avLst/>
              <a:gdLst>
                <a:gd name="T0" fmla="*/ 597 w 784"/>
                <a:gd name="T1" fmla="*/ 189 h 893"/>
                <a:gd name="T2" fmla="*/ 706 w 784"/>
                <a:gd name="T3" fmla="*/ 314 h 893"/>
                <a:gd name="T4" fmla="*/ 671 w 784"/>
                <a:gd name="T5" fmla="*/ 427 h 893"/>
                <a:gd name="T6" fmla="*/ 704 w 784"/>
                <a:gd name="T7" fmla="*/ 481 h 893"/>
                <a:gd name="T8" fmla="*/ 719 w 784"/>
                <a:gd name="T9" fmla="*/ 519 h 893"/>
                <a:gd name="T10" fmla="*/ 711 w 784"/>
                <a:gd name="T11" fmla="*/ 568 h 893"/>
                <a:gd name="T12" fmla="*/ 702 w 784"/>
                <a:gd name="T13" fmla="*/ 599 h 893"/>
                <a:gd name="T14" fmla="*/ 717 w 784"/>
                <a:gd name="T15" fmla="*/ 650 h 893"/>
                <a:gd name="T16" fmla="*/ 730 w 784"/>
                <a:gd name="T17" fmla="*/ 697 h 893"/>
                <a:gd name="T18" fmla="*/ 737 w 784"/>
                <a:gd name="T19" fmla="*/ 735 h 893"/>
                <a:gd name="T20" fmla="*/ 760 w 784"/>
                <a:gd name="T21" fmla="*/ 775 h 893"/>
                <a:gd name="T22" fmla="*/ 784 w 784"/>
                <a:gd name="T23" fmla="*/ 793 h 893"/>
                <a:gd name="T24" fmla="*/ 735 w 784"/>
                <a:gd name="T25" fmla="*/ 833 h 893"/>
                <a:gd name="T26" fmla="*/ 641 w 784"/>
                <a:gd name="T27" fmla="*/ 862 h 893"/>
                <a:gd name="T28" fmla="*/ 573 w 784"/>
                <a:gd name="T29" fmla="*/ 879 h 893"/>
                <a:gd name="T30" fmla="*/ 504 w 784"/>
                <a:gd name="T31" fmla="*/ 889 h 893"/>
                <a:gd name="T32" fmla="*/ 470 w 784"/>
                <a:gd name="T33" fmla="*/ 888 h 893"/>
                <a:gd name="T34" fmla="*/ 435 w 784"/>
                <a:gd name="T35" fmla="*/ 880 h 893"/>
                <a:gd name="T36" fmla="*/ 370 w 784"/>
                <a:gd name="T37" fmla="*/ 862 h 893"/>
                <a:gd name="T38" fmla="*/ 357 w 784"/>
                <a:gd name="T39" fmla="*/ 815 h 893"/>
                <a:gd name="T40" fmla="*/ 339 w 784"/>
                <a:gd name="T41" fmla="*/ 737 h 893"/>
                <a:gd name="T42" fmla="*/ 299 w 784"/>
                <a:gd name="T43" fmla="*/ 721 h 893"/>
                <a:gd name="T44" fmla="*/ 274 w 784"/>
                <a:gd name="T45" fmla="*/ 721 h 893"/>
                <a:gd name="T46" fmla="*/ 238 w 784"/>
                <a:gd name="T47" fmla="*/ 701 h 893"/>
                <a:gd name="T48" fmla="*/ 199 w 784"/>
                <a:gd name="T49" fmla="*/ 686 h 893"/>
                <a:gd name="T50" fmla="*/ 134 w 784"/>
                <a:gd name="T51" fmla="*/ 646 h 893"/>
                <a:gd name="T52" fmla="*/ 89 w 784"/>
                <a:gd name="T53" fmla="*/ 604 h 893"/>
                <a:gd name="T54" fmla="*/ 65 w 784"/>
                <a:gd name="T55" fmla="*/ 514 h 893"/>
                <a:gd name="T56" fmla="*/ 7 w 784"/>
                <a:gd name="T57" fmla="*/ 432 h 893"/>
                <a:gd name="T58" fmla="*/ 11 w 784"/>
                <a:gd name="T59" fmla="*/ 372 h 893"/>
                <a:gd name="T60" fmla="*/ 0 w 784"/>
                <a:gd name="T61" fmla="*/ 312 h 893"/>
                <a:gd name="T62" fmla="*/ 38 w 784"/>
                <a:gd name="T63" fmla="*/ 270 h 893"/>
                <a:gd name="T64" fmla="*/ 81 w 784"/>
                <a:gd name="T65" fmla="*/ 194 h 893"/>
                <a:gd name="T66" fmla="*/ 80 w 784"/>
                <a:gd name="T67" fmla="*/ 158 h 893"/>
                <a:gd name="T68" fmla="*/ 65 w 784"/>
                <a:gd name="T69" fmla="*/ 136 h 893"/>
                <a:gd name="T70" fmla="*/ 94 w 784"/>
                <a:gd name="T71" fmla="*/ 82 h 893"/>
                <a:gd name="T72" fmla="*/ 63 w 784"/>
                <a:gd name="T73" fmla="*/ 4 h 893"/>
                <a:gd name="T74" fmla="*/ 161 w 784"/>
                <a:gd name="T75" fmla="*/ 2 h 893"/>
                <a:gd name="T76" fmla="*/ 154 w 784"/>
                <a:gd name="T77" fmla="*/ 93 h 893"/>
                <a:gd name="T78" fmla="*/ 176 w 784"/>
                <a:gd name="T79" fmla="*/ 143 h 893"/>
                <a:gd name="T80" fmla="*/ 194 w 784"/>
                <a:gd name="T81" fmla="*/ 109 h 893"/>
                <a:gd name="T82" fmla="*/ 229 w 784"/>
                <a:gd name="T83" fmla="*/ 131 h 893"/>
                <a:gd name="T84" fmla="*/ 247 w 784"/>
                <a:gd name="T85" fmla="*/ 143 h 893"/>
                <a:gd name="T86" fmla="*/ 278 w 784"/>
                <a:gd name="T87" fmla="*/ 125 h 893"/>
                <a:gd name="T88" fmla="*/ 301 w 784"/>
                <a:gd name="T89" fmla="*/ 98 h 893"/>
                <a:gd name="T90" fmla="*/ 287 w 784"/>
                <a:gd name="T91" fmla="*/ 78 h 893"/>
                <a:gd name="T92" fmla="*/ 296 w 784"/>
                <a:gd name="T93" fmla="*/ 64 h 893"/>
                <a:gd name="T94" fmla="*/ 314 w 784"/>
                <a:gd name="T95" fmla="*/ 31 h 893"/>
                <a:gd name="T96" fmla="*/ 323 w 784"/>
                <a:gd name="T97" fmla="*/ 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4" h="893">
                  <a:moveTo>
                    <a:pt x="337" y="0"/>
                  </a:moveTo>
                  <a:lnTo>
                    <a:pt x="592" y="171"/>
                  </a:lnTo>
                  <a:lnTo>
                    <a:pt x="595" y="178"/>
                  </a:lnTo>
                  <a:lnTo>
                    <a:pt x="597" y="189"/>
                  </a:lnTo>
                  <a:lnTo>
                    <a:pt x="601" y="220"/>
                  </a:lnTo>
                  <a:lnTo>
                    <a:pt x="608" y="234"/>
                  </a:lnTo>
                  <a:lnTo>
                    <a:pt x="708" y="305"/>
                  </a:lnTo>
                  <a:lnTo>
                    <a:pt x="706" y="314"/>
                  </a:lnTo>
                  <a:lnTo>
                    <a:pt x="695" y="359"/>
                  </a:lnTo>
                  <a:lnTo>
                    <a:pt x="690" y="370"/>
                  </a:lnTo>
                  <a:lnTo>
                    <a:pt x="686" y="390"/>
                  </a:lnTo>
                  <a:lnTo>
                    <a:pt x="671" y="427"/>
                  </a:lnTo>
                  <a:lnTo>
                    <a:pt x="673" y="443"/>
                  </a:lnTo>
                  <a:lnTo>
                    <a:pt x="675" y="452"/>
                  </a:lnTo>
                  <a:lnTo>
                    <a:pt x="697" y="468"/>
                  </a:lnTo>
                  <a:lnTo>
                    <a:pt x="704" y="481"/>
                  </a:lnTo>
                  <a:lnTo>
                    <a:pt x="715" y="492"/>
                  </a:lnTo>
                  <a:lnTo>
                    <a:pt x="724" y="510"/>
                  </a:lnTo>
                  <a:lnTo>
                    <a:pt x="722" y="517"/>
                  </a:lnTo>
                  <a:lnTo>
                    <a:pt x="719" y="519"/>
                  </a:lnTo>
                  <a:lnTo>
                    <a:pt x="713" y="530"/>
                  </a:lnTo>
                  <a:lnTo>
                    <a:pt x="710" y="548"/>
                  </a:lnTo>
                  <a:lnTo>
                    <a:pt x="708" y="559"/>
                  </a:lnTo>
                  <a:lnTo>
                    <a:pt x="711" y="568"/>
                  </a:lnTo>
                  <a:lnTo>
                    <a:pt x="711" y="575"/>
                  </a:lnTo>
                  <a:lnTo>
                    <a:pt x="713" y="585"/>
                  </a:lnTo>
                  <a:lnTo>
                    <a:pt x="711" y="599"/>
                  </a:lnTo>
                  <a:lnTo>
                    <a:pt x="702" y="599"/>
                  </a:lnTo>
                  <a:lnTo>
                    <a:pt x="700" y="610"/>
                  </a:lnTo>
                  <a:lnTo>
                    <a:pt x="702" y="624"/>
                  </a:lnTo>
                  <a:lnTo>
                    <a:pt x="710" y="644"/>
                  </a:lnTo>
                  <a:lnTo>
                    <a:pt x="717" y="650"/>
                  </a:lnTo>
                  <a:lnTo>
                    <a:pt x="717" y="653"/>
                  </a:lnTo>
                  <a:lnTo>
                    <a:pt x="711" y="659"/>
                  </a:lnTo>
                  <a:lnTo>
                    <a:pt x="728" y="688"/>
                  </a:lnTo>
                  <a:lnTo>
                    <a:pt x="730" y="697"/>
                  </a:lnTo>
                  <a:lnTo>
                    <a:pt x="728" y="708"/>
                  </a:lnTo>
                  <a:lnTo>
                    <a:pt x="733" y="715"/>
                  </a:lnTo>
                  <a:lnTo>
                    <a:pt x="737" y="724"/>
                  </a:lnTo>
                  <a:lnTo>
                    <a:pt x="737" y="735"/>
                  </a:lnTo>
                  <a:lnTo>
                    <a:pt x="740" y="741"/>
                  </a:lnTo>
                  <a:lnTo>
                    <a:pt x="740" y="751"/>
                  </a:lnTo>
                  <a:lnTo>
                    <a:pt x="755" y="761"/>
                  </a:lnTo>
                  <a:lnTo>
                    <a:pt x="760" y="775"/>
                  </a:lnTo>
                  <a:lnTo>
                    <a:pt x="773" y="779"/>
                  </a:lnTo>
                  <a:lnTo>
                    <a:pt x="780" y="784"/>
                  </a:lnTo>
                  <a:lnTo>
                    <a:pt x="784" y="786"/>
                  </a:lnTo>
                  <a:lnTo>
                    <a:pt x="784" y="793"/>
                  </a:lnTo>
                  <a:lnTo>
                    <a:pt x="782" y="797"/>
                  </a:lnTo>
                  <a:lnTo>
                    <a:pt x="762" y="811"/>
                  </a:lnTo>
                  <a:lnTo>
                    <a:pt x="742" y="830"/>
                  </a:lnTo>
                  <a:lnTo>
                    <a:pt x="735" y="833"/>
                  </a:lnTo>
                  <a:lnTo>
                    <a:pt x="710" y="842"/>
                  </a:lnTo>
                  <a:lnTo>
                    <a:pt x="666" y="860"/>
                  </a:lnTo>
                  <a:lnTo>
                    <a:pt x="653" y="864"/>
                  </a:lnTo>
                  <a:lnTo>
                    <a:pt x="641" y="862"/>
                  </a:lnTo>
                  <a:lnTo>
                    <a:pt x="624" y="853"/>
                  </a:lnTo>
                  <a:lnTo>
                    <a:pt x="612" y="857"/>
                  </a:lnTo>
                  <a:lnTo>
                    <a:pt x="593" y="859"/>
                  </a:lnTo>
                  <a:lnTo>
                    <a:pt x="573" y="879"/>
                  </a:lnTo>
                  <a:lnTo>
                    <a:pt x="570" y="880"/>
                  </a:lnTo>
                  <a:lnTo>
                    <a:pt x="561" y="880"/>
                  </a:lnTo>
                  <a:lnTo>
                    <a:pt x="519" y="879"/>
                  </a:lnTo>
                  <a:lnTo>
                    <a:pt x="504" y="889"/>
                  </a:lnTo>
                  <a:lnTo>
                    <a:pt x="492" y="889"/>
                  </a:lnTo>
                  <a:lnTo>
                    <a:pt x="483" y="893"/>
                  </a:lnTo>
                  <a:lnTo>
                    <a:pt x="475" y="891"/>
                  </a:lnTo>
                  <a:lnTo>
                    <a:pt x="470" y="888"/>
                  </a:lnTo>
                  <a:lnTo>
                    <a:pt x="463" y="877"/>
                  </a:lnTo>
                  <a:lnTo>
                    <a:pt x="454" y="873"/>
                  </a:lnTo>
                  <a:lnTo>
                    <a:pt x="443" y="873"/>
                  </a:lnTo>
                  <a:lnTo>
                    <a:pt x="435" y="880"/>
                  </a:lnTo>
                  <a:lnTo>
                    <a:pt x="430" y="882"/>
                  </a:lnTo>
                  <a:lnTo>
                    <a:pt x="376" y="880"/>
                  </a:lnTo>
                  <a:lnTo>
                    <a:pt x="376" y="875"/>
                  </a:lnTo>
                  <a:lnTo>
                    <a:pt x="370" y="862"/>
                  </a:lnTo>
                  <a:lnTo>
                    <a:pt x="363" y="857"/>
                  </a:lnTo>
                  <a:lnTo>
                    <a:pt x="356" y="848"/>
                  </a:lnTo>
                  <a:lnTo>
                    <a:pt x="356" y="842"/>
                  </a:lnTo>
                  <a:lnTo>
                    <a:pt x="357" y="815"/>
                  </a:lnTo>
                  <a:lnTo>
                    <a:pt x="352" y="802"/>
                  </a:lnTo>
                  <a:lnTo>
                    <a:pt x="350" y="775"/>
                  </a:lnTo>
                  <a:lnTo>
                    <a:pt x="345" y="748"/>
                  </a:lnTo>
                  <a:lnTo>
                    <a:pt x="339" y="737"/>
                  </a:lnTo>
                  <a:lnTo>
                    <a:pt x="325" y="721"/>
                  </a:lnTo>
                  <a:lnTo>
                    <a:pt x="310" y="715"/>
                  </a:lnTo>
                  <a:lnTo>
                    <a:pt x="303" y="726"/>
                  </a:lnTo>
                  <a:lnTo>
                    <a:pt x="299" y="721"/>
                  </a:lnTo>
                  <a:lnTo>
                    <a:pt x="297" y="717"/>
                  </a:lnTo>
                  <a:lnTo>
                    <a:pt x="294" y="715"/>
                  </a:lnTo>
                  <a:lnTo>
                    <a:pt x="288" y="715"/>
                  </a:lnTo>
                  <a:lnTo>
                    <a:pt x="274" y="721"/>
                  </a:lnTo>
                  <a:lnTo>
                    <a:pt x="270" y="719"/>
                  </a:lnTo>
                  <a:lnTo>
                    <a:pt x="265" y="710"/>
                  </a:lnTo>
                  <a:lnTo>
                    <a:pt x="250" y="710"/>
                  </a:lnTo>
                  <a:lnTo>
                    <a:pt x="238" y="701"/>
                  </a:lnTo>
                  <a:lnTo>
                    <a:pt x="232" y="693"/>
                  </a:lnTo>
                  <a:lnTo>
                    <a:pt x="229" y="692"/>
                  </a:lnTo>
                  <a:lnTo>
                    <a:pt x="214" y="692"/>
                  </a:lnTo>
                  <a:lnTo>
                    <a:pt x="199" y="686"/>
                  </a:lnTo>
                  <a:lnTo>
                    <a:pt x="163" y="666"/>
                  </a:lnTo>
                  <a:lnTo>
                    <a:pt x="150" y="664"/>
                  </a:lnTo>
                  <a:lnTo>
                    <a:pt x="141" y="657"/>
                  </a:lnTo>
                  <a:lnTo>
                    <a:pt x="134" y="646"/>
                  </a:lnTo>
                  <a:lnTo>
                    <a:pt x="121" y="634"/>
                  </a:lnTo>
                  <a:lnTo>
                    <a:pt x="112" y="630"/>
                  </a:lnTo>
                  <a:lnTo>
                    <a:pt x="103" y="632"/>
                  </a:lnTo>
                  <a:lnTo>
                    <a:pt x="89" y="604"/>
                  </a:lnTo>
                  <a:lnTo>
                    <a:pt x="83" y="586"/>
                  </a:lnTo>
                  <a:lnTo>
                    <a:pt x="74" y="568"/>
                  </a:lnTo>
                  <a:lnTo>
                    <a:pt x="63" y="534"/>
                  </a:lnTo>
                  <a:lnTo>
                    <a:pt x="65" y="514"/>
                  </a:lnTo>
                  <a:lnTo>
                    <a:pt x="63" y="499"/>
                  </a:lnTo>
                  <a:lnTo>
                    <a:pt x="40" y="470"/>
                  </a:lnTo>
                  <a:lnTo>
                    <a:pt x="11" y="452"/>
                  </a:lnTo>
                  <a:lnTo>
                    <a:pt x="7" y="432"/>
                  </a:lnTo>
                  <a:lnTo>
                    <a:pt x="14" y="423"/>
                  </a:lnTo>
                  <a:lnTo>
                    <a:pt x="18" y="412"/>
                  </a:lnTo>
                  <a:lnTo>
                    <a:pt x="14" y="394"/>
                  </a:lnTo>
                  <a:lnTo>
                    <a:pt x="11" y="372"/>
                  </a:lnTo>
                  <a:lnTo>
                    <a:pt x="13" y="352"/>
                  </a:lnTo>
                  <a:lnTo>
                    <a:pt x="7" y="343"/>
                  </a:lnTo>
                  <a:lnTo>
                    <a:pt x="2" y="338"/>
                  </a:lnTo>
                  <a:lnTo>
                    <a:pt x="0" y="312"/>
                  </a:lnTo>
                  <a:lnTo>
                    <a:pt x="2" y="285"/>
                  </a:lnTo>
                  <a:lnTo>
                    <a:pt x="5" y="283"/>
                  </a:lnTo>
                  <a:lnTo>
                    <a:pt x="20" y="280"/>
                  </a:lnTo>
                  <a:lnTo>
                    <a:pt x="38" y="270"/>
                  </a:lnTo>
                  <a:lnTo>
                    <a:pt x="54" y="241"/>
                  </a:lnTo>
                  <a:lnTo>
                    <a:pt x="62" y="232"/>
                  </a:lnTo>
                  <a:lnTo>
                    <a:pt x="69" y="211"/>
                  </a:lnTo>
                  <a:lnTo>
                    <a:pt x="81" y="194"/>
                  </a:lnTo>
                  <a:lnTo>
                    <a:pt x="87" y="185"/>
                  </a:lnTo>
                  <a:lnTo>
                    <a:pt x="87" y="172"/>
                  </a:lnTo>
                  <a:lnTo>
                    <a:pt x="85" y="163"/>
                  </a:lnTo>
                  <a:lnTo>
                    <a:pt x="80" y="158"/>
                  </a:lnTo>
                  <a:lnTo>
                    <a:pt x="71" y="156"/>
                  </a:lnTo>
                  <a:lnTo>
                    <a:pt x="67" y="149"/>
                  </a:lnTo>
                  <a:lnTo>
                    <a:pt x="65" y="143"/>
                  </a:lnTo>
                  <a:lnTo>
                    <a:pt x="65" y="136"/>
                  </a:lnTo>
                  <a:lnTo>
                    <a:pt x="67" y="125"/>
                  </a:lnTo>
                  <a:lnTo>
                    <a:pt x="76" y="118"/>
                  </a:lnTo>
                  <a:lnTo>
                    <a:pt x="89" y="94"/>
                  </a:lnTo>
                  <a:lnTo>
                    <a:pt x="94" y="82"/>
                  </a:lnTo>
                  <a:lnTo>
                    <a:pt x="92" y="69"/>
                  </a:lnTo>
                  <a:lnTo>
                    <a:pt x="85" y="47"/>
                  </a:lnTo>
                  <a:lnTo>
                    <a:pt x="69" y="15"/>
                  </a:lnTo>
                  <a:lnTo>
                    <a:pt x="63" y="4"/>
                  </a:lnTo>
                  <a:lnTo>
                    <a:pt x="92" y="7"/>
                  </a:lnTo>
                  <a:lnTo>
                    <a:pt x="100" y="4"/>
                  </a:lnTo>
                  <a:lnTo>
                    <a:pt x="100" y="2"/>
                  </a:lnTo>
                  <a:lnTo>
                    <a:pt x="161" y="2"/>
                  </a:lnTo>
                  <a:lnTo>
                    <a:pt x="163" y="9"/>
                  </a:lnTo>
                  <a:lnTo>
                    <a:pt x="161" y="40"/>
                  </a:lnTo>
                  <a:lnTo>
                    <a:pt x="154" y="60"/>
                  </a:lnTo>
                  <a:lnTo>
                    <a:pt x="154" y="93"/>
                  </a:lnTo>
                  <a:lnTo>
                    <a:pt x="160" y="125"/>
                  </a:lnTo>
                  <a:lnTo>
                    <a:pt x="158" y="136"/>
                  </a:lnTo>
                  <a:lnTo>
                    <a:pt x="165" y="151"/>
                  </a:lnTo>
                  <a:lnTo>
                    <a:pt x="176" y="143"/>
                  </a:lnTo>
                  <a:lnTo>
                    <a:pt x="180" y="133"/>
                  </a:lnTo>
                  <a:lnTo>
                    <a:pt x="189" y="133"/>
                  </a:lnTo>
                  <a:lnTo>
                    <a:pt x="185" y="120"/>
                  </a:lnTo>
                  <a:lnTo>
                    <a:pt x="194" y="109"/>
                  </a:lnTo>
                  <a:lnTo>
                    <a:pt x="199" y="114"/>
                  </a:lnTo>
                  <a:lnTo>
                    <a:pt x="212" y="131"/>
                  </a:lnTo>
                  <a:lnTo>
                    <a:pt x="221" y="136"/>
                  </a:lnTo>
                  <a:lnTo>
                    <a:pt x="229" y="131"/>
                  </a:lnTo>
                  <a:lnTo>
                    <a:pt x="234" y="133"/>
                  </a:lnTo>
                  <a:lnTo>
                    <a:pt x="238" y="163"/>
                  </a:lnTo>
                  <a:lnTo>
                    <a:pt x="247" y="154"/>
                  </a:lnTo>
                  <a:lnTo>
                    <a:pt x="247" y="143"/>
                  </a:lnTo>
                  <a:lnTo>
                    <a:pt x="250" y="129"/>
                  </a:lnTo>
                  <a:lnTo>
                    <a:pt x="256" y="127"/>
                  </a:lnTo>
                  <a:lnTo>
                    <a:pt x="270" y="125"/>
                  </a:lnTo>
                  <a:lnTo>
                    <a:pt x="278" y="125"/>
                  </a:lnTo>
                  <a:lnTo>
                    <a:pt x="288" y="122"/>
                  </a:lnTo>
                  <a:lnTo>
                    <a:pt x="303" y="109"/>
                  </a:lnTo>
                  <a:lnTo>
                    <a:pt x="305" y="104"/>
                  </a:lnTo>
                  <a:lnTo>
                    <a:pt x="301" y="98"/>
                  </a:lnTo>
                  <a:lnTo>
                    <a:pt x="281" y="100"/>
                  </a:lnTo>
                  <a:lnTo>
                    <a:pt x="270" y="94"/>
                  </a:lnTo>
                  <a:lnTo>
                    <a:pt x="272" y="89"/>
                  </a:lnTo>
                  <a:lnTo>
                    <a:pt x="287" y="78"/>
                  </a:lnTo>
                  <a:lnTo>
                    <a:pt x="281" y="74"/>
                  </a:lnTo>
                  <a:lnTo>
                    <a:pt x="287" y="69"/>
                  </a:lnTo>
                  <a:lnTo>
                    <a:pt x="294" y="69"/>
                  </a:lnTo>
                  <a:lnTo>
                    <a:pt x="296" y="64"/>
                  </a:lnTo>
                  <a:lnTo>
                    <a:pt x="303" y="53"/>
                  </a:lnTo>
                  <a:lnTo>
                    <a:pt x="305" y="45"/>
                  </a:lnTo>
                  <a:lnTo>
                    <a:pt x="312" y="44"/>
                  </a:lnTo>
                  <a:lnTo>
                    <a:pt x="314" y="31"/>
                  </a:lnTo>
                  <a:lnTo>
                    <a:pt x="321" y="33"/>
                  </a:lnTo>
                  <a:lnTo>
                    <a:pt x="323" y="27"/>
                  </a:lnTo>
                  <a:lnTo>
                    <a:pt x="319" y="16"/>
                  </a:lnTo>
                  <a:lnTo>
                    <a:pt x="323" y="7"/>
                  </a:lnTo>
                  <a:lnTo>
                    <a:pt x="337" y="0"/>
                  </a:lnTo>
                  <a:close/>
                </a:path>
              </a:pathLst>
            </a:custGeom>
            <a:solidFill>
              <a:schemeClr val="accent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220">
              <a:extLst>
                <a:ext uri="{FF2B5EF4-FFF2-40B4-BE49-F238E27FC236}">
                  <a16:creationId xmlns:a16="http://schemas.microsoft.com/office/drawing/2014/main" id="{11795CA2-BA88-0553-884C-E1ADB4207C02}"/>
                </a:ext>
              </a:extLst>
            </p:cNvPr>
            <p:cNvSpPr>
              <a:spLocks/>
            </p:cNvSpPr>
            <p:nvPr/>
          </p:nvSpPr>
          <p:spPr bwMode="auto">
            <a:xfrm>
              <a:off x="8305770" y="4821237"/>
              <a:ext cx="111125" cy="114300"/>
            </a:xfrm>
            <a:custGeom>
              <a:avLst/>
              <a:gdLst>
                <a:gd name="T0" fmla="*/ 109 w 140"/>
                <a:gd name="T1" fmla="*/ 0 h 145"/>
                <a:gd name="T2" fmla="*/ 115 w 140"/>
                <a:gd name="T3" fmla="*/ 11 h 145"/>
                <a:gd name="T4" fmla="*/ 131 w 140"/>
                <a:gd name="T5" fmla="*/ 43 h 145"/>
                <a:gd name="T6" fmla="*/ 138 w 140"/>
                <a:gd name="T7" fmla="*/ 65 h 145"/>
                <a:gd name="T8" fmla="*/ 140 w 140"/>
                <a:gd name="T9" fmla="*/ 78 h 145"/>
                <a:gd name="T10" fmla="*/ 135 w 140"/>
                <a:gd name="T11" fmla="*/ 90 h 145"/>
                <a:gd name="T12" fmla="*/ 122 w 140"/>
                <a:gd name="T13" fmla="*/ 114 h 145"/>
                <a:gd name="T14" fmla="*/ 118 w 140"/>
                <a:gd name="T15" fmla="*/ 109 h 145"/>
                <a:gd name="T16" fmla="*/ 111 w 140"/>
                <a:gd name="T17" fmla="*/ 109 h 145"/>
                <a:gd name="T18" fmla="*/ 111 w 140"/>
                <a:gd name="T19" fmla="*/ 107 h 145"/>
                <a:gd name="T20" fmla="*/ 106 w 140"/>
                <a:gd name="T21" fmla="*/ 107 h 145"/>
                <a:gd name="T22" fmla="*/ 88 w 140"/>
                <a:gd name="T23" fmla="*/ 112 h 145"/>
                <a:gd name="T24" fmla="*/ 75 w 140"/>
                <a:gd name="T25" fmla="*/ 112 h 145"/>
                <a:gd name="T26" fmla="*/ 71 w 140"/>
                <a:gd name="T27" fmla="*/ 116 h 145"/>
                <a:gd name="T28" fmla="*/ 69 w 140"/>
                <a:gd name="T29" fmla="*/ 121 h 145"/>
                <a:gd name="T30" fmla="*/ 69 w 140"/>
                <a:gd name="T31" fmla="*/ 134 h 145"/>
                <a:gd name="T32" fmla="*/ 64 w 140"/>
                <a:gd name="T33" fmla="*/ 139 h 145"/>
                <a:gd name="T34" fmla="*/ 55 w 140"/>
                <a:gd name="T35" fmla="*/ 139 h 145"/>
                <a:gd name="T36" fmla="*/ 48 w 140"/>
                <a:gd name="T37" fmla="*/ 145 h 145"/>
                <a:gd name="T38" fmla="*/ 39 w 140"/>
                <a:gd name="T39" fmla="*/ 145 h 145"/>
                <a:gd name="T40" fmla="*/ 35 w 140"/>
                <a:gd name="T41" fmla="*/ 145 h 145"/>
                <a:gd name="T42" fmla="*/ 31 w 140"/>
                <a:gd name="T43" fmla="*/ 132 h 145"/>
                <a:gd name="T44" fmla="*/ 28 w 140"/>
                <a:gd name="T45" fmla="*/ 123 h 145"/>
                <a:gd name="T46" fmla="*/ 24 w 140"/>
                <a:gd name="T47" fmla="*/ 121 h 145"/>
                <a:gd name="T48" fmla="*/ 19 w 140"/>
                <a:gd name="T49" fmla="*/ 121 h 145"/>
                <a:gd name="T50" fmla="*/ 11 w 140"/>
                <a:gd name="T51" fmla="*/ 127 h 145"/>
                <a:gd name="T52" fmla="*/ 11 w 140"/>
                <a:gd name="T53" fmla="*/ 139 h 145"/>
                <a:gd name="T54" fmla="*/ 10 w 140"/>
                <a:gd name="T55" fmla="*/ 139 h 145"/>
                <a:gd name="T56" fmla="*/ 2 w 140"/>
                <a:gd name="T57" fmla="*/ 129 h 145"/>
                <a:gd name="T58" fmla="*/ 0 w 140"/>
                <a:gd name="T59" fmla="*/ 125 h 145"/>
                <a:gd name="T60" fmla="*/ 2 w 140"/>
                <a:gd name="T61" fmla="*/ 112 h 145"/>
                <a:gd name="T62" fmla="*/ 15 w 140"/>
                <a:gd name="T63" fmla="*/ 90 h 145"/>
                <a:gd name="T64" fmla="*/ 20 w 140"/>
                <a:gd name="T65" fmla="*/ 76 h 145"/>
                <a:gd name="T66" fmla="*/ 29 w 140"/>
                <a:gd name="T67" fmla="*/ 54 h 145"/>
                <a:gd name="T68" fmla="*/ 40 w 140"/>
                <a:gd name="T69" fmla="*/ 38 h 145"/>
                <a:gd name="T70" fmla="*/ 49 w 140"/>
                <a:gd name="T71" fmla="*/ 27 h 145"/>
                <a:gd name="T72" fmla="*/ 53 w 140"/>
                <a:gd name="T73" fmla="*/ 23 h 145"/>
                <a:gd name="T74" fmla="*/ 59 w 140"/>
                <a:gd name="T75" fmla="*/ 29 h 145"/>
                <a:gd name="T76" fmla="*/ 68 w 140"/>
                <a:gd name="T77" fmla="*/ 32 h 145"/>
                <a:gd name="T78" fmla="*/ 78 w 140"/>
                <a:gd name="T79" fmla="*/ 31 h 145"/>
                <a:gd name="T80" fmla="*/ 88 w 140"/>
                <a:gd name="T81" fmla="*/ 14 h 145"/>
                <a:gd name="T82" fmla="*/ 91 w 140"/>
                <a:gd name="T83" fmla="*/ 9 h 145"/>
                <a:gd name="T84" fmla="*/ 102 w 140"/>
                <a:gd name="T85" fmla="*/ 5 h 145"/>
                <a:gd name="T86" fmla="*/ 109 w 140"/>
                <a:gd name="T8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0" h="145">
                  <a:moveTo>
                    <a:pt x="109" y="0"/>
                  </a:moveTo>
                  <a:lnTo>
                    <a:pt x="115" y="11"/>
                  </a:lnTo>
                  <a:lnTo>
                    <a:pt x="131" y="43"/>
                  </a:lnTo>
                  <a:lnTo>
                    <a:pt x="138" y="65"/>
                  </a:lnTo>
                  <a:lnTo>
                    <a:pt x="140" y="78"/>
                  </a:lnTo>
                  <a:lnTo>
                    <a:pt x="135" y="90"/>
                  </a:lnTo>
                  <a:lnTo>
                    <a:pt x="122" y="114"/>
                  </a:lnTo>
                  <a:lnTo>
                    <a:pt x="118" y="109"/>
                  </a:lnTo>
                  <a:lnTo>
                    <a:pt x="111" y="109"/>
                  </a:lnTo>
                  <a:lnTo>
                    <a:pt x="111" y="107"/>
                  </a:lnTo>
                  <a:lnTo>
                    <a:pt x="106" y="107"/>
                  </a:lnTo>
                  <a:lnTo>
                    <a:pt x="88" y="112"/>
                  </a:lnTo>
                  <a:lnTo>
                    <a:pt x="75" y="112"/>
                  </a:lnTo>
                  <a:lnTo>
                    <a:pt x="71" y="116"/>
                  </a:lnTo>
                  <a:lnTo>
                    <a:pt x="69" y="121"/>
                  </a:lnTo>
                  <a:lnTo>
                    <a:pt x="69" y="134"/>
                  </a:lnTo>
                  <a:lnTo>
                    <a:pt x="64" y="139"/>
                  </a:lnTo>
                  <a:lnTo>
                    <a:pt x="55" y="139"/>
                  </a:lnTo>
                  <a:lnTo>
                    <a:pt x="48" y="145"/>
                  </a:lnTo>
                  <a:lnTo>
                    <a:pt x="39" y="145"/>
                  </a:lnTo>
                  <a:lnTo>
                    <a:pt x="35" y="145"/>
                  </a:lnTo>
                  <a:lnTo>
                    <a:pt x="31" y="132"/>
                  </a:lnTo>
                  <a:lnTo>
                    <a:pt x="28" y="123"/>
                  </a:lnTo>
                  <a:lnTo>
                    <a:pt x="24" y="121"/>
                  </a:lnTo>
                  <a:lnTo>
                    <a:pt x="19" y="121"/>
                  </a:lnTo>
                  <a:lnTo>
                    <a:pt x="11" y="127"/>
                  </a:lnTo>
                  <a:lnTo>
                    <a:pt x="11" y="139"/>
                  </a:lnTo>
                  <a:lnTo>
                    <a:pt x="10" y="139"/>
                  </a:lnTo>
                  <a:lnTo>
                    <a:pt x="2" y="129"/>
                  </a:lnTo>
                  <a:lnTo>
                    <a:pt x="0" y="125"/>
                  </a:lnTo>
                  <a:lnTo>
                    <a:pt x="2" y="112"/>
                  </a:lnTo>
                  <a:lnTo>
                    <a:pt x="15" y="90"/>
                  </a:lnTo>
                  <a:lnTo>
                    <a:pt x="20" y="76"/>
                  </a:lnTo>
                  <a:lnTo>
                    <a:pt x="29" y="54"/>
                  </a:lnTo>
                  <a:lnTo>
                    <a:pt x="40" y="38"/>
                  </a:lnTo>
                  <a:lnTo>
                    <a:pt x="49" y="27"/>
                  </a:lnTo>
                  <a:lnTo>
                    <a:pt x="53" y="23"/>
                  </a:lnTo>
                  <a:lnTo>
                    <a:pt x="59" y="29"/>
                  </a:lnTo>
                  <a:lnTo>
                    <a:pt x="68" y="32"/>
                  </a:lnTo>
                  <a:lnTo>
                    <a:pt x="78" y="31"/>
                  </a:lnTo>
                  <a:lnTo>
                    <a:pt x="88" y="14"/>
                  </a:lnTo>
                  <a:lnTo>
                    <a:pt x="91" y="9"/>
                  </a:lnTo>
                  <a:lnTo>
                    <a:pt x="102" y="5"/>
                  </a:lnTo>
                  <a:lnTo>
                    <a:pt x="109"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5444">
              <a:extLst>
                <a:ext uri="{FF2B5EF4-FFF2-40B4-BE49-F238E27FC236}">
                  <a16:creationId xmlns:a16="http://schemas.microsoft.com/office/drawing/2014/main" id="{50D883F5-78AD-2F78-8EB5-B4A48E1C8049}"/>
                </a:ext>
              </a:extLst>
            </p:cNvPr>
            <p:cNvSpPr>
              <a:spLocks/>
            </p:cNvSpPr>
            <p:nvPr/>
          </p:nvSpPr>
          <p:spPr bwMode="auto">
            <a:xfrm>
              <a:off x="7883494" y="5294312"/>
              <a:ext cx="682625" cy="649288"/>
            </a:xfrm>
            <a:custGeom>
              <a:avLst/>
              <a:gdLst>
                <a:gd name="T0" fmla="*/ 640 w 860"/>
                <a:gd name="T1" fmla="*/ 33 h 819"/>
                <a:gd name="T2" fmla="*/ 680 w 860"/>
                <a:gd name="T3" fmla="*/ 33 h 819"/>
                <a:gd name="T4" fmla="*/ 718 w 860"/>
                <a:gd name="T5" fmla="*/ 58 h 819"/>
                <a:gd name="T6" fmla="*/ 791 w 860"/>
                <a:gd name="T7" fmla="*/ 93 h 819"/>
                <a:gd name="T8" fmla="*/ 811 w 860"/>
                <a:gd name="T9" fmla="*/ 105 h 819"/>
                <a:gd name="T10" fmla="*/ 829 w 860"/>
                <a:gd name="T11" fmla="*/ 123 h 819"/>
                <a:gd name="T12" fmla="*/ 851 w 860"/>
                <a:gd name="T13" fmla="*/ 167 h 819"/>
                <a:gd name="T14" fmla="*/ 860 w 860"/>
                <a:gd name="T15" fmla="*/ 214 h 819"/>
                <a:gd name="T16" fmla="*/ 838 w 860"/>
                <a:gd name="T17" fmla="*/ 241 h 819"/>
                <a:gd name="T18" fmla="*/ 833 w 860"/>
                <a:gd name="T19" fmla="*/ 312 h 819"/>
                <a:gd name="T20" fmla="*/ 840 w 860"/>
                <a:gd name="T21" fmla="*/ 349 h 819"/>
                <a:gd name="T22" fmla="*/ 820 w 860"/>
                <a:gd name="T23" fmla="*/ 370 h 819"/>
                <a:gd name="T24" fmla="*/ 804 w 860"/>
                <a:gd name="T25" fmla="*/ 418 h 819"/>
                <a:gd name="T26" fmla="*/ 787 w 860"/>
                <a:gd name="T27" fmla="*/ 470 h 819"/>
                <a:gd name="T28" fmla="*/ 813 w 860"/>
                <a:gd name="T29" fmla="*/ 483 h 819"/>
                <a:gd name="T30" fmla="*/ 590 w 860"/>
                <a:gd name="T31" fmla="*/ 595 h 819"/>
                <a:gd name="T32" fmla="*/ 588 w 860"/>
                <a:gd name="T33" fmla="*/ 619 h 819"/>
                <a:gd name="T34" fmla="*/ 555 w 860"/>
                <a:gd name="T35" fmla="*/ 615 h 819"/>
                <a:gd name="T36" fmla="*/ 501 w 860"/>
                <a:gd name="T37" fmla="*/ 643 h 819"/>
                <a:gd name="T38" fmla="*/ 481 w 860"/>
                <a:gd name="T39" fmla="*/ 670 h 819"/>
                <a:gd name="T40" fmla="*/ 477 w 860"/>
                <a:gd name="T41" fmla="*/ 695 h 819"/>
                <a:gd name="T42" fmla="*/ 439 w 860"/>
                <a:gd name="T43" fmla="*/ 701 h 819"/>
                <a:gd name="T44" fmla="*/ 410 w 860"/>
                <a:gd name="T45" fmla="*/ 717 h 819"/>
                <a:gd name="T46" fmla="*/ 388 w 860"/>
                <a:gd name="T47" fmla="*/ 746 h 819"/>
                <a:gd name="T48" fmla="*/ 364 w 860"/>
                <a:gd name="T49" fmla="*/ 784 h 819"/>
                <a:gd name="T50" fmla="*/ 335 w 860"/>
                <a:gd name="T51" fmla="*/ 811 h 819"/>
                <a:gd name="T52" fmla="*/ 312 w 860"/>
                <a:gd name="T53" fmla="*/ 806 h 819"/>
                <a:gd name="T54" fmla="*/ 254 w 860"/>
                <a:gd name="T55" fmla="*/ 800 h 819"/>
                <a:gd name="T56" fmla="*/ 212 w 860"/>
                <a:gd name="T57" fmla="*/ 795 h 819"/>
                <a:gd name="T58" fmla="*/ 152 w 860"/>
                <a:gd name="T59" fmla="*/ 768 h 819"/>
                <a:gd name="T60" fmla="*/ 70 w 860"/>
                <a:gd name="T61" fmla="*/ 773 h 819"/>
                <a:gd name="T62" fmla="*/ 36 w 860"/>
                <a:gd name="T63" fmla="*/ 741 h 819"/>
                <a:gd name="T64" fmla="*/ 0 w 860"/>
                <a:gd name="T65" fmla="*/ 697 h 819"/>
                <a:gd name="T66" fmla="*/ 5 w 860"/>
                <a:gd name="T67" fmla="*/ 479 h 819"/>
                <a:gd name="T68" fmla="*/ 147 w 860"/>
                <a:gd name="T69" fmla="*/ 388 h 819"/>
                <a:gd name="T70" fmla="*/ 152 w 860"/>
                <a:gd name="T71" fmla="*/ 329 h 819"/>
                <a:gd name="T72" fmla="*/ 159 w 860"/>
                <a:gd name="T73" fmla="*/ 260 h 819"/>
                <a:gd name="T74" fmla="*/ 161 w 860"/>
                <a:gd name="T75" fmla="*/ 232 h 819"/>
                <a:gd name="T76" fmla="*/ 174 w 860"/>
                <a:gd name="T77" fmla="*/ 216 h 819"/>
                <a:gd name="T78" fmla="*/ 187 w 860"/>
                <a:gd name="T79" fmla="*/ 260 h 819"/>
                <a:gd name="T80" fmla="*/ 225 w 860"/>
                <a:gd name="T81" fmla="*/ 249 h 819"/>
                <a:gd name="T82" fmla="*/ 257 w 860"/>
                <a:gd name="T83" fmla="*/ 276 h 819"/>
                <a:gd name="T84" fmla="*/ 332 w 860"/>
                <a:gd name="T85" fmla="*/ 309 h 819"/>
                <a:gd name="T86" fmla="*/ 377 w 860"/>
                <a:gd name="T87" fmla="*/ 296 h 819"/>
                <a:gd name="T88" fmla="*/ 450 w 860"/>
                <a:gd name="T89" fmla="*/ 339 h 819"/>
                <a:gd name="T90" fmla="*/ 488 w 860"/>
                <a:gd name="T91" fmla="*/ 396 h 819"/>
                <a:gd name="T92" fmla="*/ 535 w 860"/>
                <a:gd name="T93" fmla="*/ 416 h 819"/>
                <a:gd name="T94" fmla="*/ 557 w 860"/>
                <a:gd name="T95" fmla="*/ 421 h 819"/>
                <a:gd name="T96" fmla="*/ 570 w 860"/>
                <a:gd name="T97" fmla="*/ 410 h 819"/>
                <a:gd name="T98" fmla="*/ 559 w 860"/>
                <a:gd name="T99" fmla="*/ 334 h 819"/>
                <a:gd name="T100" fmla="*/ 506 w 860"/>
                <a:gd name="T101" fmla="*/ 330 h 819"/>
                <a:gd name="T102" fmla="*/ 482 w 860"/>
                <a:gd name="T103" fmla="*/ 283 h 819"/>
                <a:gd name="T104" fmla="*/ 511 w 860"/>
                <a:gd name="T105" fmla="*/ 187 h 819"/>
                <a:gd name="T106" fmla="*/ 502 w 860"/>
                <a:gd name="T107" fmla="*/ 85 h 819"/>
                <a:gd name="T108" fmla="*/ 526 w 860"/>
                <a:gd name="T109" fmla="*/ 35 h 819"/>
                <a:gd name="T110" fmla="*/ 555 w 860"/>
                <a:gd name="T111" fmla="*/ 2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819">
                  <a:moveTo>
                    <a:pt x="637" y="0"/>
                  </a:moveTo>
                  <a:lnTo>
                    <a:pt x="640" y="9"/>
                  </a:lnTo>
                  <a:lnTo>
                    <a:pt x="639" y="20"/>
                  </a:lnTo>
                  <a:lnTo>
                    <a:pt x="640" y="33"/>
                  </a:lnTo>
                  <a:lnTo>
                    <a:pt x="644" y="35"/>
                  </a:lnTo>
                  <a:lnTo>
                    <a:pt x="655" y="36"/>
                  </a:lnTo>
                  <a:lnTo>
                    <a:pt x="669" y="51"/>
                  </a:lnTo>
                  <a:lnTo>
                    <a:pt x="680" y="33"/>
                  </a:lnTo>
                  <a:lnTo>
                    <a:pt x="689" y="31"/>
                  </a:lnTo>
                  <a:lnTo>
                    <a:pt x="698" y="35"/>
                  </a:lnTo>
                  <a:lnTo>
                    <a:pt x="711" y="47"/>
                  </a:lnTo>
                  <a:lnTo>
                    <a:pt x="718" y="58"/>
                  </a:lnTo>
                  <a:lnTo>
                    <a:pt x="727" y="65"/>
                  </a:lnTo>
                  <a:lnTo>
                    <a:pt x="740" y="67"/>
                  </a:lnTo>
                  <a:lnTo>
                    <a:pt x="776" y="87"/>
                  </a:lnTo>
                  <a:lnTo>
                    <a:pt x="791" y="93"/>
                  </a:lnTo>
                  <a:lnTo>
                    <a:pt x="806" y="93"/>
                  </a:lnTo>
                  <a:lnTo>
                    <a:pt x="809" y="94"/>
                  </a:lnTo>
                  <a:lnTo>
                    <a:pt x="815" y="102"/>
                  </a:lnTo>
                  <a:lnTo>
                    <a:pt x="811" y="105"/>
                  </a:lnTo>
                  <a:lnTo>
                    <a:pt x="811" y="113"/>
                  </a:lnTo>
                  <a:lnTo>
                    <a:pt x="815" y="114"/>
                  </a:lnTo>
                  <a:lnTo>
                    <a:pt x="816" y="123"/>
                  </a:lnTo>
                  <a:lnTo>
                    <a:pt x="829" y="123"/>
                  </a:lnTo>
                  <a:lnTo>
                    <a:pt x="836" y="136"/>
                  </a:lnTo>
                  <a:lnTo>
                    <a:pt x="840" y="143"/>
                  </a:lnTo>
                  <a:lnTo>
                    <a:pt x="844" y="160"/>
                  </a:lnTo>
                  <a:lnTo>
                    <a:pt x="851" y="167"/>
                  </a:lnTo>
                  <a:lnTo>
                    <a:pt x="855" y="194"/>
                  </a:lnTo>
                  <a:lnTo>
                    <a:pt x="860" y="200"/>
                  </a:lnTo>
                  <a:lnTo>
                    <a:pt x="860" y="207"/>
                  </a:lnTo>
                  <a:lnTo>
                    <a:pt x="860" y="214"/>
                  </a:lnTo>
                  <a:lnTo>
                    <a:pt x="849" y="221"/>
                  </a:lnTo>
                  <a:lnTo>
                    <a:pt x="845" y="223"/>
                  </a:lnTo>
                  <a:lnTo>
                    <a:pt x="840" y="227"/>
                  </a:lnTo>
                  <a:lnTo>
                    <a:pt x="838" y="241"/>
                  </a:lnTo>
                  <a:lnTo>
                    <a:pt x="838" y="254"/>
                  </a:lnTo>
                  <a:lnTo>
                    <a:pt x="831" y="280"/>
                  </a:lnTo>
                  <a:lnTo>
                    <a:pt x="833" y="292"/>
                  </a:lnTo>
                  <a:lnTo>
                    <a:pt x="833" y="312"/>
                  </a:lnTo>
                  <a:lnTo>
                    <a:pt x="829" y="336"/>
                  </a:lnTo>
                  <a:lnTo>
                    <a:pt x="829" y="338"/>
                  </a:lnTo>
                  <a:lnTo>
                    <a:pt x="835" y="345"/>
                  </a:lnTo>
                  <a:lnTo>
                    <a:pt x="840" y="349"/>
                  </a:lnTo>
                  <a:lnTo>
                    <a:pt x="842" y="358"/>
                  </a:lnTo>
                  <a:lnTo>
                    <a:pt x="840" y="363"/>
                  </a:lnTo>
                  <a:lnTo>
                    <a:pt x="827" y="365"/>
                  </a:lnTo>
                  <a:lnTo>
                    <a:pt x="820" y="370"/>
                  </a:lnTo>
                  <a:lnTo>
                    <a:pt x="813" y="374"/>
                  </a:lnTo>
                  <a:lnTo>
                    <a:pt x="811" y="376"/>
                  </a:lnTo>
                  <a:lnTo>
                    <a:pt x="806" y="396"/>
                  </a:lnTo>
                  <a:lnTo>
                    <a:pt x="804" y="418"/>
                  </a:lnTo>
                  <a:lnTo>
                    <a:pt x="796" y="439"/>
                  </a:lnTo>
                  <a:lnTo>
                    <a:pt x="787" y="452"/>
                  </a:lnTo>
                  <a:lnTo>
                    <a:pt x="786" y="457"/>
                  </a:lnTo>
                  <a:lnTo>
                    <a:pt x="787" y="470"/>
                  </a:lnTo>
                  <a:lnTo>
                    <a:pt x="795" y="472"/>
                  </a:lnTo>
                  <a:lnTo>
                    <a:pt x="798" y="481"/>
                  </a:lnTo>
                  <a:lnTo>
                    <a:pt x="809" y="481"/>
                  </a:lnTo>
                  <a:lnTo>
                    <a:pt x="813" y="483"/>
                  </a:lnTo>
                  <a:lnTo>
                    <a:pt x="815" y="486"/>
                  </a:lnTo>
                  <a:lnTo>
                    <a:pt x="802" y="486"/>
                  </a:lnTo>
                  <a:lnTo>
                    <a:pt x="582" y="572"/>
                  </a:lnTo>
                  <a:lnTo>
                    <a:pt x="590" y="595"/>
                  </a:lnTo>
                  <a:lnTo>
                    <a:pt x="593" y="612"/>
                  </a:lnTo>
                  <a:lnTo>
                    <a:pt x="599" y="617"/>
                  </a:lnTo>
                  <a:lnTo>
                    <a:pt x="597" y="619"/>
                  </a:lnTo>
                  <a:lnTo>
                    <a:pt x="588" y="619"/>
                  </a:lnTo>
                  <a:lnTo>
                    <a:pt x="577" y="623"/>
                  </a:lnTo>
                  <a:lnTo>
                    <a:pt x="568" y="619"/>
                  </a:lnTo>
                  <a:lnTo>
                    <a:pt x="560" y="615"/>
                  </a:lnTo>
                  <a:lnTo>
                    <a:pt x="555" y="615"/>
                  </a:lnTo>
                  <a:lnTo>
                    <a:pt x="541" y="624"/>
                  </a:lnTo>
                  <a:lnTo>
                    <a:pt x="519" y="626"/>
                  </a:lnTo>
                  <a:lnTo>
                    <a:pt x="510" y="632"/>
                  </a:lnTo>
                  <a:lnTo>
                    <a:pt x="501" y="643"/>
                  </a:lnTo>
                  <a:lnTo>
                    <a:pt x="491" y="643"/>
                  </a:lnTo>
                  <a:lnTo>
                    <a:pt x="482" y="646"/>
                  </a:lnTo>
                  <a:lnTo>
                    <a:pt x="482" y="657"/>
                  </a:lnTo>
                  <a:lnTo>
                    <a:pt x="481" y="670"/>
                  </a:lnTo>
                  <a:lnTo>
                    <a:pt x="481" y="677"/>
                  </a:lnTo>
                  <a:lnTo>
                    <a:pt x="481" y="683"/>
                  </a:lnTo>
                  <a:lnTo>
                    <a:pt x="477" y="690"/>
                  </a:lnTo>
                  <a:lnTo>
                    <a:pt x="477" y="695"/>
                  </a:lnTo>
                  <a:lnTo>
                    <a:pt x="464" y="695"/>
                  </a:lnTo>
                  <a:lnTo>
                    <a:pt x="450" y="693"/>
                  </a:lnTo>
                  <a:lnTo>
                    <a:pt x="441" y="697"/>
                  </a:lnTo>
                  <a:lnTo>
                    <a:pt x="439" y="701"/>
                  </a:lnTo>
                  <a:lnTo>
                    <a:pt x="435" y="702"/>
                  </a:lnTo>
                  <a:lnTo>
                    <a:pt x="424" y="717"/>
                  </a:lnTo>
                  <a:lnTo>
                    <a:pt x="415" y="715"/>
                  </a:lnTo>
                  <a:lnTo>
                    <a:pt x="410" y="717"/>
                  </a:lnTo>
                  <a:lnTo>
                    <a:pt x="406" y="721"/>
                  </a:lnTo>
                  <a:lnTo>
                    <a:pt x="403" y="726"/>
                  </a:lnTo>
                  <a:lnTo>
                    <a:pt x="397" y="730"/>
                  </a:lnTo>
                  <a:lnTo>
                    <a:pt x="388" y="746"/>
                  </a:lnTo>
                  <a:lnTo>
                    <a:pt x="375" y="761"/>
                  </a:lnTo>
                  <a:lnTo>
                    <a:pt x="372" y="768"/>
                  </a:lnTo>
                  <a:lnTo>
                    <a:pt x="372" y="777"/>
                  </a:lnTo>
                  <a:lnTo>
                    <a:pt x="364" y="784"/>
                  </a:lnTo>
                  <a:lnTo>
                    <a:pt x="359" y="790"/>
                  </a:lnTo>
                  <a:lnTo>
                    <a:pt x="352" y="802"/>
                  </a:lnTo>
                  <a:lnTo>
                    <a:pt x="343" y="813"/>
                  </a:lnTo>
                  <a:lnTo>
                    <a:pt x="335" y="811"/>
                  </a:lnTo>
                  <a:lnTo>
                    <a:pt x="326" y="819"/>
                  </a:lnTo>
                  <a:lnTo>
                    <a:pt x="321" y="815"/>
                  </a:lnTo>
                  <a:lnTo>
                    <a:pt x="317" y="808"/>
                  </a:lnTo>
                  <a:lnTo>
                    <a:pt x="312" y="806"/>
                  </a:lnTo>
                  <a:lnTo>
                    <a:pt x="301" y="808"/>
                  </a:lnTo>
                  <a:lnTo>
                    <a:pt x="295" y="806"/>
                  </a:lnTo>
                  <a:lnTo>
                    <a:pt x="274" y="810"/>
                  </a:lnTo>
                  <a:lnTo>
                    <a:pt x="254" y="800"/>
                  </a:lnTo>
                  <a:lnTo>
                    <a:pt x="230" y="804"/>
                  </a:lnTo>
                  <a:lnTo>
                    <a:pt x="225" y="802"/>
                  </a:lnTo>
                  <a:lnTo>
                    <a:pt x="221" y="799"/>
                  </a:lnTo>
                  <a:lnTo>
                    <a:pt x="212" y="795"/>
                  </a:lnTo>
                  <a:lnTo>
                    <a:pt x="203" y="777"/>
                  </a:lnTo>
                  <a:lnTo>
                    <a:pt x="197" y="773"/>
                  </a:lnTo>
                  <a:lnTo>
                    <a:pt x="179" y="768"/>
                  </a:lnTo>
                  <a:lnTo>
                    <a:pt x="152" y="768"/>
                  </a:lnTo>
                  <a:lnTo>
                    <a:pt x="148" y="764"/>
                  </a:lnTo>
                  <a:lnTo>
                    <a:pt x="90" y="779"/>
                  </a:lnTo>
                  <a:lnTo>
                    <a:pt x="81" y="781"/>
                  </a:lnTo>
                  <a:lnTo>
                    <a:pt x="70" y="773"/>
                  </a:lnTo>
                  <a:lnTo>
                    <a:pt x="67" y="766"/>
                  </a:lnTo>
                  <a:lnTo>
                    <a:pt x="54" y="759"/>
                  </a:lnTo>
                  <a:lnTo>
                    <a:pt x="49" y="751"/>
                  </a:lnTo>
                  <a:lnTo>
                    <a:pt x="36" y="741"/>
                  </a:lnTo>
                  <a:lnTo>
                    <a:pt x="29" y="730"/>
                  </a:lnTo>
                  <a:lnTo>
                    <a:pt x="12" y="717"/>
                  </a:lnTo>
                  <a:lnTo>
                    <a:pt x="9" y="706"/>
                  </a:lnTo>
                  <a:lnTo>
                    <a:pt x="0" y="697"/>
                  </a:lnTo>
                  <a:lnTo>
                    <a:pt x="0" y="693"/>
                  </a:lnTo>
                  <a:lnTo>
                    <a:pt x="0" y="639"/>
                  </a:lnTo>
                  <a:lnTo>
                    <a:pt x="1" y="559"/>
                  </a:lnTo>
                  <a:lnTo>
                    <a:pt x="5" y="479"/>
                  </a:lnTo>
                  <a:lnTo>
                    <a:pt x="7" y="399"/>
                  </a:lnTo>
                  <a:lnTo>
                    <a:pt x="163" y="399"/>
                  </a:lnTo>
                  <a:lnTo>
                    <a:pt x="152" y="394"/>
                  </a:lnTo>
                  <a:lnTo>
                    <a:pt x="147" y="388"/>
                  </a:lnTo>
                  <a:lnTo>
                    <a:pt x="145" y="383"/>
                  </a:lnTo>
                  <a:lnTo>
                    <a:pt x="147" y="359"/>
                  </a:lnTo>
                  <a:lnTo>
                    <a:pt x="150" y="347"/>
                  </a:lnTo>
                  <a:lnTo>
                    <a:pt x="152" y="329"/>
                  </a:lnTo>
                  <a:lnTo>
                    <a:pt x="150" y="305"/>
                  </a:lnTo>
                  <a:lnTo>
                    <a:pt x="154" y="287"/>
                  </a:lnTo>
                  <a:lnTo>
                    <a:pt x="156" y="269"/>
                  </a:lnTo>
                  <a:lnTo>
                    <a:pt x="159" y="260"/>
                  </a:lnTo>
                  <a:lnTo>
                    <a:pt x="159" y="252"/>
                  </a:lnTo>
                  <a:lnTo>
                    <a:pt x="158" y="238"/>
                  </a:lnTo>
                  <a:lnTo>
                    <a:pt x="159" y="232"/>
                  </a:lnTo>
                  <a:lnTo>
                    <a:pt x="161" y="232"/>
                  </a:lnTo>
                  <a:lnTo>
                    <a:pt x="161" y="225"/>
                  </a:lnTo>
                  <a:lnTo>
                    <a:pt x="156" y="221"/>
                  </a:lnTo>
                  <a:lnTo>
                    <a:pt x="168" y="218"/>
                  </a:lnTo>
                  <a:lnTo>
                    <a:pt x="174" y="216"/>
                  </a:lnTo>
                  <a:lnTo>
                    <a:pt x="177" y="218"/>
                  </a:lnTo>
                  <a:lnTo>
                    <a:pt x="185" y="232"/>
                  </a:lnTo>
                  <a:lnTo>
                    <a:pt x="185" y="252"/>
                  </a:lnTo>
                  <a:lnTo>
                    <a:pt x="187" y="260"/>
                  </a:lnTo>
                  <a:lnTo>
                    <a:pt x="190" y="260"/>
                  </a:lnTo>
                  <a:lnTo>
                    <a:pt x="208" y="251"/>
                  </a:lnTo>
                  <a:lnTo>
                    <a:pt x="216" y="249"/>
                  </a:lnTo>
                  <a:lnTo>
                    <a:pt x="225" y="249"/>
                  </a:lnTo>
                  <a:lnTo>
                    <a:pt x="239" y="241"/>
                  </a:lnTo>
                  <a:lnTo>
                    <a:pt x="246" y="254"/>
                  </a:lnTo>
                  <a:lnTo>
                    <a:pt x="252" y="267"/>
                  </a:lnTo>
                  <a:lnTo>
                    <a:pt x="257" y="276"/>
                  </a:lnTo>
                  <a:lnTo>
                    <a:pt x="275" y="285"/>
                  </a:lnTo>
                  <a:lnTo>
                    <a:pt x="292" y="296"/>
                  </a:lnTo>
                  <a:lnTo>
                    <a:pt x="314" y="307"/>
                  </a:lnTo>
                  <a:lnTo>
                    <a:pt x="332" y="309"/>
                  </a:lnTo>
                  <a:lnTo>
                    <a:pt x="341" y="305"/>
                  </a:lnTo>
                  <a:lnTo>
                    <a:pt x="357" y="298"/>
                  </a:lnTo>
                  <a:lnTo>
                    <a:pt x="372" y="294"/>
                  </a:lnTo>
                  <a:lnTo>
                    <a:pt x="377" y="296"/>
                  </a:lnTo>
                  <a:lnTo>
                    <a:pt x="403" y="323"/>
                  </a:lnTo>
                  <a:lnTo>
                    <a:pt x="421" y="332"/>
                  </a:lnTo>
                  <a:lnTo>
                    <a:pt x="435" y="338"/>
                  </a:lnTo>
                  <a:lnTo>
                    <a:pt x="450" y="339"/>
                  </a:lnTo>
                  <a:lnTo>
                    <a:pt x="459" y="350"/>
                  </a:lnTo>
                  <a:lnTo>
                    <a:pt x="464" y="367"/>
                  </a:lnTo>
                  <a:lnTo>
                    <a:pt x="470" y="378"/>
                  </a:lnTo>
                  <a:lnTo>
                    <a:pt x="488" y="396"/>
                  </a:lnTo>
                  <a:lnTo>
                    <a:pt x="506" y="408"/>
                  </a:lnTo>
                  <a:lnTo>
                    <a:pt x="517" y="412"/>
                  </a:lnTo>
                  <a:lnTo>
                    <a:pt x="531" y="416"/>
                  </a:lnTo>
                  <a:lnTo>
                    <a:pt x="535" y="416"/>
                  </a:lnTo>
                  <a:lnTo>
                    <a:pt x="544" y="410"/>
                  </a:lnTo>
                  <a:lnTo>
                    <a:pt x="548" y="410"/>
                  </a:lnTo>
                  <a:lnTo>
                    <a:pt x="550" y="410"/>
                  </a:lnTo>
                  <a:lnTo>
                    <a:pt x="557" y="421"/>
                  </a:lnTo>
                  <a:lnTo>
                    <a:pt x="562" y="425"/>
                  </a:lnTo>
                  <a:lnTo>
                    <a:pt x="566" y="425"/>
                  </a:lnTo>
                  <a:lnTo>
                    <a:pt x="570" y="419"/>
                  </a:lnTo>
                  <a:lnTo>
                    <a:pt x="570" y="410"/>
                  </a:lnTo>
                  <a:lnTo>
                    <a:pt x="568" y="399"/>
                  </a:lnTo>
                  <a:lnTo>
                    <a:pt x="568" y="347"/>
                  </a:lnTo>
                  <a:lnTo>
                    <a:pt x="566" y="336"/>
                  </a:lnTo>
                  <a:lnTo>
                    <a:pt x="559" y="334"/>
                  </a:lnTo>
                  <a:lnTo>
                    <a:pt x="546" y="341"/>
                  </a:lnTo>
                  <a:lnTo>
                    <a:pt x="531" y="338"/>
                  </a:lnTo>
                  <a:lnTo>
                    <a:pt x="515" y="336"/>
                  </a:lnTo>
                  <a:lnTo>
                    <a:pt x="506" y="330"/>
                  </a:lnTo>
                  <a:lnTo>
                    <a:pt x="493" y="310"/>
                  </a:lnTo>
                  <a:lnTo>
                    <a:pt x="484" y="301"/>
                  </a:lnTo>
                  <a:lnTo>
                    <a:pt x="482" y="298"/>
                  </a:lnTo>
                  <a:lnTo>
                    <a:pt x="482" y="283"/>
                  </a:lnTo>
                  <a:lnTo>
                    <a:pt x="484" y="272"/>
                  </a:lnTo>
                  <a:lnTo>
                    <a:pt x="490" y="256"/>
                  </a:lnTo>
                  <a:lnTo>
                    <a:pt x="511" y="196"/>
                  </a:lnTo>
                  <a:lnTo>
                    <a:pt x="511" y="187"/>
                  </a:lnTo>
                  <a:lnTo>
                    <a:pt x="515" y="149"/>
                  </a:lnTo>
                  <a:lnTo>
                    <a:pt x="511" y="127"/>
                  </a:lnTo>
                  <a:lnTo>
                    <a:pt x="502" y="98"/>
                  </a:lnTo>
                  <a:lnTo>
                    <a:pt x="502" y="85"/>
                  </a:lnTo>
                  <a:lnTo>
                    <a:pt x="506" y="78"/>
                  </a:lnTo>
                  <a:lnTo>
                    <a:pt x="510" y="67"/>
                  </a:lnTo>
                  <a:lnTo>
                    <a:pt x="517" y="56"/>
                  </a:lnTo>
                  <a:lnTo>
                    <a:pt x="526" y="35"/>
                  </a:lnTo>
                  <a:lnTo>
                    <a:pt x="530" y="31"/>
                  </a:lnTo>
                  <a:lnTo>
                    <a:pt x="537" y="25"/>
                  </a:lnTo>
                  <a:lnTo>
                    <a:pt x="541" y="25"/>
                  </a:lnTo>
                  <a:lnTo>
                    <a:pt x="555" y="20"/>
                  </a:lnTo>
                  <a:lnTo>
                    <a:pt x="637"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735">
              <a:extLst>
                <a:ext uri="{FF2B5EF4-FFF2-40B4-BE49-F238E27FC236}">
                  <a16:creationId xmlns:a16="http://schemas.microsoft.com/office/drawing/2014/main" id="{EF440213-B5EF-F351-7C25-D415E18B8D79}"/>
                </a:ext>
              </a:extLst>
            </p:cNvPr>
            <p:cNvSpPr>
              <a:spLocks/>
            </p:cNvSpPr>
            <p:nvPr/>
          </p:nvSpPr>
          <p:spPr bwMode="auto">
            <a:xfrm>
              <a:off x="8589932" y="4452937"/>
              <a:ext cx="463550" cy="606425"/>
            </a:xfrm>
            <a:custGeom>
              <a:avLst/>
              <a:gdLst>
                <a:gd name="T0" fmla="*/ 92 w 582"/>
                <a:gd name="T1" fmla="*/ 4 h 766"/>
                <a:gd name="T2" fmla="*/ 138 w 582"/>
                <a:gd name="T3" fmla="*/ 0 h 766"/>
                <a:gd name="T4" fmla="*/ 176 w 582"/>
                <a:gd name="T5" fmla="*/ 4 h 766"/>
                <a:gd name="T6" fmla="*/ 221 w 582"/>
                <a:gd name="T7" fmla="*/ 18 h 766"/>
                <a:gd name="T8" fmla="*/ 287 w 582"/>
                <a:gd name="T9" fmla="*/ 71 h 766"/>
                <a:gd name="T10" fmla="*/ 336 w 582"/>
                <a:gd name="T11" fmla="*/ 82 h 766"/>
                <a:gd name="T12" fmla="*/ 397 w 582"/>
                <a:gd name="T13" fmla="*/ 91 h 766"/>
                <a:gd name="T14" fmla="*/ 450 w 582"/>
                <a:gd name="T15" fmla="*/ 47 h 766"/>
                <a:gd name="T16" fmla="*/ 501 w 582"/>
                <a:gd name="T17" fmla="*/ 33 h 766"/>
                <a:gd name="T18" fmla="*/ 563 w 582"/>
                <a:gd name="T19" fmla="*/ 56 h 766"/>
                <a:gd name="T20" fmla="*/ 582 w 582"/>
                <a:gd name="T21" fmla="*/ 56 h 766"/>
                <a:gd name="T22" fmla="*/ 552 w 582"/>
                <a:gd name="T23" fmla="*/ 113 h 766"/>
                <a:gd name="T24" fmla="*/ 519 w 582"/>
                <a:gd name="T25" fmla="*/ 149 h 766"/>
                <a:gd name="T26" fmla="*/ 521 w 582"/>
                <a:gd name="T27" fmla="*/ 310 h 766"/>
                <a:gd name="T28" fmla="*/ 521 w 582"/>
                <a:gd name="T29" fmla="*/ 456 h 766"/>
                <a:gd name="T30" fmla="*/ 559 w 582"/>
                <a:gd name="T31" fmla="*/ 512 h 766"/>
                <a:gd name="T32" fmla="*/ 555 w 582"/>
                <a:gd name="T33" fmla="*/ 526 h 766"/>
                <a:gd name="T34" fmla="*/ 530 w 582"/>
                <a:gd name="T35" fmla="*/ 545 h 766"/>
                <a:gd name="T36" fmla="*/ 512 w 582"/>
                <a:gd name="T37" fmla="*/ 563 h 766"/>
                <a:gd name="T38" fmla="*/ 506 w 582"/>
                <a:gd name="T39" fmla="*/ 581 h 766"/>
                <a:gd name="T40" fmla="*/ 479 w 582"/>
                <a:gd name="T41" fmla="*/ 597 h 766"/>
                <a:gd name="T42" fmla="*/ 465 w 582"/>
                <a:gd name="T43" fmla="*/ 628 h 766"/>
                <a:gd name="T44" fmla="*/ 445 w 582"/>
                <a:gd name="T45" fmla="*/ 684 h 766"/>
                <a:gd name="T46" fmla="*/ 425 w 582"/>
                <a:gd name="T47" fmla="*/ 728 h 766"/>
                <a:gd name="T48" fmla="*/ 414 w 582"/>
                <a:gd name="T49" fmla="*/ 753 h 766"/>
                <a:gd name="T50" fmla="*/ 394 w 582"/>
                <a:gd name="T51" fmla="*/ 766 h 766"/>
                <a:gd name="T52" fmla="*/ 287 w 582"/>
                <a:gd name="T53" fmla="*/ 681 h 766"/>
                <a:gd name="T54" fmla="*/ 281 w 582"/>
                <a:gd name="T55" fmla="*/ 639 h 766"/>
                <a:gd name="T56" fmla="*/ 23 w 582"/>
                <a:gd name="T57" fmla="*/ 461 h 766"/>
                <a:gd name="T58" fmla="*/ 23 w 582"/>
                <a:gd name="T59" fmla="*/ 428 h 766"/>
                <a:gd name="T60" fmla="*/ 49 w 582"/>
                <a:gd name="T61" fmla="*/ 417 h 766"/>
                <a:gd name="T62" fmla="*/ 63 w 582"/>
                <a:gd name="T63" fmla="*/ 403 h 766"/>
                <a:gd name="T64" fmla="*/ 36 w 582"/>
                <a:gd name="T65" fmla="*/ 407 h 766"/>
                <a:gd name="T66" fmla="*/ 20 w 582"/>
                <a:gd name="T67" fmla="*/ 412 h 766"/>
                <a:gd name="T68" fmla="*/ 5 w 582"/>
                <a:gd name="T69" fmla="*/ 385 h 766"/>
                <a:gd name="T70" fmla="*/ 14 w 582"/>
                <a:gd name="T71" fmla="*/ 354 h 766"/>
                <a:gd name="T72" fmla="*/ 51 w 582"/>
                <a:gd name="T73" fmla="*/ 298 h 766"/>
                <a:gd name="T74" fmla="*/ 65 w 582"/>
                <a:gd name="T75" fmla="*/ 276 h 766"/>
                <a:gd name="T76" fmla="*/ 78 w 582"/>
                <a:gd name="T77" fmla="*/ 236 h 766"/>
                <a:gd name="T78" fmla="*/ 76 w 582"/>
                <a:gd name="T79" fmla="*/ 191 h 766"/>
                <a:gd name="T80" fmla="*/ 74 w 582"/>
                <a:gd name="T81" fmla="*/ 152 h 766"/>
                <a:gd name="T82" fmla="*/ 58 w 582"/>
                <a:gd name="T83" fmla="*/ 136 h 766"/>
                <a:gd name="T84" fmla="*/ 43 w 582"/>
                <a:gd name="T85" fmla="*/ 123 h 766"/>
                <a:gd name="T86" fmla="*/ 33 w 582"/>
                <a:gd name="T87" fmla="*/ 73 h 766"/>
                <a:gd name="T88" fmla="*/ 27 w 582"/>
                <a:gd name="T89" fmla="*/ 65 h 766"/>
                <a:gd name="T90" fmla="*/ 23 w 582"/>
                <a:gd name="T91" fmla="*/ 53 h 766"/>
                <a:gd name="T92" fmla="*/ 5 w 582"/>
                <a:gd name="T93" fmla="*/ 45 h 766"/>
                <a:gd name="T94" fmla="*/ 22 w 582"/>
                <a:gd name="T95" fmla="*/ 13 h 766"/>
                <a:gd name="T96" fmla="*/ 52 w 582"/>
                <a:gd name="T97"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2" h="766">
                  <a:moveTo>
                    <a:pt x="52" y="0"/>
                  </a:moveTo>
                  <a:lnTo>
                    <a:pt x="92" y="4"/>
                  </a:lnTo>
                  <a:lnTo>
                    <a:pt x="111" y="4"/>
                  </a:lnTo>
                  <a:lnTo>
                    <a:pt x="138" y="0"/>
                  </a:lnTo>
                  <a:lnTo>
                    <a:pt x="156" y="7"/>
                  </a:lnTo>
                  <a:lnTo>
                    <a:pt x="176" y="4"/>
                  </a:lnTo>
                  <a:lnTo>
                    <a:pt x="198" y="5"/>
                  </a:lnTo>
                  <a:lnTo>
                    <a:pt x="221" y="18"/>
                  </a:lnTo>
                  <a:lnTo>
                    <a:pt x="270" y="53"/>
                  </a:lnTo>
                  <a:lnTo>
                    <a:pt x="287" y="71"/>
                  </a:lnTo>
                  <a:lnTo>
                    <a:pt x="314" y="80"/>
                  </a:lnTo>
                  <a:lnTo>
                    <a:pt x="336" y="82"/>
                  </a:lnTo>
                  <a:lnTo>
                    <a:pt x="366" y="91"/>
                  </a:lnTo>
                  <a:lnTo>
                    <a:pt x="397" y="91"/>
                  </a:lnTo>
                  <a:lnTo>
                    <a:pt x="430" y="73"/>
                  </a:lnTo>
                  <a:lnTo>
                    <a:pt x="450" y="47"/>
                  </a:lnTo>
                  <a:lnTo>
                    <a:pt x="475" y="38"/>
                  </a:lnTo>
                  <a:lnTo>
                    <a:pt x="501" y="33"/>
                  </a:lnTo>
                  <a:lnTo>
                    <a:pt x="544" y="58"/>
                  </a:lnTo>
                  <a:lnTo>
                    <a:pt x="563" y="56"/>
                  </a:lnTo>
                  <a:lnTo>
                    <a:pt x="575" y="56"/>
                  </a:lnTo>
                  <a:lnTo>
                    <a:pt x="582" y="56"/>
                  </a:lnTo>
                  <a:lnTo>
                    <a:pt x="581" y="64"/>
                  </a:lnTo>
                  <a:lnTo>
                    <a:pt x="552" y="113"/>
                  </a:lnTo>
                  <a:lnTo>
                    <a:pt x="523" y="145"/>
                  </a:lnTo>
                  <a:lnTo>
                    <a:pt x="519" y="149"/>
                  </a:lnTo>
                  <a:lnTo>
                    <a:pt x="519" y="229"/>
                  </a:lnTo>
                  <a:lnTo>
                    <a:pt x="521" y="310"/>
                  </a:lnTo>
                  <a:lnTo>
                    <a:pt x="521" y="390"/>
                  </a:lnTo>
                  <a:lnTo>
                    <a:pt x="521" y="456"/>
                  </a:lnTo>
                  <a:lnTo>
                    <a:pt x="528" y="470"/>
                  </a:lnTo>
                  <a:lnTo>
                    <a:pt x="559" y="512"/>
                  </a:lnTo>
                  <a:lnTo>
                    <a:pt x="559" y="519"/>
                  </a:lnTo>
                  <a:lnTo>
                    <a:pt x="555" y="526"/>
                  </a:lnTo>
                  <a:lnTo>
                    <a:pt x="541" y="543"/>
                  </a:lnTo>
                  <a:lnTo>
                    <a:pt x="530" y="545"/>
                  </a:lnTo>
                  <a:lnTo>
                    <a:pt x="521" y="550"/>
                  </a:lnTo>
                  <a:lnTo>
                    <a:pt x="512" y="563"/>
                  </a:lnTo>
                  <a:lnTo>
                    <a:pt x="508" y="572"/>
                  </a:lnTo>
                  <a:lnTo>
                    <a:pt x="506" y="581"/>
                  </a:lnTo>
                  <a:lnTo>
                    <a:pt x="483" y="595"/>
                  </a:lnTo>
                  <a:lnTo>
                    <a:pt x="479" y="597"/>
                  </a:lnTo>
                  <a:lnTo>
                    <a:pt x="474" y="606"/>
                  </a:lnTo>
                  <a:lnTo>
                    <a:pt x="465" y="628"/>
                  </a:lnTo>
                  <a:lnTo>
                    <a:pt x="459" y="653"/>
                  </a:lnTo>
                  <a:lnTo>
                    <a:pt x="445" y="684"/>
                  </a:lnTo>
                  <a:lnTo>
                    <a:pt x="434" y="704"/>
                  </a:lnTo>
                  <a:lnTo>
                    <a:pt x="425" y="728"/>
                  </a:lnTo>
                  <a:lnTo>
                    <a:pt x="419" y="742"/>
                  </a:lnTo>
                  <a:lnTo>
                    <a:pt x="414" y="753"/>
                  </a:lnTo>
                  <a:lnTo>
                    <a:pt x="408" y="759"/>
                  </a:lnTo>
                  <a:lnTo>
                    <a:pt x="394" y="766"/>
                  </a:lnTo>
                  <a:lnTo>
                    <a:pt x="294" y="695"/>
                  </a:lnTo>
                  <a:lnTo>
                    <a:pt x="287" y="681"/>
                  </a:lnTo>
                  <a:lnTo>
                    <a:pt x="283" y="650"/>
                  </a:lnTo>
                  <a:lnTo>
                    <a:pt x="281" y="639"/>
                  </a:lnTo>
                  <a:lnTo>
                    <a:pt x="278" y="632"/>
                  </a:lnTo>
                  <a:lnTo>
                    <a:pt x="23" y="461"/>
                  </a:lnTo>
                  <a:lnTo>
                    <a:pt x="13" y="448"/>
                  </a:lnTo>
                  <a:lnTo>
                    <a:pt x="23" y="428"/>
                  </a:lnTo>
                  <a:lnTo>
                    <a:pt x="38" y="428"/>
                  </a:lnTo>
                  <a:lnTo>
                    <a:pt x="49" y="417"/>
                  </a:lnTo>
                  <a:lnTo>
                    <a:pt x="63" y="410"/>
                  </a:lnTo>
                  <a:lnTo>
                    <a:pt x="63" y="403"/>
                  </a:lnTo>
                  <a:lnTo>
                    <a:pt x="51" y="403"/>
                  </a:lnTo>
                  <a:lnTo>
                    <a:pt x="36" y="407"/>
                  </a:lnTo>
                  <a:lnTo>
                    <a:pt x="29" y="410"/>
                  </a:lnTo>
                  <a:lnTo>
                    <a:pt x="20" y="412"/>
                  </a:lnTo>
                  <a:lnTo>
                    <a:pt x="14" y="399"/>
                  </a:lnTo>
                  <a:lnTo>
                    <a:pt x="5" y="385"/>
                  </a:lnTo>
                  <a:lnTo>
                    <a:pt x="7" y="363"/>
                  </a:lnTo>
                  <a:lnTo>
                    <a:pt x="14" y="354"/>
                  </a:lnTo>
                  <a:lnTo>
                    <a:pt x="38" y="314"/>
                  </a:lnTo>
                  <a:lnTo>
                    <a:pt x="51" y="298"/>
                  </a:lnTo>
                  <a:lnTo>
                    <a:pt x="52" y="292"/>
                  </a:lnTo>
                  <a:lnTo>
                    <a:pt x="65" y="276"/>
                  </a:lnTo>
                  <a:lnTo>
                    <a:pt x="74" y="256"/>
                  </a:lnTo>
                  <a:lnTo>
                    <a:pt x="78" y="236"/>
                  </a:lnTo>
                  <a:lnTo>
                    <a:pt x="80" y="205"/>
                  </a:lnTo>
                  <a:lnTo>
                    <a:pt x="76" y="191"/>
                  </a:lnTo>
                  <a:lnTo>
                    <a:pt x="76" y="163"/>
                  </a:lnTo>
                  <a:lnTo>
                    <a:pt x="74" y="152"/>
                  </a:lnTo>
                  <a:lnTo>
                    <a:pt x="63" y="140"/>
                  </a:lnTo>
                  <a:lnTo>
                    <a:pt x="58" y="136"/>
                  </a:lnTo>
                  <a:lnTo>
                    <a:pt x="49" y="131"/>
                  </a:lnTo>
                  <a:lnTo>
                    <a:pt x="43" y="123"/>
                  </a:lnTo>
                  <a:lnTo>
                    <a:pt x="38" y="113"/>
                  </a:lnTo>
                  <a:lnTo>
                    <a:pt x="33" y="73"/>
                  </a:lnTo>
                  <a:lnTo>
                    <a:pt x="29" y="69"/>
                  </a:lnTo>
                  <a:lnTo>
                    <a:pt x="27" y="65"/>
                  </a:lnTo>
                  <a:lnTo>
                    <a:pt x="27" y="54"/>
                  </a:lnTo>
                  <a:lnTo>
                    <a:pt x="23" y="53"/>
                  </a:lnTo>
                  <a:lnTo>
                    <a:pt x="7" y="49"/>
                  </a:lnTo>
                  <a:lnTo>
                    <a:pt x="5" y="45"/>
                  </a:lnTo>
                  <a:lnTo>
                    <a:pt x="0" y="44"/>
                  </a:lnTo>
                  <a:lnTo>
                    <a:pt x="22" y="13"/>
                  </a:lnTo>
                  <a:lnTo>
                    <a:pt x="38" y="2"/>
                  </a:lnTo>
                  <a:lnTo>
                    <a:pt x="52"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6986">
              <a:extLst>
                <a:ext uri="{FF2B5EF4-FFF2-40B4-BE49-F238E27FC236}">
                  <a16:creationId xmlns:a16="http://schemas.microsoft.com/office/drawing/2014/main" id="{258492DA-D455-1BCF-2766-FDF62D2AF309}"/>
                </a:ext>
              </a:extLst>
            </p:cNvPr>
            <p:cNvSpPr>
              <a:spLocks/>
            </p:cNvSpPr>
            <p:nvPr/>
          </p:nvSpPr>
          <p:spPr bwMode="auto">
            <a:xfrm>
              <a:off x="7329457" y="4408487"/>
              <a:ext cx="1106488" cy="1222375"/>
            </a:xfrm>
            <a:custGeom>
              <a:avLst/>
              <a:gdLst>
                <a:gd name="T0" fmla="*/ 1081 w 1394"/>
                <a:gd name="T1" fmla="*/ 5 h 1539"/>
                <a:gd name="T2" fmla="*/ 1159 w 1394"/>
                <a:gd name="T3" fmla="*/ 63 h 1539"/>
                <a:gd name="T4" fmla="*/ 1257 w 1394"/>
                <a:gd name="T5" fmla="*/ 67 h 1539"/>
                <a:gd name="T6" fmla="*/ 1350 w 1394"/>
                <a:gd name="T7" fmla="*/ 127 h 1539"/>
                <a:gd name="T8" fmla="*/ 1361 w 1394"/>
                <a:gd name="T9" fmla="*/ 181 h 1539"/>
                <a:gd name="T10" fmla="*/ 1390 w 1394"/>
                <a:gd name="T11" fmla="*/ 245 h 1539"/>
                <a:gd name="T12" fmla="*/ 1370 w 1394"/>
                <a:gd name="T13" fmla="*/ 297 h 1539"/>
                <a:gd name="T14" fmla="*/ 1325 w 1394"/>
                <a:gd name="T15" fmla="*/ 354 h 1539"/>
                <a:gd name="T16" fmla="*/ 1285 w 1394"/>
                <a:gd name="T17" fmla="*/ 468 h 1539"/>
                <a:gd name="T18" fmla="*/ 1257 w 1394"/>
                <a:gd name="T19" fmla="*/ 573 h 1539"/>
                <a:gd name="T20" fmla="*/ 1230 w 1394"/>
                <a:gd name="T21" fmla="*/ 648 h 1539"/>
                <a:gd name="T22" fmla="*/ 1247 w 1394"/>
                <a:gd name="T23" fmla="*/ 726 h 1539"/>
                <a:gd name="T24" fmla="*/ 1243 w 1394"/>
                <a:gd name="T25" fmla="*/ 785 h 1539"/>
                <a:gd name="T26" fmla="*/ 1252 w 1394"/>
                <a:gd name="T27" fmla="*/ 907 h 1539"/>
                <a:gd name="T28" fmla="*/ 1267 w 1394"/>
                <a:gd name="T29" fmla="*/ 1003 h 1539"/>
                <a:gd name="T30" fmla="*/ 1334 w 1394"/>
                <a:gd name="T31" fmla="*/ 1114 h 1539"/>
                <a:gd name="T32" fmla="*/ 1223 w 1394"/>
                <a:gd name="T33" fmla="*/ 1149 h 1539"/>
                <a:gd name="T34" fmla="*/ 1199 w 1394"/>
                <a:gd name="T35" fmla="*/ 1212 h 1539"/>
                <a:gd name="T36" fmla="*/ 1187 w 1394"/>
                <a:gd name="T37" fmla="*/ 1370 h 1539"/>
                <a:gd name="T38" fmla="*/ 1190 w 1394"/>
                <a:gd name="T39" fmla="*/ 1424 h 1539"/>
                <a:gd name="T40" fmla="*/ 1256 w 1394"/>
                <a:gd name="T41" fmla="*/ 1448 h 1539"/>
                <a:gd name="T42" fmla="*/ 1267 w 1394"/>
                <a:gd name="T43" fmla="*/ 1533 h 1539"/>
                <a:gd name="T44" fmla="*/ 1245 w 1394"/>
                <a:gd name="T45" fmla="*/ 1524 h 1539"/>
                <a:gd name="T46" fmla="*/ 1203 w 1394"/>
                <a:gd name="T47" fmla="*/ 1522 h 1539"/>
                <a:gd name="T48" fmla="*/ 1147 w 1394"/>
                <a:gd name="T49" fmla="*/ 1453 h 1539"/>
                <a:gd name="T50" fmla="*/ 1069 w 1394"/>
                <a:gd name="T51" fmla="*/ 1408 h 1539"/>
                <a:gd name="T52" fmla="*/ 989 w 1394"/>
                <a:gd name="T53" fmla="*/ 1410 h 1539"/>
                <a:gd name="T54" fmla="*/ 936 w 1394"/>
                <a:gd name="T55" fmla="*/ 1355 h 1539"/>
                <a:gd name="T56" fmla="*/ 884 w 1394"/>
                <a:gd name="T57" fmla="*/ 1374 h 1539"/>
                <a:gd name="T58" fmla="*/ 865 w 1394"/>
                <a:gd name="T59" fmla="*/ 1332 h 1539"/>
                <a:gd name="T60" fmla="*/ 824 w 1394"/>
                <a:gd name="T61" fmla="*/ 1343 h 1539"/>
                <a:gd name="T62" fmla="*/ 727 w 1394"/>
                <a:gd name="T63" fmla="*/ 1372 h 1539"/>
                <a:gd name="T64" fmla="*/ 702 w 1394"/>
                <a:gd name="T65" fmla="*/ 1357 h 1539"/>
                <a:gd name="T66" fmla="*/ 724 w 1394"/>
                <a:gd name="T67" fmla="*/ 1312 h 1539"/>
                <a:gd name="T68" fmla="*/ 695 w 1394"/>
                <a:gd name="T69" fmla="*/ 1201 h 1539"/>
                <a:gd name="T70" fmla="*/ 693 w 1394"/>
                <a:gd name="T71" fmla="*/ 1109 h 1539"/>
                <a:gd name="T72" fmla="*/ 620 w 1394"/>
                <a:gd name="T73" fmla="*/ 1007 h 1539"/>
                <a:gd name="T74" fmla="*/ 524 w 1394"/>
                <a:gd name="T75" fmla="*/ 1045 h 1539"/>
                <a:gd name="T76" fmla="*/ 511 w 1394"/>
                <a:gd name="T77" fmla="*/ 1098 h 1539"/>
                <a:gd name="T78" fmla="*/ 399 w 1394"/>
                <a:gd name="T79" fmla="*/ 1110 h 1539"/>
                <a:gd name="T80" fmla="*/ 326 w 1394"/>
                <a:gd name="T81" fmla="*/ 998 h 1539"/>
                <a:gd name="T82" fmla="*/ 305 w 1394"/>
                <a:gd name="T83" fmla="*/ 931 h 1539"/>
                <a:gd name="T84" fmla="*/ 225 w 1394"/>
                <a:gd name="T85" fmla="*/ 920 h 1539"/>
                <a:gd name="T86" fmla="*/ 123 w 1394"/>
                <a:gd name="T87" fmla="*/ 920 h 1539"/>
                <a:gd name="T88" fmla="*/ 36 w 1394"/>
                <a:gd name="T89" fmla="*/ 938 h 1539"/>
                <a:gd name="T90" fmla="*/ 1 w 1394"/>
                <a:gd name="T91" fmla="*/ 940 h 1539"/>
                <a:gd name="T92" fmla="*/ 18 w 1394"/>
                <a:gd name="T93" fmla="*/ 873 h 1539"/>
                <a:gd name="T94" fmla="*/ 72 w 1394"/>
                <a:gd name="T95" fmla="*/ 840 h 1539"/>
                <a:gd name="T96" fmla="*/ 145 w 1394"/>
                <a:gd name="T97" fmla="*/ 798 h 1539"/>
                <a:gd name="T98" fmla="*/ 223 w 1394"/>
                <a:gd name="T99" fmla="*/ 795 h 1539"/>
                <a:gd name="T100" fmla="*/ 285 w 1394"/>
                <a:gd name="T101" fmla="*/ 671 h 1539"/>
                <a:gd name="T102" fmla="*/ 379 w 1394"/>
                <a:gd name="T103" fmla="*/ 515 h 1539"/>
                <a:gd name="T104" fmla="*/ 422 w 1394"/>
                <a:gd name="T105" fmla="*/ 275 h 1539"/>
                <a:gd name="T106" fmla="*/ 482 w 1394"/>
                <a:gd name="T107" fmla="*/ 125 h 1539"/>
                <a:gd name="T108" fmla="*/ 502 w 1394"/>
                <a:gd name="T109" fmla="*/ 30 h 1539"/>
                <a:gd name="T110" fmla="*/ 577 w 1394"/>
                <a:gd name="T111" fmla="*/ 21 h 1539"/>
                <a:gd name="T112" fmla="*/ 648 w 1394"/>
                <a:gd name="T113" fmla="*/ 69 h 1539"/>
                <a:gd name="T114" fmla="*/ 776 w 1394"/>
                <a:gd name="T115" fmla="*/ 34 h 1539"/>
                <a:gd name="T116" fmla="*/ 887 w 1394"/>
                <a:gd name="T117" fmla="*/ 21 h 1539"/>
                <a:gd name="T118" fmla="*/ 918 w 1394"/>
                <a:gd name="T119" fmla="*/ 27 h 1539"/>
                <a:gd name="T120" fmla="*/ 1007 w 1394"/>
                <a:gd name="T121" fmla="*/ 5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4" h="1539">
                  <a:moveTo>
                    <a:pt x="1027" y="0"/>
                  </a:moveTo>
                  <a:lnTo>
                    <a:pt x="1045" y="21"/>
                  </a:lnTo>
                  <a:lnTo>
                    <a:pt x="1054" y="10"/>
                  </a:lnTo>
                  <a:lnTo>
                    <a:pt x="1071" y="21"/>
                  </a:lnTo>
                  <a:lnTo>
                    <a:pt x="1081" y="5"/>
                  </a:lnTo>
                  <a:lnTo>
                    <a:pt x="1118" y="5"/>
                  </a:lnTo>
                  <a:lnTo>
                    <a:pt x="1127" y="21"/>
                  </a:lnTo>
                  <a:lnTo>
                    <a:pt x="1143" y="36"/>
                  </a:lnTo>
                  <a:lnTo>
                    <a:pt x="1152" y="49"/>
                  </a:lnTo>
                  <a:lnTo>
                    <a:pt x="1159" y="63"/>
                  </a:lnTo>
                  <a:lnTo>
                    <a:pt x="1188" y="78"/>
                  </a:lnTo>
                  <a:lnTo>
                    <a:pt x="1198" y="72"/>
                  </a:lnTo>
                  <a:lnTo>
                    <a:pt x="1207" y="59"/>
                  </a:lnTo>
                  <a:lnTo>
                    <a:pt x="1241" y="69"/>
                  </a:lnTo>
                  <a:lnTo>
                    <a:pt x="1257" y="67"/>
                  </a:lnTo>
                  <a:lnTo>
                    <a:pt x="1274" y="52"/>
                  </a:lnTo>
                  <a:lnTo>
                    <a:pt x="1288" y="61"/>
                  </a:lnTo>
                  <a:lnTo>
                    <a:pt x="1321" y="101"/>
                  </a:lnTo>
                  <a:lnTo>
                    <a:pt x="1339" y="114"/>
                  </a:lnTo>
                  <a:lnTo>
                    <a:pt x="1350" y="127"/>
                  </a:lnTo>
                  <a:lnTo>
                    <a:pt x="1359" y="136"/>
                  </a:lnTo>
                  <a:lnTo>
                    <a:pt x="1368" y="134"/>
                  </a:lnTo>
                  <a:lnTo>
                    <a:pt x="1368" y="139"/>
                  </a:lnTo>
                  <a:lnTo>
                    <a:pt x="1363" y="154"/>
                  </a:lnTo>
                  <a:lnTo>
                    <a:pt x="1361" y="181"/>
                  </a:lnTo>
                  <a:lnTo>
                    <a:pt x="1361" y="214"/>
                  </a:lnTo>
                  <a:lnTo>
                    <a:pt x="1366" y="228"/>
                  </a:lnTo>
                  <a:lnTo>
                    <a:pt x="1370" y="234"/>
                  </a:lnTo>
                  <a:lnTo>
                    <a:pt x="1379" y="241"/>
                  </a:lnTo>
                  <a:lnTo>
                    <a:pt x="1390" y="245"/>
                  </a:lnTo>
                  <a:lnTo>
                    <a:pt x="1394" y="252"/>
                  </a:lnTo>
                  <a:lnTo>
                    <a:pt x="1394" y="263"/>
                  </a:lnTo>
                  <a:lnTo>
                    <a:pt x="1390" y="275"/>
                  </a:lnTo>
                  <a:lnTo>
                    <a:pt x="1379" y="290"/>
                  </a:lnTo>
                  <a:lnTo>
                    <a:pt x="1370" y="297"/>
                  </a:lnTo>
                  <a:lnTo>
                    <a:pt x="1355" y="304"/>
                  </a:lnTo>
                  <a:lnTo>
                    <a:pt x="1352" y="315"/>
                  </a:lnTo>
                  <a:lnTo>
                    <a:pt x="1348" y="324"/>
                  </a:lnTo>
                  <a:lnTo>
                    <a:pt x="1341" y="334"/>
                  </a:lnTo>
                  <a:lnTo>
                    <a:pt x="1325" y="354"/>
                  </a:lnTo>
                  <a:lnTo>
                    <a:pt x="1308" y="375"/>
                  </a:lnTo>
                  <a:lnTo>
                    <a:pt x="1303" y="383"/>
                  </a:lnTo>
                  <a:lnTo>
                    <a:pt x="1296" y="401"/>
                  </a:lnTo>
                  <a:lnTo>
                    <a:pt x="1287" y="446"/>
                  </a:lnTo>
                  <a:lnTo>
                    <a:pt x="1285" y="468"/>
                  </a:lnTo>
                  <a:lnTo>
                    <a:pt x="1281" y="510"/>
                  </a:lnTo>
                  <a:lnTo>
                    <a:pt x="1281" y="542"/>
                  </a:lnTo>
                  <a:lnTo>
                    <a:pt x="1277" y="546"/>
                  </a:lnTo>
                  <a:lnTo>
                    <a:pt x="1268" y="557"/>
                  </a:lnTo>
                  <a:lnTo>
                    <a:pt x="1257" y="573"/>
                  </a:lnTo>
                  <a:lnTo>
                    <a:pt x="1248" y="595"/>
                  </a:lnTo>
                  <a:lnTo>
                    <a:pt x="1243" y="609"/>
                  </a:lnTo>
                  <a:lnTo>
                    <a:pt x="1230" y="631"/>
                  </a:lnTo>
                  <a:lnTo>
                    <a:pt x="1228" y="644"/>
                  </a:lnTo>
                  <a:lnTo>
                    <a:pt x="1230" y="648"/>
                  </a:lnTo>
                  <a:lnTo>
                    <a:pt x="1238" y="658"/>
                  </a:lnTo>
                  <a:lnTo>
                    <a:pt x="1245" y="668"/>
                  </a:lnTo>
                  <a:lnTo>
                    <a:pt x="1248" y="678"/>
                  </a:lnTo>
                  <a:lnTo>
                    <a:pt x="1252" y="713"/>
                  </a:lnTo>
                  <a:lnTo>
                    <a:pt x="1247" y="726"/>
                  </a:lnTo>
                  <a:lnTo>
                    <a:pt x="1243" y="740"/>
                  </a:lnTo>
                  <a:lnTo>
                    <a:pt x="1238" y="762"/>
                  </a:lnTo>
                  <a:lnTo>
                    <a:pt x="1236" y="780"/>
                  </a:lnTo>
                  <a:lnTo>
                    <a:pt x="1238" y="789"/>
                  </a:lnTo>
                  <a:lnTo>
                    <a:pt x="1243" y="785"/>
                  </a:lnTo>
                  <a:lnTo>
                    <a:pt x="1245" y="802"/>
                  </a:lnTo>
                  <a:lnTo>
                    <a:pt x="1236" y="835"/>
                  </a:lnTo>
                  <a:lnTo>
                    <a:pt x="1236" y="860"/>
                  </a:lnTo>
                  <a:lnTo>
                    <a:pt x="1243" y="887"/>
                  </a:lnTo>
                  <a:lnTo>
                    <a:pt x="1252" y="907"/>
                  </a:lnTo>
                  <a:lnTo>
                    <a:pt x="1250" y="925"/>
                  </a:lnTo>
                  <a:lnTo>
                    <a:pt x="1247" y="943"/>
                  </a:lnTo>
                  <a:lnTo>
                    <a:pt x="1252" y="969"/>
                  </a:lnTo>
                  <a:lnTo>
                    <a:pt x="1259" y="980"/>
                  </a:lnTo>
                  <a:lnTo>
                    <a:pt x="1267" y="1003"/>
                  </a:lnTo>
                  <a:lnTo>
                    <a:pt x="1277" y="1018"/>
                  </a:lnTo>
                  <a:lnTo>
                    <a:pt x="1294" y="1038"/>
                  </a:lnTo>
                  <a:lnTo>
                    <a:pt x="1312" y="1043"/>
                  </a:lnTo>
                  <a:lnTo>
                    <a:pt x="1325" y="1061"/>
                  </a:lnTo>
                  <a:lnTo>
                    <a:pt x="1334" y="1114"/>
                  </a:lnTo>
                  <a:lnTo>
                    <a:pt x="1252" y="1134"/>
                  </a:lnTo>
                  <a:lnTo>
                    <a:pt x="1238" y="1139"/>
                  </a:lnTo>
                  <a:lnTo>
                    <a:pt x="1234" y="1139"/>
                  </a:lnTo>
                  <a:lnTo>
                    <a:pt x="1227" y="1145"/>
                  </a:lnTo>
                  <a:lnTo>
                    <a:pt x="1223" y="1149"/>
                  </a:lnTo>
                  <a:lnTo>
                    <a:pt x="1214" y="1170"/>
                  </a:lnTo>
                  <a:lnTo>
                    <a:pt x="1207" y="1181"/>
                  </a:lnTo>
                  <a:lnTo>
                    <a:pt x="1203" y="1192"/>
                  </a:lnTo>
                  <a:lnTo>
                    <a:pt x="1199" y="1199"/>
                  </a:lnTo>
                  <a:lnTo>
                    <a:pt x="1199" y="1212"/>
                  </a:lnTo>
                  <a:lnTo>
                    <a:pt x="1208" y="1241"/>
                  </a:lnTo>
                  <a:lnTo>
                    <a:pt x="1212" y="1263"/>
                  </a:lnTo>
                  <a:lnTo>
                    <a:pt x="1208" y="1301"/>
                  </a:lnTo>
                  <a:lnTo>
                    <a:pt x="1208" y="1310"/>
                  </a:lnTo>
                  <a:lnTo>
                    <a:pt x="1187" y="1370"/>
                  </a:lnTo>
                  <a:lnTo>
                    <a:pt x="1181" y="1386"/>
                  </a:lnTo>
                  <a:lnTo>
                    <a:pt x="1179" y="1397"/>
                  </a:lnTo>
                  <a:lnTo>
                    <a:pt x="1179" y="1412"/>
                  </a:lnTo>
                  <a:lnTo>
                    <a:pt x="1181" y="1415"/>
                  </a:lnTo>
                  <a:lnTo>
                    <a:pt x="1190" y="1424"/>
                  </a:lnTo>
                  <a:lnTo>
                    <a:pt x="1203" y="1444"/>
                  </a:lnTo>
                  <a:lnTo>
                    <a:pt x="1212" y="1450"/>
                  </a:lnTo>
                  <a:lnTo>
                    <a:pt x="1228" y="1452"/>
                  </a:lnTo>
                  <a:lnTo>
                    <a:pt x="1243" y="1455"/>
                  </a:lnTo>
                  <a:lnTo>
                    <a:pt x="1256" y="1448"/>
                  </a:lnTo>
                  <a:lnTo>
                    <a:pt x="1263" y="1450"/>
                  </a:lnTo>
                  <a:lnTo>
                    <a:pt x="1265" y="1461"/>
                  </a:lnTo>
                  <a:lnTo>
                    <a:pt x="1265" y="1513"/>
                  </a:lnTo>
                  <a:lnTo>
                    <a:pt x="1267" y="1524"/>
                  </a:lnTo>
                  <a:lnTo>
                    <a:pt x="1267" y="1533"/>
                  </a:lnTo>
                  <a:lnTo>
                    <a:pt x="1263" y="1539"/>
                  </a:lnTo>
                  <a:lnTo>
                    <a:pt x="1259" y="1539"/>
                  </a:lnTo>
                  <a:lnTo>
                    <a:pt x="1254" y="1535"/>
                  </a:lnTo>
                  <a:lnTo>
                    <a:pt x="1247" y="1524"/>
                  </a:lnTo>
                  <a:lnTo>
                    <a:pt x="1245" y="1524"/>
                  </a:lnTo>
                  <a:lnTo>
                    <a:pt x="1241" y="1524"/>
                  </a:lnTo>
                  <a:lnTo>
                    <a:pt x="1232" y="1530"/>
                  </a:lnTo>
                  <a:lnTo>
                    <a:pt x="1228" y="1530"/>
                  </a:lnTo>
                  <a:lnTo>
                    <a:pt x="1214" y="1526"/>
                  </a:lnTo>
                  <a:lnTo>
                    <a:pt x="1203" y="1522"/>
                  </a:lnTo>
                  <a:lnTo>
                    <a:pt x="1185" y="1510"/>
                  </a:lnTo>
                  <a:lnTo>
                    <a:pt x="1167" y="1492"/>
                  </a:lnTo>
                  <a:lnTo>
                    <a:pt x="1161" y="1481"/>
                  </a:lnTo>
                  <a:lnTo>
                    <a:pt x="1156" y="1464"/>
                  </a:lnTo>
                  <a:lnTo>
                    <a:pt x="1147" y="1453"/>
                  </a:lnTo>
                  <a:lnTo>
                    <a:pt x="1132" y="1452"/>
                  </a:lnTo>
                  <a:lnTo>
                    <a:pt x="1118" y="1446"/>
                  </a:lnTo>
                  <a:lnTo>
                    <a:pt x="1100" y="1437"/>
                  </a:lnTo>
                  <a:lnTo>
                    <a:pt x="1074" y="1410"/>
                  </a:lnTo>
                  <a:lnTo>
                    <a:pt x="1069" y="1408"/>
                  </a:lnTo>
                  <a:lnTo>
                    <a:pt x="1054" y="1412"/>
                  </a:lnTo>
                  <a:lnTo>
                    <a:pt x="1038" y="1419"/>
                  </a:lnTo>
                  <a:lnTo>
                    <a:pt x="1029" y="1423"/>
                  </a:lnTo>
                  <a:lnTo>
                    <a:pt x="1011" y="1421"/>
                  </a:lnTo>
                  <a:lnTo>
                    <a:pt x="989" y="1410"/>
                  </a:lnTo>
                  <a:lnTo>
                    <a:pt x="972" y="1399"/>
                  </a:lnTo>
                  <a:lnTo>
                    <a:pt x="954" y="1390"/>
                  </a:lnTo>
                  <a:lnTo>
                    <a:pt x="949" y="1381"/>
                  </a:lnTo>
                  <a:lnTo>
                    <a:pt x="943" y="1368"/>
                  </a:lnTo>
                  <a:lnTo>
                    <a:pt x="936" y="1355"/>
                  </a:lnTo>
                  <a:lnTo>
                    <a:pt x="922" y="1363"/>
                  </a:lnTo>
                  <a:lnTo>
                    <a:pt x="913" y="1363"/>
                  </a:lnTo>
                  <a:lnTo>
                    <a:pt x="905" y="1365"/>
                  </a:lnTo>
                  <a:lnTo>
                    <a:pt x="887" y="1374"/>
                  </a:lnTo>
                  <a:lnTo>
                    <a:pt x="884" y="1374"/>
                  </a:lnTo>
                  <a:lnTo>
                    <a:pt x="882" y="1366"/>
                  </a:lnTo>
                  <a:lnTo>
                    <a:pt x="882" y="1346"/>
                  </a:lnTo>
                  <a:lnTo>
                    <a:pt x="874" y="1332"/>
                  </a:lnTo>
                  <a:lnTo>
                    <a:pt x="871" y="1330"/>
                  </a:lnTo>
                  <a:lnTo>
                    <a:pt x="865" y="1332"/>
                  </a:lnTo>
                  <a:lnTo>
                    <a:pt x="853" y="1335"/>
                  </a:lnTo>
                  <a:lnTo>
                    <a:pt x="851" y="1335"/>
                  </a:lnTo>
                  <a:lnTo>
                    <a:pt x="838" y="1345"/>
                  </a:lnTo>
                  <a:lnTo>
                    <a:pt x="835" y="1345"/>
                  </a:lnTo>
                  <a:lnTo>
                    <a:pt x="824" y="1343"/>
                  </a:lnTo>
                  <a:lnTo>
                    <a:pt x="809" y="1348"/>
                  </a:lnTo>
                  <a:lnTo>
                    <a:pt x="742" y="1348"/>
                  </a:lnTo>
                  <a:lnTo>
                    <a:pt x="735" y="1352"/>
                  </a:lnTo>
                  <a:lnTo>
                    <a:pt x="733" y="1363"/>
                  </a:lnTo>
                  <a:lnTo>
                    <a:pt x="727" y="1372"/>
                  </a:lnTo>
                  <a:lnTo>
                    <a:pt x="724" y="1374"/>
                  </a:lnTo>
                  <a:lnTo>
                    <a:pt x="717" y="1372"/>
                  </a:lnTo>
                  <a:lnTo>
                    <a:pt x="709" y="1361"/>
                  </a:lnTo>
                  <a:lnTo>
                    <a:pt x="704" y="1359"/>
                  </a:lnTo>
                  <a:lnTo>
                    <a:pt x="702" y="1357"/>
                  </a:lnTo>
                  <a:lnTo>
                    <a:pt x="700" y="1354"/>
                  </a:lnTo>
                  <a:lnTo>
                    <a:pt x="700" y="1350"/>
                  </a:lnTo>
                  <a:lnTo>
                    <a:pt x="717" y="1332"/>
                  </a:lnTo>
                  <a:lnTo>
                    <a:pt x="722" y="1323"/>
                  </a:lnTo>
                  <a:lnTo>
                    <a:pt x="724" y="1312"/>
                  </a:lnTo>
                  <a:lnTo>
                    <a:pt x="717" y="1286"/>
                  </a:lnTo>
                  <a:lnTo>
                    <a:pt x="707" y="1256"/>
                  </a:lnTo>
                  <a:lnTo>
                    <a:pt x="697" y="1234"/>
                  </a:lnTo>
                  <a:lnTo>
                    <a:pt x="693" y="1221"/>
                  </a:lnTo>
                  <a:lnTo>
                    <a:pt x="695" y="1201"/>
                  </a:lnTo>
                  <a:lnTo>
                    <a:pt x="698" y="1185"/>
                  </a:lnTo>
                  <a:lnTo>
                    <a:pt x="698" y="1176"/>
                  </a:lnTo>
                  <a:lnTo>
                    <a:pt x="697" y="1150"/>
                  </a:lnTo>
                  <a:lnTo>
                    <a:pt x="697" y="1127"/>
                  </a:lnTo>
                  <a:lnTo>
                    <a:pt x="693" y="1109"/>
                  </a:lnTo>
                  <a:lnTo>
                    <a:pt x="691" y="1060"/>
                  </a:lnTo>
                  <a:lnTo>
                    <a:pt x="688" y="1047"/>
                  </a:lnTo>
                  <a:lnTo>
                    <a:pt x="684" y="1041"/>
                  </a:lnTo>
                  <a:lnTo>
                    <a:pt x="619" y="1040"/>
                  </a:lnTo>
                  <a:lnTo>
                    <a:pt x="620" y="1007"/>
                  </a:lnTo>
                  <a:lnTo>
                    <a:pt x="589" y="1007"/>
                  </a:lnTo>
                  <a:lnTo>
                    <a:pt x="586" y="1014"/>
                  </a:lnTo>
                  <a:lnTo>
                    <a:pt x="530" y="1016"/>
                  </a:lnTo>
                  <a:lnTo>
                    <a:pt x="526" y="1029"/>
                  </a:lnTo>
                  <a:lnTo>
                    <a:pt x="524" y="1045"/>
                  </a:lnTo>
                  <a:lnTo>
                    <a:pt x="522" y="1052"/>
                  </a:lnTo>
                  <a:lnTo>
                    <a:pt x="521" y="1060"/>
                  </a:lnTo>
                  <a:lnTo>
                    <a:pt x="517" y="1065"/>
                  </a:lnTo>
                  <a:lnTo>
                    <a:pt x="517" y="1076"/>
                  </a:lnTo>
                  <a:lnTo>
                    <a:pt x="511" y="1098"/>
                  </a:lnTo>
                  <a:lnTo>
                    <a:pt x="486" y="1098"/>
                  </a:lnTo>
                  <a:lnTo>
                    <a:pt x="462" y="1096"/>
                  </a:lnTo>
                  <a:lnTo>
                    <a:pt x="444" y="1100"/>
                  </a:lnTo>
                  <a:lnTo>
                    <a:pt x="417" y="1110"/>
                  </a:lnTo>
                  <a:lnTo>
                    <a:pt x="399" y="1110"/>
                  </a:lnTo>
                  <a:lnTo>
                    <a:pt x="381" y="1103"/>
                  </a:lnTo>
                  <a:lnTo>
                    <a:pt x="355" y="1061"/>
                  </a:lnTo>
                  <a:lnTo>
                    <a:pt x="337" y="1041"/>
                  </a:lnTo>
                  <a:lnTo>
                    <a:pt x="335" y="1018"/>
                  </a:lnTo>
                  <a:lnTo>
                    <a:pt x="326" y="998"/>
                  </a:lnTo>
                  <a:lnTo>
                    <a:pt x="323" y="991"/>
                  </a:lnTo>
                  <a:lnTo>
                    <a:pt x="321" y="972"/>
                  </a:lnTo>
                  <a:lnTo>
                    <a:pt x="315" y="943"/>
                  </a:lnTo>
                  <a:lnTo>
                    <a:pt x="308" y="929"/>
                  </a:lnTo>
                  <a:lnTo>
                    <a:pt x="305" y="931"/>
                  </a:lnTo>
                  <a:lnTo>
                    <a:pt x="299" y="931"/>
                  </a:lnTo>
                  <a:lnTo>
                    <a:pt x="292" y="920"/>
                  </a:lnTo>
                  <a:lnTo>
                    <a:pt x="288" y="918"/>
                  </a:lnTo>
                  <a:lnTo>
                    <a:pt x="266" y="916"/>
                  </a:lnTo>
                  <a:lnTo>
                    <a:pt x="225" y="920"/>
                  </a:lnTo>
                  <a:lnTo>
                    <a:pt x="205" y="920"/>
                  </a:lnTo>
                  <a:lnTo>
                    <a:pt x="188" y="922"/>
                  </a:lnTo>
                  <a:lnTo>
                    <a:pt x="161" y="922"/>
                  </a:lnTo>
                  <a:lnTo>
                    <a:pt x="152" y="918"/>
                  </a:lnTo>
                  <a:lnTo>
                    <a:pt x="123" y="920"/>
                  </a:lnTo>
                  <a:lnTo>
                    <a:pt x="92" y="920"/>
                  </a:lnTo>
                  <a:lnTo>
                    <a:pt x="83" y="922"/>
                  </a:lnTo>
                  <a:lnTo>
                    <a:pt x="72" y="922"/>
                  </a:lnTo>
                  <a:lnTo>
                    <a:pt x="52" y="929"/>
                  </a:lnTo>
                  <a:lnTo>
                    <a:pt x="36" y="938"/>
                  </a:lnTo>
                  <a:lnTo>
                    <a:pt x="10" y="947"/>
                  </a:lnTo>
                  <a:lnTo>
                    <a:pt x="3" y="951"/>
                  </a:lnTo>
                  <a:lnTo>
                    <a:pt x="1" y="954"/>
                  </a:lnTo>
                  <a:lnTo>
                    <a:pt x="0" y="949"/>
                  </a:lnTo>
                  <a:lnTo>
                    <a:pt x="1" y="940"/>
                  </a:lnTo>
                  <a:lnTo>
                    <a:pt x="1" y="927"/>
                  </a:lnTo>
                  <a:lnTo>
                    <a:pt x="0" y="922"/>
                  </a:lnTo>
                  <a:lnTo>
                    <a:pt x="12" y="916"/>
                  </a:lnTo>
                  <a:lnTo>
                    <a:pt x="14" y="898"/>
                  </a:lnTo>
                  <a:lnTo>
                    <a:pt x="18" y="873"/>
                  </a:lnTo>
                  <a:lnTo>
                    <a:pt x="23" y="851"/>
                  </a:lnTo>
                  <a:lnTo>
                    <a:pt x="36" y="836"/>
                  </a:lnTo>
                  <a:lnTo>
                    <a:pt x="47" y="827"/>
                  </a:lnTo>
                  <a:lnTo>
                    <a:pt x="52" y="825"/>
                  </a:lnTo>
                  <a:lnTo>
                    <a:pt x="72" y="840"/>
                  </a:lnTo>
                  <a:lnTo>
                    <a:pt x="90" y="835"/>
                  </a:lnTo>
                  <a:lnTo>
                    <a:pt x="99" y="816"/>
                  </a:lnTo>
                  <a:lnTo>
                    <a:pt x="108" y="807"/>
                  </a:lnTo>
                  <a:lnTo>
                    <a:pt x="128" y="804"/>
                  </a:lnTo>
                  <a:lnTo>
                    <a:pt x="145" y="798"/>
                  </a:lnTo>
                  <a:lnTo>
                    <a:pt x="148" y="805"/>
                  </a:lnTo>
                  <a:lnTo>
                    <a:pt x="150" y="833"/>
                  </a:lnTo>
                  <a:lnTo>
                    <a:pt x="165" y="836"/>
                  </a:lnTo>
                  <a:lnTo>
                    <a:pt x="192" y="825"/>
                  </a:lnTo>
                  <a:lnTo>
                    <a:pt x="223" y="795"/>
                  </a:lnTo>
                  <a:lnTo>
                    <a:pt x="241" y="784"/>
                  </a:lnTo>
                  <a:lnTo>
                    <a:pt x="261" y="760"/>
                  </a:lnTo>
                  <a:lnTo>
                    <a:pt x="279" y="727"/>
                  </a:lnTo>
                  <a:lnTo>
                    <a:pt x="285" y="702"/>
                  </a:lnTo>
                  <a:lnTo>
                    <a:pt x="285" y="671"/>
                  </a:lnTo>
                  <a:lnTo>
                    <a:pt x="288" y="642"/>
                  </a:lnTo>
                  <a:lnTo>
                    <a:pt x="299" y="609"/>
                  </a:lnTo>
                  <a:lnTo>
                    <a:pt x="330" y="555"/>
                  </a:lnTo>
                  <a:lnTo>
                    <a:pt x="354" y="531"/>
                  </a:lnTo>
                  <a:lnTo>
                    <a:pt x="379" y="515"/>
                  </a:lnTo>
                  <a:lnTo>
                    <a:pt x="397" y="495"/>
                  </a:lnTo>
                  <a:lnTo>
                    <a:pt x="399" y="490"/>
                  </a:lnTo>
                  <a:lnTo>
                    <a:pt x="408" y="442"/>
                  </a:lnTo>
                  <a:lnTo>
                    <a:pt x="412" y="343"/>
                  </a:lnTo>
                  <a:lnTo>
                    <a:pt x="422" y="275"/>
                  </a:lnTo>
                  <a:lnTo>
                    <a:pt x="435" y="237"/>
                  </a:lnTo>
                  <a:lnTo>
                    <a:pt x="462" y="183"/>
                  </a:lnTo>
                  <a:lnTo>
                    <a:pt x="468" y="154"/>
                  </a:lnTo>
                  <a:lnTo>
                    <a:pt x="466" y="128"/>
                  </a:lnTo>
                  <a:lnTo>
                    <a:pt x="482" y="125"/>
                  </a:lnTo>
                  <a:lnTo>
                    <a:pt x="479" y="112"/>
                  </a:lnTo>
                  <a:lnTo>
                    <a:pt x="481" y="83"/>
                  </a:lnTo>
                  <a:lnTo>
                    <a:pt x="484" y="61"/>
                  </a:lnTo>
                  <a:lnTo>
                    <a:pt x="493" y="54"/>
                  </a:lnTo>
                  <a:lnTo>
                    <a:pt x="502" y="30"/>
                  </a:lnTo>
                  <a:lnTo>
                    <a:pt x="510" y="21"/>
                  </a:lnTo>
                  <a:lnTo>
                    <a:pt x="528" y="5"/>
                  </a:lnTo>
                  <a:lnTo>
                    <a:pt x="548" y="5"/>
                  </a:lnTo>
                  <a:lnTo>
                    <a:pt x="568" y="9"/>
                  </a:lnTo>
                  <a:lnTo>
                    <a:pt x="577" y="21"/>
                  </a:lnTo>
                  <a:lnTo>
                    <a:pt x="582" y="36"/>
                  </a:lnTo>
                  <a:lnTo>
                    <a:pt x="609" y="63"/>
                  </a:lnTo>
                  <a:lnTo>
                    <a:pt x="619" y="67"/>
                  </a:lnTo>
                  <a:lnTo>
                    <a:pt x="629" y="54"/>
                  </a:lnTo>
                  <a:lnTo>
                    <a:pt x="648" y="69"/>
                  </a:lnTo>
                  <a:lnTo>
                    <a:pt x="678" y="78"/>
                  </a:lnTo>
                  <a:lnTo>
                    <a:pt x="746" y="78"/>
                  </a:lnTo>
                  <a:lnTo>
                    <a:pt x="756" y="72"/>
                  </a:lnTo>
                  <a:lnTo>
                    <a:pt x="758" y="47"/>
                  </a:lnTo>
                  <a:lnTo>
                    <a:pt x="776" y="34"/>
                  </a:lnTo>
                  <a:lnTo>
                    <a:pt x="800" y="38"/>
                  </a:lnTo>
                  <a:lnTo>
                    <a:pt x="813" y="47"/>
                  </a:lnTo>
                  <a:lnTo>
                    <a:pt x="838" y="38"/>
                  </a:lnTo>
                  <a:lnTo>
                    <a:pt x="851" y="29"/>
                  </a:lnTo>
                  <a:lnTo>
                    <a:pt x="887" y="21"/>
                  </a:lnTo>
                  <a:lnTo>
                    <a:pt x="902" y="12"/>
                  </a:lnTo>
                  <a:lnTo>
                    <a:pt x="909" y="12"/>
                  </a:lnTo>
                  <a:lnTo>
                    <a:pt x="911" y="21"/>
                  </a:lnTo>
                  <a:lnTo>
                    <a:pt x="909" y="21"/>
                  </a:lnTo>
                  <a:lnTo>
                    <a:pt x="918" y="27"/>
                  </a:lnTo>
                  <a:lnTo>
                    <a:pt x="929" y="21"/>
                  </a:lnTo>
                  <a:lnTo>
                    <a:pt x="945" y="21"/>
                  </a:lnTo>
                  <a:lnTo>
                    <a:pt x="949" y="3"/>
                  </a:lnTo>
                  <a:lnTo>
                    <a:pt x="976" y="10"/>
                  </a:lnTo>
                  <a:lnTo>
                    <a:pt x="1007" y="5"/>
                  </a:lnTo>
                  <a:lnTo>
                    <a:pt x="1027"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5957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757E5B-3612-4539-C3B3-B75BE9556952}"/>
              </a:ext>
            </a:extLst>
          </p:cNvPr>
          <p:cNvSpPr/>
          <p:nvPr/>
        </p:nvSpPr>
        <p:spPr>
          <a:xfrm>
            <a:off x="10715625" y="-1"/>
            <a:ext cx="1463040" cy="1463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endParaRPr>
          </a:p>
          <a:p>
            <a:pPr algn="ctr"/>
            <a:endParaRPr lang="en-US" sz="1500">
              <a:solidFill>
                <a:schemeClr val="bg1"/>
              </a:solidFill>
            </a:endParaRPr>
          </a:p>
          <a:p>
            <a:pPr algn="ctr"/>
            <a:endParaRPr lang="en-US" sz="1500">
              <a:solidFill>
                <a:schemeClr val="bg1"/>
              </a:solidFill>
            </a:endParaRPr>
          </a:p>
          <a:p>
            <a:pPr algn="ctr"/>
            <a:r>
              <a:rPr lang="en-US" sz="1500" b="1">
                <a:solidFill>
                  <a:schemeClr val="bg1"/>
                </a:solidFill>
              </a:rPr>
              <a:t>Services and applications</a:t>
            </a:r>
          </a:p>
        </p:txBody>
      </p:sp>
      <p:sp>
        <p:nvSpPr>
          <p:cNvPr id="2" name="Title 1">
            <a:extLst>
              <a:ext uri="{FF2B5EF4-FFF2-40B4-BE49-F238E27FC236}">
                <a16:creationId xmlns:a16="http://schemas.microsoft.com/office/drawing/2014/main" id="{07E36F7C-3F5D-41EE-A922-0796BE91E2C8}"/>
              </a:ext>
            </a:extLst>
          </p:cNvPr>
          <p:cNvSpPr>
            <a:spLocks noGrp="1"/>
          </p:cNvSpPr>
          <p:nvPr>
            <p:ph type="title"/>
          </p:nvPr>
        </p:nvSpPr>
        <p:spPr>
          <a:xfrm>
            <a:off x="6096000" y="1831791"/>
            <a:ext cx="5605462" cy="914400"/>
          </a:xfrm>
        </p:spPr>
        <p:txBody>
          <a:bodyPr/>
          <a:lstStyle/>
          <a:p>
            <a:r>
              <a:rPr lang="en-US" sz="1600"/>
              <a:t>The DUAL model at work: </a:t>
            </a:r>
            <a:br>
              <a:rPr lang="en-US"/>
            </a:br>
            <a:r>
              <a:rPr lang="en-US" sz="3600"/>
              <a:t>Burkina Faso</a:t>
            </a:r>
            <a:endParaRPr lang="en-US"/>
          </a:p>
        </p:txBody>
      </p:sp>
      <p:sp>
        <p:nvSpPr>
          <p:cNvPr id="3" name="Content Placeholder 2">
            <a:extLst>
              <a:ext uri="{FF2B5EF4-FFF2-40B4-BE49-F238E27FC236}">
                <a16:creationId xmlns:a16="http://schemas.microsoft.com/office/drawing/2014/main" id="{9A165FAC-8D91-42E7-8FE6-84EC1EDF0F82}"/>
              </a:ext>
            </a:extLst>
          </p:cNvPr>
          <p:cNvSpPr>
            <a:spLocks noGrp="1"/>
          </p:cNvSpPr>
          <p:nvPr>
            <p:ph sz="half" idx="1"/>
          </p:nvPr>
        </p:nvSpPr>
        <p:spPr>
          <a:xfrm>
            <a:off x="6096001" y="2819401"/>
            <a:ext cx="5257800" cy="3124200"/>
          </a:xfrm>
        </p:spPr>
        <p:txBody>
          <a:bodyPr vert="horz" lIns="91440" tIns="45720" rIns="91440" bIns="45720" rtlCol="0" anchor="t">
            <a:noAutofit/>
          </a:bodyPr>
          <a:lstStyle/>
          <a:p>
            <a:r>
              <a:rPr lang="en-US" sz="1800" b="1"/>
              <a:t>Harmonizing data collection systems</a:t>
            </a:r>
          </a:p>
          <a:p>
            <a:r>
              <a:rPr lang="en-US" sz="1800"/>
              <a:t>The implementation team is developing an inventory of all paper and digital health applications to better track, coordinate, and synchronize the various tools available to the health workforce helping to avoid duplication.</a:t>
            </a:r>
          </a:p>
        </p:txBody>
      </p:sp>
      <p:sp>
        <p:nvSpPr>
          <p:cNvPr id="7" name="Text Placeholder 6">
            <a:extLst>
              <a:ext uri="{FF2B5EF4-FFF2-40B4-BE49-F238E27FC236}">
                <a16:creationId xmlns:a16="http://schemas.microsoft.com/office/drawing/2014/main" id="{EB2C62CC-1EE8-F776-4967-61EDF3641C1F}"/>
              </a:ext>
            </a:extLst>
          </p:cNvPr>
          <p:cNvSpPr>
            <a:spLocks noGrp="1"/>
          </p:cNvSpPr>
          <p:nvPr>
            <p:ph type="body" sz="quarter" idx="11"/>
          </p:nvPr>
        </p:nvSpPr>
        <p:spPr/>
        <p:txBody>
          <a:bodyPr/>
          <a:lstStyle/>
          <a:p>
            <a:r>
              <a:rPr lang="en-US"/>
              <a:t>Photo: PATH/ Trevor Snapp</a:t>
            </a:r>
          </a:p>
        </p:txBody>
      </p:sp>
      <p:pic>
        <p:nvPicPr>
          <p:cNvPr id="12" name="Picture 11" descr="Logo&#10;&#10;Description automatically generated">
            <a:extLst>
              <a:ext uri="{FF2B5EF4-FFF2-40B4-BE49-F238E27FC236}">
                <a16:creationId xmlns:a16="http://schemas.microsoft.com/office/drawing/2014/main" id="{1DF5694C-E720-4DC3-A556-C8B7A292EF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8294" y="6050100"/>
            <a:ext cx="1610305" cy="843159"/>
          </a:xfrm>
          <a:prstGeom prst="rect">
            <a:avLst/>
          </a:prstGeom>
        </p:spPr>
      </p:pic>
      <p:pic>
        <p:nvPicPr>
          <p:cNvPr id="10" name="Graphic 9" descr="Cmd Terminal with solid fill">
            <a:extLst>
              <a:ext uri="{FF2B5EF4-FFF2-40B4-BE49-F238E27FC236}">
                <a16:creationId xmlns:a16="http://schemas.microsoft.com/office/drawing/2014/main" id="{0AB2F453-BB87-98EC-EC88-7CCDDE04B38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47839" y="113054"/>
            <a:ext cx="798612" cy="798612"/>
          </a:xfrm>
          <a:prstGeom prst="rect">
            <a:avLst/>
          </a:prstGeom>
        </p:spPr>
      </p:pic>
      <p:grpSp>
        <p:nvGrpSpPr>
          <p:cNvPr id="22" name="Group 21">
            <a:extLst>
              <a:ext uri="{FF2B5EF4-FFF2-40B4-BE49-F238E27FC236}">
                <a16:creationId xmlns:a16="http://schemas.microsoft.com/office/drawing/2014/main" id="{F1CB98B1-17C6-A6B5-DE98-10CF92437CC2}"/>
              </a:ext>
            </a:extLst>
          </p:cNvPr>
          <p:cNvGrpSpPr/>
          <p:nvPr/>
        </p:nvGrpSpPr>
        <p:grpSpPr>
          <a:xfrm>
            <a:off x="6279619" y="359923"/>
            <a:ext cx="1621286" cy="1371857"/>
            <a:chOff x="6276801" y="4633472"/>
            <a:chExt cx="1609725" cy="1362075"/>
          </a:xfrm>
        </p:grpSpPr>
        <p:sp>
          <p:nvSpPr>
            <p:cNvPr id="23" name="Freeform 810">
              <a:extLst>
                <a:ext uri="{FF2B5EF4-FFF2-40B4-BE49-F238E27FC236}">
                  <a16:creationId xmlns:a16="http://schemas.microsoft.com/office/drawing/2014/main" id="{6538F060-183A-C32C-EF16-E40F8662B767}"/>
                </a:ext>
              </a:extLst>
            </p:cNvPr>
            <p:cNvSpPr>
              <a:spLocks/>
            </p:cNvSpPr>
            <p:nvPr/>
          </p:nvSpPr>
          <p:spPr bwMode="auto">
            <a:xfrm>
              <a:off x="6792739" y="5546285"/>
              <a:ext cx="255588" cy="427038"/>
            </a:xfrm>
            <a:custGeom>
              <a:avLst/>
              <a:gdLst>
                <a:gd name="T0" fmla="*/ 216 w 323"/>
                <a:gd name="T1" fmla="*/ 4 h 538"/>
                <a:gd name="T2" fmla="*/ 229 w 323"/>
                <a:gd name="T3" fmla="*/ 8 h 538"/>
                <a:gd name="T4" fmla="*/ 225 w 323"/>
                <a:gd name="T5" fmla="*/ 17 h 538"/>
                <a:gd name="T6" fmla="*/ 222 w 323"/>
                <a:gd name="T7" fmla="*/ 33 h 538"/>
                <a:gd name="T8" fmla="*/ 233 w 323"/>
                <a:gd name="T9" fmla="*/ 49 h 538"/>
                <a:gd name="T10" fmla="*/ 249 w 323"/>
                <a:gd name="T11" fmla="*/ 71 h 538"/>
                <a:gd name="T12" fmla="*/ 258 w 323"/>
                <a:gd name="T13" fmla="*/ 100 h 538"/>
                <a:gd name="T14" fmla="*/ 265 w 323"/>
                <a:gd name="T15" fmla="*/ 142 h 538"/>
                <a:gd name="T16" fmla="*/ 273 w 323"/>
                <a:gd name="T17" fmla="*/ 173 h 538"/>
                <a:gd name="T18" fmla="*/ 278 w 323"/>
                <a:gd name="T19" fmla="*/ 283 h 538"/>
                <a:gd name="T20" fmla="*/ 278 w 323"/>
                <a:gd name="T21" fmla="*/ 349 h 538"/>
                <a:gd name="T22" fmla="*/ 285 w 323"/>
                <a:gd name="T23" fmla="*/ 380 h 538"/>
                <a:gd name="T24" fmla="*/ 318 w 323"/>
                <a:gd name="T25" fmla="*/ 421 h 538"/>
                <a:gd name="T26" fmla="*/ 320 w 323"/>
                <a:gd name="T27" fmla="*/ 425 h 538"/>
                <a:gd name="T28" fmla="*/ 293 w 323"/>
                <a:gd name="T29" fmla="*/ 452 h 538"/>
                <a:gd name="T30" fmla="*/ 260 w 323"/>
                <a:gd name="T31" fmla="*/ 450 h 538"/>
                <a:gd name="T32" fmla="*/ 244 w 323"/>
                <a:gd name="T33" fmla="*/ 456 h 538"/>
                <a:gd name="T34" fmla="*/ 182 w 323"/>
                <a:gd name="T35" fmla="*/ 494 h 538"/>
                <a:gd name="T36" fmla="*/ 126 w 323"/>
                <a:gd name="T37" fmla="*/ 510 h 538"/>
                <a:gd name="T38" fmla="*/ 89 w 323"/>
                <a:gd name="T39" fmla="*/ 538 h 538"/>
                <a:gd name="T40" fmla="*/ 6 w 323"/>
                <a:gd name="T41" fmla="*/ 505 h 538"/>
                <a:gd name="T42" fmla="*/ 15 w 323"/>
                <a:gd name="T43" fmla="*/ 496 h 538"/>
                <a:gd name="T44" fmla="*/ 28 w 323"/>
                <a:gd name="T45" fmla="*/ 498 h 538"/>
                <a:gd name="T46" fmla="*/ 35 w 323"/>
                <a:gd name="T47" fmla="*/ 474 h 538"/>
                <a:gd name="T48" fmla="*/ 29 w 323"/>
                <a:gd name="T49" fmla="*/ 452 h 538"/>
                <a:gd name="T50" fmla="*/ 15 w 323"/>
                <a:gd name="T51" fmla="*/ 445 h 538"/>
                <a:gd name="T52" fmla="*/ 0 w 323"/>
                <a:gd name="T53" fmla="*/ 389 h 538"/>
                <a:gd name="T54" fmla="*/ 2 w 323"/>
                <a:gd name="T55" fmla="*/ 351 h 538"/>
                <a:gd name="T56" fmla="*/ 15 w 323"/>
                <a:gd name="T57" fmla="*/ 331 h 538"/>
                <a:gd name="T58" fmla="*/ 19 w 323"/>
                <a:gd name="T59" fmla="*/ 307 h 538"/>
                <a:gd name="T60" fmla="*/ 29 w 323"/>
                <a:gd name="T61" fmla="*/ 274 h 538"/>
                <a:gd name="T62" fmla="*/ 38 w 323"/>
                <a:gd name="T63" fmla="*/ 258 h 538"/>
                <a:gd name="T64" fmla="*/ 48 w 323"/>
                <a:gd name="T65" fmla="*/ 247 h 538"/>
                <a:gd name="T66" fmla="*/ 55 w 323"/>
                <a:gd name="T67" fmla="*/ 238 h 538"/>
                <a:gd name="T68" fmla="*/ 42 w 323"/>
                <a:gd name="T69" fmla="*/ 173 h 538"/>
                <a:gd name="T70" fmla="*/ 33 w 323"/>
                <a:gd name="T71" fmla="*/ 167 h 538"/>
                <a:gd name="T72" fmla="*/ 40 w 323"/>
                <a:gd name="T73" fmla="*/ 155 h 538"/>
                <a:gd name="T74" fmla="*/ 38 w 323"/>
                <a:gd name="T75" fmla="*/ 142 h 538"/>
                <a:gd name="T76" fmla="*/ 33 w 323"/>
                <a:gd name="T77" fmla="*/ 124 h 538"/>
                <a:gd name="T78" fmla="*/ 33 w 323"/>
                <a:gd name="T79" fmla="*/ 98 h 538"/>
                <a:gd name="T80" fmla="*/ 31 w 323"/>
                <a:gd name="T81" fmla="*/ 66 h 538"/>
                <a:gd name="T82" fmla="*/ 26 w 323"/>
                <a:gd name="T83" fmla="*/ 53 h 538"/>
                <a:gd name="T84" fmla="*/ 19 w 323"/>
                <a:gd name="T85" fmla="*/ 35 h 538"/>
                <a:gd name="T86" fmla="*/ 26 w 323"/>
                <a:gd name="T87" fmla="*/ 11 h 538"/>
                <a:gd name="T88" fmla="*/ 62 w 323"/>
                <a:gd name="T89" fmla="*/ 8 h 538"/>
                <a:gd name="T90" fmla="*/ 115 w 323"/>
                <a:gd name="T91" fmla="*/ 9 h 538"/>
                <a:gd name="T92" fmla="*/ 171 w 323"/>
                <a:gd name="T93" fmla="*/ 18 h 538"/>
                <a:gd name="T94" fmla="*/ 193 w 323"/>
                <a:gd name="T95" fmla="*/ 4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538">
                  <a:moveTo>
                    <a:pt x="216" y="0"/>
                  </a:moveTo>
                  <a:lnTo>
                    <a:pt x="216" y="4"/>
                  </a:lnTo>
                  <a:lnTo>
                    <a:pt x="218" y="6"/>
                  </a:lnTo>
                  <a:lnTo>
                    <a:pt x="229" y="8"/>
                  </a:lnTo>
                  <a:lnTo>
                    <a:pt x="231" y="9"/>
                  </a:lnTo>
                  <a:lnTo>
                    <a:pt x="225" y="17"/>
                  </a:lnTo>
                  <a:lnTo>
                    <a:pt x="225" y="24"/>
                  </a:lnTo>
                  <a:lnTo>
                    <a:pt x="222" y="33"/>
                  </a:lnTo>
                  <a:lnTo>
                    <a:pt x="222" y="40"/>
                  </a:lnTo>
                  <a:lnTo>
                    <a:pt x="233" y="49"/>
                  </a:lnTo>
                  <a:lnTo>
                    <a:pt x="238" y="60"/>
                  </a:lnTo>
                  <a:lnTo>
                    <a:pt x="249" y="71"/>
                  </a:lnTo>
                  <a:lnTo>
                    <a:pt x="254" y="80"/>
                  </a:lnTo>
                  <a:lnTo>
                    <a:pt x="258" y="100"/>
                  </a:lnTo>
                  <a:lnTo>
                    <a:pt x="260" y="133"/>
                  </a:lnTo>
                  <a:lnTo>
                    <a:pt x="265" y="142"/>
                  </a:lnTo>
                  <a:lnTo>
                    <a:pt x="269" y="153"/>
                  </a:lnTo>
                  <a:lnTo>
                    <a:pt x="273" y="173"/>
                  </a:lnTo>
                  <a:lnTo>
                    <a:pt x="273" y="222"/>
                  </a:lnTo>
                  <a:lnTo>
                    <a:pt x="278" y="283"/>
                  </a:lnTo>
                  <a:lnTo>
                    <a:pt x="276" y="314"/>
                  </a:lnTo>
                  <a:lnTo>
                    <a:pt x="278" y="349"/>
                  </a:lnTo>
                  <a:lnTo>
                    <a:pt x="280" y="362"/>
                  </a:lnTo>
                  <a:lnTo>
                    <a:pt x="285" y="380"/>
                  </a:lnTo>
                  <a:lnTo>
                    <a:pt x="296" y="394"/>
                  </a:lnTo>
                  <a:lnTo>
                    <a:pt x="318" y="421"/>
                  </a:lnTo>
                  <a:lnTo>
                    <a:pt x="323" y="423"/>
                  </a:lnTo>
                  <a:lnTo>
                    <a:pt x="320" y="425"/>
                  </a:lnTo>
                  <a:lnTo>
                    <a:pt x="303" y="449"/>
                  </a:lnTo>
                  <a:lnTo>
                    <a:pt x="293" y="452"/>
                  </a:lnTo>
                  <a:lnTo>
                    <a:pt x="285" y="447"/>
                  </a:lnTo>
                  <a:lnTo>
                    <a:pt x="260" y="450"/>
                  </a:lnTo>
                  <a:lnTo>
                    <a:pt x="251" y="450"/>
                  </a:lnTo>
                  <a:lnTo>
                    <a:pt x="244" y="456"/>
                  </a:lnTo>
                  <a:lnTo>
                    <a:pt x="222" y="469"/>
                  </a:lnTo>
                  <a:lnTo>
                    <a:pt x="182" y="494"/>
                  </a:lnTo>
                  <a:lnTo>
                    <a:pt x="138" y="507"/>
                  </a:lnTo>
                  <a:lnTo>
                    <a:pt x="126" y="510"/>
                  </a:lnTo>
                  <a:lnTo>
                    <a:pt x="117" y="521"/>
                  </a:lnTo>
                  <a:lnTo>
                    <a:pt x="89" y="538"/>
                  </a:lnTo>
                  <a:lnTo>
                    <a:pt x="53" y="521"/>
                  </a:lnTo>
                  <a:lnTo>
                    <a:pt x="6" y="505"/>
                  </a:lnTo>
                  <a:lnTo>
                    <a:pt x="11" y="496"/>
                  </a:lnTo>
                  <a:lnTo>
                    <a:pt x="15" y="496"/>
                  </a:lnTo>
                  <a:lnTo>
                    <a:pt x="22" y="496"/>
                  </a:lnTo>
                  <a:lnTo>
                    <a:pt x="28" y="498"/>
                  </a:lnTo>
                  <a:lnTo>
                    <a:pt x="35" y="498"/>
                  </a:lnTo>
                  <a:lnTo>
                    <a:pt x="35" y="474"/>
                  </a:lnTo>
                  <a:lnTo>
                    <a:pt x="33" y="456"/>
                  </a:lnTo>
                  <a:lnTo>
                    <a:pt x="29" y="452"/>
                  </a:lnTo>
                  <a:lnTo>
                    <a:pt x="19" y="452"/>
                  </a:lnTo>
                  <a:lnTo>
                    <a:pt x="15" y="445"/>
                  </a:lnTo>
                  <a:lnTo>
                    <a:pt x="9" y="420"/>
                  </a:lnTo>
                  <a:lnTo>
                    <a:pt x="0" y="389"/>
                  </a:lnTo>
                  <a:lnTo>
                    <a:pt x="0" y="378"/>
                  </a:lnTo>
                  <a:lnTo>
                    <a:pt x="2" y="351"/>
                  </a:lnTo>
                  <a:lnTo>
                    <a:pt x="6" y="342"/>
                  </a:lnTo>
                  <a:lnTo>
                    <a:pt x="15" y="331"/>
                  </a:lnTo>
                  <a:lnTo>
                    <a:pt x="19" y="323"/>
                  </a:lnTo>
                  <a:lnTo>
                    <a:pt x="19" y="307"/>
                  </a:lnTo>
                  <a:lnTo>
                    <a:pt x="22" y="294"/>
                  </a:lnTo>
                  <a:lnTo>
                    <a:pt x="29" y="274"/>
                  </a:lnTo>
                  <a:lnTo>
                    <a:pt x="33" y="260"/>
                  </a:lnTo>
                  <a:lnTo>
                    <a:pt x="38" y="258"/>
                  </a:lnTo>
                  <a:lnTo>
                    <a:pt x="42" y="249"/>
                  </a:lnTo>
                  <a:lnTo>
                    <a:pt x="48" y="247"/>
                  </a:lnTo>
                  <a:lnTo>
                    <a:pt x="48" y="240"/>
                  </a:lnTo>
                  <a:lnTo>
                    <a:pt x="55" y="238"/>
                  </a:lnTo>
                  <a:lnTo>
                    <a:pt x="51" y="214"/>
                  </a:lnTo>
                  <a:lnTo>
                    <a:pt x="42" y="173"/>
                  </a:lnTo>
                  <a:lnTo>
                    <a:pt x="37" y="169"/>
                  </a:lnTo>
                  <a:lnTo>
                    <a:pt x="33" y="167"/>
                  </a:lnTo>
                  <a:lnTo>
                    <a:pt x="33" y="164"/>
                  </a:lnTo>
                  <a:lnTo>
                    <a:pt x="40" y="155"/>
                  </a:lnTo>
                  <a:lnTo>
                    <a:pt x="35" y="147"/>
                  </a:lnTo>
                  <a:lnTo>
                    <a:pt x="38" y="142"/>
                  </a:lnTo>
                  <a:lnTo>
                    <a:pt x="38" y="133"/>
                  </a:lnTo>
                  <a:lnTo>
                    <a:pt x="33" y="124"/>
                  </a:lnTo>
                  <a:lnTo>
                    <a:pt x="33" y="115"/>
                  </a:lnTo>
                  <a:lnTo>
                    <a:pt x="33" y="98"/>
                  </a:lnTo>
                  <a:lnTo>
                    <a:pt x="29" y="86"/>
                  </a:lnTo>
                  <a:lnTo>
                    <a:pt x="31" y="66"/>
                  </a:lnTo>
                  <a:lnTo>
                    <a:pt x="26" y="64"/>
                  </a:lnTo>
                  <a:lnTo>
                    <a:pt x="26" y="53"/>
                  </a:lnTo>
                  <a:lnTo>
                    <a:pt x="24" y="47"/>
                  </a:lnTo>
                  <a:lnTo>
                    <a:pt x="19" y="35"/>
                  </a:lnTo>
                  <a:lnTo>
                    <a:pt x="19" y="26"/>
                  </a:lnTo>
                  <a:lnTo>
                    <a:pt x="26" y="11"/>
                  </a:lnTo>
                  <a:lnTo>
                    <a:pt x="48" y="8"/>
                  </a:lnTo>
                  <a:lnTo>
                    <a:pt x="62" y="8"/>
                  </a:lnTo>
                  <a:lnTo>
                    <a:pt x="77" y="11"/>
                  </a:lnTo>
                  <a:lnTo>
                    <a:pt x="115" y="9"/>
                  </a:lnTo>
                  <a:lnTo>
                    <a:pt x="149" y="17"/>
                  </a:lnTo>
                  <a:lnTo>
                    <a:pt x="171" y="18"/>
                  </a:lnTo>
                  <a:lnTo>
                    <a:pt x="176" y="17"/>
                  </a:lnTo>
                  <a:lnTo>
                    <a:pt x="193" y="4"/>
                  </a:lnTo>
                  <a:lnTo>
                    <a:pt x="216"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973">
              <a:extLst>
                <a:ext uri="{FF2B5EF4-FFF2-40B4-BE49-F238E27FC236}">
                  <a16:creationId xmlns:a16="http://schemas.microsoft.com/office/drawing/2014/main" id="{F7803026-CEA8-C992-402C-27DE8C929E38}"/>
                </a:ext>
              </a:extLst>
            </p:cNvPr>
            <p:cNvSpPr>
              <a:spLocks/>
            </p:cNvSpPr>
            <p:nvPr/>
          </p:nvSpPr>
          <p:spPr bwMode="auto">
            <a:xfrm>
              <a:off x="6478414" y="5571684"/>
              <a:ext cx="357188" cy="423863"/>
            </a:xfrm>
            <a:custGeom>
              <a:avLst/>
              <a:gdLst>
                <a:gd name="T0" fmla="*/ 174 w 450"/>
                <a:gd name="T1" fmla="*/ 13 h 534"/>
                <a:gd name="T2" fmla="*/ 187 w 450"/>
                <a:gd name="T3" fmla="*/ 40 h 534"/>
                <a:gd name="T4" fmla="*/ 205 w 450"/>
                <a:gd name="T5" fmla="*/ 22 h 534"/>
                <a:gd name="T6" fmla="*/ 232 w 450"/>
                <a:gd name="T7" fmla="*/ 34 h 534"/>
                <a:gd name="T8" fmla="*/ 252 w 450"/>
                <a:gd name="T9" fmla="*/ 42 h 534"/>
                <a:gd name="T10" fmla="*/ 265 w 450"/>
                <a:gd name="T11" fmla="*/ 58 h 534"/>
                <a:gd name="T12" fmla="*/ 274 w 450"/>
                <a:gd name="T13" fmla="*/ 74 h 534"/>
                <a:gd name="T14" fmla="*/ 292 w 450"/>
                <a:gd name="T15" fmla="*/ 83 h 534"/>
                <a:gd name="T16" fmla="*/ 308 w 450"/>
                <a:gd name="T17" fmla="*/ 91 h 534"/>
                <a:gd name="T18" fmla="*/ 334 w 450"/>
                <a:gd name="T19" fmla="*/ 73 h 534"/>
                <a:gd name="T20" fmla="*/ 388 w 450"/>
                <a:gd name="T21" fmla="*/ 71 h 534"/>
                <a:gd name="T22" fmla="*/ 410 w 450"/>
                <a:gd name="T23" fmla="*/ 80 h 534"/>
                <a:gd name="T24" fmla="*/ 428 w 450"/>
                <a:gd name="T25" fmla="*/ 103 h 534"/>
                <a:gd name="T26" fmla="*/ 435 w 450"/>
                <a:gd name="T27" fmla="*/ 122 h 534"/>
                <a:gd name="T28" fmla="*/ 437 w 450"/>
                <a:gd name="T29" fmla="*/ 140 h 534"/>
                <a:gd name="T30" fmla="*/ 443 w 450"/>
                <a:gd name="T31" fmla="*/ 214 h 534"/>
                <a:gd name="T32" fmla="*/ 424 w 450"/>
                <a:gd name="T33" fmla="*/ 241 h 534"/>
                <a:gd name="T34" fmla="*/ 410 w 450"/>
                <a:gd name="T35" fmla="*/ 298 h 534"/>
                <a:gd name="T36" fmla="*/ 395 w 450"/>
                <a:gd name="T37" fmla="*/ 356 h 534"/>
                <a:gd name="T38" fmla="*/ 424 w 450"/>
                <a:gd name="T39" fmla="*/ 419 h 534"/>
                <a:gd name="T40" fmla="*/ 423 w 450"/>
                <a:gd name="T41" fmla="*/ 465 h 534"/>
                <a:gd name="T42" fmla="*/ 401 w 450"/>
                <a:gd name="T43" fmla="*/ 472 h 534"/>
                <a:gd name="T44" fmla="*/ 343 w 450"/>
                <a:gd name="T45" fmla="*/ 461 h 534"/>
                <a:gd name="T46" fmla="*/ 230 w 450"/>
                <a:gd name="T47" fmla="*/ 477 h 534"/>
                <a:gd name="T48" fmla="*/ 130 w 450"/>
                <a:gd name="T49" fmla="*/ 514 h 534"/>
                <a:gd name="T50" fmla="*/ 74 w 450"/>
                <a:gd name="T51" fmla="*/ 486 h 534"/>
                <a:gd name="T52" fmla="*/ 80 w 450"/>
                <a:gd name="T53" fmla="*/ 466 h 534"/>
                <a:gd name="T54" fmla="*/ 89 w 450"/>
                <a:gd name="T55" fmla="*/ 448 h 534"/>
                <a:gd name="T56" fmla="*/ 83 w 450"/>
                <a:gd name="T57" fmla="*/ 414 h 534"/>
                <a:gd name="T58" fmla="*/ 61 w 450"/>
                <a:gd name="T59" fmla="*/ 399 h 534"/>
                <a:gd name="T60" fmla="*/ 50 w 450"/>
                <a:gd name="T61" fmla="*/ 378 h 534"/>
                <a:gd name="T62" fmla="*/ 20 w 450"/>
                <a:gd name="T63" fmla="*/ 359 h 534"/>
                <a:gd name="T64" fmla="*/ 5 w 450"/>
                <a:gd name="T65" fmla="*/ 354 h 534"/>
                <a:gd name="T66" fmla="*/ 5 w 450"/>
                <a:gd name="T67" fmla="*/ 341 h 534"/>
                <a:gd name="T68" fmla="*/ 18 w 450"/>
                <a:gd name="T69" fmla="*/ 298 h 534"/>
                <a:gd name="T70" fmla="*/ 9 w 450"/>
                <a:gd name="T71" fmla="*/ 274 h 534"/>
                <a:gd name="T72" fmla="*/ 31 w 450"/>
                <a:gd name="T73" fmla="*/ 258 h 534"/>
                <a:gd name="T74" fmla="*/ 43 w 450"/>
                <a:gd name="T75" fmla="*/ 223 h 534"/>
                <a:gd name="T76" fmla="*/ 40 w 450"/>
                <a:gd name="T77" fmla="*/ 212 h 534"/>
                <a:gd name="T78" fmla="*/ 27 w 450"/>
                <a:gd name="T79" fmla="*/ 200 h 534"/>
                <a:gd name="T80" fmla="*/ 34 w 450"/>
                <a:gd name="T81" fmla="*/ 185 h 534"/>
                <a:gd name="T82" fmla="*/ 60 w 450"/>
                <a:gd name="T83" fmla="*/ 191 h 534"/>
                <a:gd name="T84" fmla="*/ 63 w 450"/>
                <a:gd name="T85" fmla="*/ 180 h 534"/>
                <a:gd name="T86" fmla="*/ 50 w 450"/>
                <a:gd name="T87" fmla="*/ 162 h 534"/>
                <a:gd name="T88" fmla="*/ 60 w 450"/>
                <a:gd name="T89" fmla="*/ 142 h 534"/>
                <a:gd name="T90" fmla="*/ 52 w 450"/>
                <a:gd name="T91" fmla="*/ 113 h 534"/>
                <a:gd name="T92" fmla="*/ 34 w 450"/>
                <a:gd name="T93" fmla="*/ 78 h 534"/>
                <a:gd name="T94" fmla="*/ 45 w 450"/>
                <a:gd name="T95" fmla="*/ 47 h 534"/>
                <a:gd name="T96" fmla="*/ 60 w 450"/>
                <a:gd name="T97" fmla="*/ 29 h 534"/>
                <a:gd name="T98" fmla="*/ 76 w 450"/>
                <a:gd name="T99" fmla="*/ 22 h 534"/>
                <a:gd name="T100" fmla="*/ 90 w 450"/>
                <a:gd name="T101" fmla="*/ 40 h 534"/>
                <a:gd name="T102" fmla="*/ 103 w 450"/>
                <a:gd name="T103" fmla="*/ 42 h 534"/>
                <a:gd name="T104" fmla="*/ 116 w 450"/>
                <a:gd name="T105" fmla="*/ 34 h 534"/>
                <a:gd name="T106" fmla="*/ 139 w 450"/>
                <a:gd name="T107" fmla="*/ 18 h 534"/>
                <a:gd name="T108" fmla="*/ 154 w 450"/>
                <a:gd name="T109" fmla="*/ 13 h 534"/>
                <a:gd name="T110" fmla="*/ 170 w 450"/>
                <a:gd name="T11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0" h="534">
                  <a:moveTo>
                    <a:pt x="170" y="0"/>
                  </a:moveTo>
                  <a:lnTo>
                    <a:pt x="174" y="4"/>
                  </a:lnTo>
                  <a:lnTo>
                    <a:pt x="174" y="13"/>
                  </a:lnTo>
                  <a:lnTo>
                    <a:pt x="174" y="13"/>
                  </a:lnTo>
                  <a:lnTo>
                    <a:pt x="176" y="18"/>
                  </a:lnTo>
                  <a:lnTo>
                    <a:pt x="176" y="36"/>
                  </a:lnTo>
                  <a:lnTo>
                    <a:pt x="176" y="40"/>
                  </a:lnTo>
                  <a:lnTo>
                    <a:pt x="187" y="40"/>
                  </a:lnTo>
                  <a:lnTo>
                    <a:pt x="192" y="33"/>
                  </a:lnTo>
                  <a:lnTo>
                    <a:pt x="197" y="33"/>
                  </a:lnTo>
                  <a:lnTo>
                    <a:pt x="201" y="24"/>
                  </a:lnTo>
                  <a:lnTo>
                    <a:pt x="205" y="22"/>
                  </a:lnTo>
                  <a:lnTo>
                    <a:pt x="219" y="22"/>
                  </a:lnTo>
                  <a:lnTo>
                    <a:pt x="225" y="25"/>
                  </a:lnTo>
                  <a:lnTo>
                    <a:pt x="228" y="33"/>
                  </a:lnTo>
                  <a:lnTo>
                    <a:pt x="232" y="34"/>
                  </a:lnTo>
                  <a:lnTo>
                    <a:pt x="247" y="33"/>
                  </a:lnTo>
                  <a:lnTo>
                    <a:pt x="250" y="33"/>
                  </a:lnTo>
                  <a:lnTo>
                    <a:pt x="250" y="34"/>
                  </a:lnTo>
                  <a:lnTo>
                    <a:pt x="252" y="42"/>
                  </a:lnTo>
                  <a:lnTo>
                    <a:pt x="252" y="45"/>
                  </a:lnTo>
                  <a:lnTo>
                    <a:pt x="256" y="45"/>
                  </a:lnTo>
                  <a:lnTo>
                    <a:pt x="261" y="54"/>
                  </a:lnTo>
                  <a:lnTo>
                    <a:pt x="265" y="58"/>
                  </a:lnTo>
                  <a:lnTo>
                    <a:pt x="265" y="62"/>
                  </a:lnTo>
                  <a:lnTo>
                    <a:pt x="265" y="69"/>
                  </a:lnTo>
                  <a:lnTo>
                    <a:pt x="270" y="69"/>
                  </a:lnTo>
                  <a:lnTo>
                    <a:pt x="274" y="74"/>
                  </a:lnTo>
                  <a:lnTo>
                    <a:pt x="276" y="80"/>
                  </a:lnTo>
                  <a:lnTo>
                    <a:pt x="285" y="85"/>
                  </a:lnTo>
                  <a:lnTo>
                    <a:pt x="286" y="83"/>
                  </a:lnTo>
                  <a:lnTo>
                    <a:pt x="292" y="83"/>
                  </a:lnTo>
                  <a:lnTo>
                    <a:pt x="294" y="80"/>
                  </a:lnTo>
                  <a:lnTo>
                    <a:pt x="296" y="80"/>
                  </a:lnTo>
                  <a:lnTo>
                    <a:pt x="297" y="85"/>
                  </a:lnTo>
                  <a:lnTo>
                    <a:pt x="308" y="91"/>
                  </a:lnTo>
                  <a:lnTo>
                    <a:pt x="312" y="85"/>
                  </a:lnTo>
                  <a:lnTo>
                    <a:pt x="315" y="78"/>
                  </a:lnTo>
                  <a:lnTo>
                    <a:pt x="323" y="76"/>
                  </a:lnTo>
                  <a:lnTo>
                    <a:pt x="334" y="73"/>
                  </a:lnTo>
                  <a:lnTo>
                    <a:pt x="350" y="67"/>
                  </a:lnTo>
                  <a:lnTo>
                    <a:pt x="363" y="62"/>
                  </a:lnTo>
                  <a:lnTo>
                    <a:pt x="372" y="63"/>
                  </a:lnTo>
                  <a:lnTo>
                    <a:pt x="388" y="71"/>
                  </a:lnTo>
                  <a:lnTo>
                    <a:pt x="394" y="63"/>
                  </a:lnTo>
                  <a:lnTo>
                    <a:pt x="395" y="63"/>
                  </a:lnTo>
                  <a:lnTo>
                    <a:pt x="404" y="78"/>
                  </a:lnTo>
                  <a:lnTo>
                    <a:pt x="410" y="80"/>
                  </a:lnTo>
                  <a:lnTo>
                    <a:pt x="412" y="85"/>
                  </a:lnTo>
                  <a:lnTo>
                    <a:pt x="417" y="102"/>
                  </a:lnTo>
                  <a:lnTo>
                    <a:pt x="421" y="103"/>
                  </a:lnTo>
                  <a:lnTo>
                    <a:pt x="428" y="103"/>
                  </a:lnTo>
                  <a:lnTo>
                    <a:pt x="433" y="100"/>
                  </a:lnTo>
                  <a:lnTo>
                    <a:pt x="433" y="109"/>
                  </a:lnTo>
                  <a:lnTo>
                    <a:pt x="430" y="114"/>
                  </a:lnTo>
                  <a:lnTo>
                    <a:pt x="435" y="122"/>
                  </a:lnTo>
                  <a:lnTo>
                    <a:pt x="428" y="131"/>
                  </a:lnTo>
                  <a:lnTo>
                    <a:pt x="428" y="134"/>
                  </a:lnTo>
                  <a:lnTo>
                    <a:pt x="432" y="136"/>
                  </a:lnTo>
                  <a:lnTo>
                    <a:pt x="437" y="140"/>
                  </a:lnTo>
                  <a:lnTo>
                    <a:pt x="446" y="181"/>
                  </a:lnTo>
                  <a:lnTo>
                    <a:pt x="450" y="205"/>
                  </a:lnTo>
                  <a:lnTo>
                    <a:pt x="443" y="207"/>
                  </a:lnTo>
                  <a:lnTo>
                    <a:pt x="443" y="214"/>
                  </a:lnTo>
                  <a:lnTo>
                    <a:pt x="437" y="216"/>
                  </a:lnTo>
                  <a:lnTo>
                    <a:pt x="433" y="225"/>
                  </a:lnTo>
                  <a:lnTo>
                    <a:pt x="428" y="227"/>
                  </a:lnTo>
                  <a:lnTo>
                    <a:pt x="424" y="241"/>
                  </a:lnTo>
                  <a:lnTo>
                    <a:pt x="417" y="261"/>
                  </a:lnTo>
                  <a:lnTo>
                    <a:pt x="414" y="274"/>
                  </a:lnTo>
                  <a:lnTo>
                    <a:pt x="414" y="290"/>
                  </a:lnTo>
                  <a:lnTo>
                    <a:pt x="410" y="298"/>
                  </a:lnTo>
                  <a:lnTo>
                    <a:pt x="401" y="309"/>
                  </a:lnTo>
                  <a:lnTo>
                    <a:pt x="397" y="318"/>
                  </a:lnTo>
                  <a:lnTo>
                    <a:pt x="395" y="345"/>
                  </a:lnTo>
                  <a:lnTo>
                    <a:pt x="395" y="356"/>
                  </a:lnTo>
                  <a:lnTo>
                    <a:pt x="404" y="387"/>
                  </a:lnTo>
                  <a:lnTo>
                    <a:pt x="410" y="412"/>
                  </a:lnTo>
                  <a:lnTo>
                    <a:pt x="414" y="419"/>
                  </a:lnTo>
                  <a:lnTo>
                    <a:pt x="424" y="419"/>
                  </a:lnTo>
                  <a:lnTo>
                    <a:pt x="428" y="423"/>
                  </a:lnTo>
                  <a:lnTo>
                    <a:pt x="430" y="441"/>
                  </a:lnTo>
                  <a:lnTo>
                    <a:pt x="430" y="465"/>
                  </a:lnTo>
                  <a:lnTo>
                    <a:pt x="423" y="465"/>
                  </a:lnTo>
                  <a:lnTo>
                    <a:pt x="417" y="463"/>
                  </a:lnTo>
                  <a:lnTo>
                    <a:pt x="410" y="463"/>
                  </a:lnTo>
                  <a:lnTo>
                    <a:pt x="406" y="463"/>
                  </a:lnTo>
                  <a:lnTo>
                    <a:pt x="401" y="472"/>
                  </a:lnTo>
                  <a:lnTo>
                    <a:pt x="397" y="476"/>
                  </a:lnTo>
                  <a:lnTo>
                    <a:pt x="392" y="474"/>
                  </a:lnTo>
                  <a:lnTo>
                    <a:pt x="364" y="468"/>
                  </a:lnTo>
                  <a:lnTo>
                    <a:pt x="343" y="461"/>
                  </a:lnTo>
                  <a:lnTo>
                    <a:pt x="319" y="461"/>
                  </a:lnTo>
                  <a:lnTo>
                    <a:pt x="290" y="466"/>
                  </a:lnTo>
                  <a:lnTo>
                    <a:pt x="277" y="466"/>
                  </a:lnTo>
                  <a:lnTo>
                    <a:pt x="230" y="477"/>
                  </a:lnTo>
                  <a:lnTo>
                    <a:pt x="212" y="479"/>
                  </a:lnTo>
                  <a:lnTo>
                    <a:pt x="179" y="488"/>
                  </a:lnTo>
                  <a:lnTo>
                    <a:pt x="161" y="499"/>
                  </a:lnTo>
                  <a:lnTo>
                    <a:pt x="130" y="514"/>
                  </a:lnTo>
                  <a:lnTo>
                    <a:pt x="98" y="534"/>
                  </a:lnTo>
                  <a:lnTo>
                    <a:pt x="76" y="530"/>
                  </a:lnTo>
                  <a:lnTo>
                    <a:pt x="74" y="526"/>
                  </a:lnTo>
                  <a:lnTo>
                    <a:pt x="74" y="486"/>
                  </a:lnTo>
                  <a:lnTo>
                    <a:pt x="76" y="479"/>
                  </a:lnTo>
                  <a:lnTo>
                    <a:pt x="74" y="470"/>
                  </a:lnTo>
                  <a:lnTo>
                    <a:pt x="76" y="468"/>
                  </a:lnTo>
                  <a:lnTo>
                    <a:pt x="80" y="466"/>
                  </a:lnTo>
                  <a:lnTo>
                    <a:pt x="80" y="456"/>
                  </a:lnTo>
                  <a:lnTo>
                    <a:pt x="81" y="450"/>
                  </a:lnTo>
                  <a:lnTo>
                    <a:pt x="87" y="450"/>
                  </a:lnTo>
                  <a:lnTo>
                    <a:pt x="89" y="448"/>
                  </a:lnTo>
                  <a:lnTo>
                    <a:pt x="85" y="441"/>
                  </a:lnTo>
                  <a:lnTo>
                    <a:pt x="89" y="430"/>
                  </a:lnTo>
                  <a:lnTo>
                    <a:pt x="87" y="421"/>
                  </a:lnTo>
                  <a:lnTo>
                    <a:pt x="83" y="414"/>
                  </a:lnTo>
                  <a:lnTo>
                    <a:pt x="83" y="405"/>
                  </a:lnTo>
                  <a:lnTo>
                    <a:pt x="76" y="407"/>
                  </a:lnTo>
                  <a:lnTo>
                    <a:pt x="69" y="399"/>
                  </a:lnTo>
                  <a:lnTo>
                    <a:pt x="61" y="399"/>
                  </a:lnTo>
                  <a:lnTo>
                    <a:pt x="58" y="392"/>
                  </a:lnTo>
                  <a:lnTo>
                    <a:pt x="54" y="385"/>
                  </a:lnTo>
                  <a:lnTo>
                    <a:pt x="50" y="383"/>
                  </a:lnTo>
                  <a:lnTo>
                    <a:pt x="50" y="378"/>
                  </a:lnTo>
                  <a:lnTo>
                    <a:pt x="45" y="367"/>
                  </a:lnTo>
                  <a:lnTo>
                    <a:pt x="41" y="367"/>
                  </a:lnTo>
                  <a:lnTo>
                    <a:pt x="29" y="367"/>
                  </a:lnTo>
                  <a:lnTo>
                    <a:pt x="20" y="359"/>
                  </a:lnTo>
                  <a:lnTo>
                    <a:pt x="14" y="359"/>
                  </a:lnTo>
                  <a:lnTo>
                    <a:pt x="11" y="358"/>
                  </a:lnTo>
                  <a:lnTo>
                    <a:pt x="11" y="354"/>
                  </a:lnTo>
                  <a:lnTo>
                    <a:pt x="5" y="354"/>
                  </a:lnTo>
                  <a:lnTo>
                    <a:pt x="3" y="352"/>
                  </a:lnTo>
                  <a:lnTo>
                    <a:pt x="1" y="352"/>
                  </a:lnTo>
                  <a:lnTo>
                    <a:pt x="0" y="350"/>
                  </a:lnTo>
                  <a:lnTo>
                    <a:pt x="5" y="341"/>
                  </a:lnTo>
                  <a:lnTo>
                    <a:pt x="16" y="330"/>
                  </a:lnTo>
                  <a:lnTo>
                    <a:pt x="18" y="327"/>
                  </a:lnTo>
                  <a:lnTo>
                    <a:pt x="23" y="301"/>
                  </a:lnTo>
                  <a:lnTo>
                    <a:pt x="18" y="298"/>
                  </a:lnTo>
                  <a:lnTo>
                    <a:pt x="18" y="294"/>
                  </a:lnTo>
                  <a:lnTo>
                    <a:pt x="14" y="289"/>
                  </a:lnTo>
                  <a:lnTo>
                    <a:pt x="11" y="287"/>
                  </a:lnTo>
                  <a:lnTo>
                    <a:pt x="9" y="274"/>
                  </a:lnTo>
                  <a:lnTo>
                    <a:pt x="7" y="267"/>
                  </a:lnTo>
                  <a:lnTo>
                    <a:pt x="11" y="263"/>
                  </a:lnTo>
                  <a:lnTo>
                    <a:pt x="31" y="263"/>
                  </a:lnTo>
                  <a:lnTo>
                    <a:pt x="31" y="258"/>
                  </a:lnTo>
                  <a:lnTo>
                    <a:pt x="36" y="247"/>
                  </a:lnTo>
                  <a:lnTo>
                    <a:pt x="36" y="236"/>
                  </a:lnTo>
                  <a:lnTo>
                    <a:pt x="38" y="227"/>
                  </a:lnTo>
                  <a:lnTo>
                    <a:pt x="43" y="223"/>
                  </a:lnTo>
                  <a:lnTo>
                    <a:pt x="43" y="220"/>
                  </a:lnTo>
                  <a:lnTo>
                    <a:pt x="40" y="220"/>
                  </a:lnTo>
                  <a:lnTo>
                    <a:pt x="41" y="216"/>
                  </a:lnTo>
                  <a:lnTo>
                    <a:pt x="40" y="212"/>
                  </a:lnTo>
                  <a:lnTo>
                    <a:pt x="36" y="211"/>
                  </a:lnTo>
                  <a:lnTo>
                    <a:pt x="27" y="211"/>
                  </a:lnTo>
                  <a:lnTo>
                    <a:pt x="25" y="207"/>
                  </a:lnTo>
                  <a:lnTo>
                    <a:pt x="27" y="200"/>
                  </a:lnTo>
                  <a:lnTo>
                    <a:pt x="25" y="192"/>
                  </a:lnTo>
                  <a:lnTo>
                    <a:pt x="23" y="192"/>
                  </a:lnTo>
                  <a:lnTo>
                    <a:pt x="23" y="191"/>
                  </a:lnTo>
                  <a:lnTo>
                    <a:pt x="34" y="185"/>
                  </a:lnTo>
                  <a:lnTo>
                    <a:pt x="47" y="187"/>
                  </a:lnTo>
                  <a:lnTo>
                    <a:pt x="50" y="192"/>
                  </a:lnTo>
                  <a:lnTo>
                    <a:pt x="54" y="192"/>
                  </a:lnTo>
                  <a:lnTo>
                    <a:pt x="60" y="191"/>
                  </a:lnTo>
                  <a:lnTo>
                    <a:pt x="63" y="200"/>
                  </a:lnTo>
                  <a:lnTo>
                    <a:pt x="65" y="200"/>
                  </a:lnTo>
                  <a:lnTo>
                    <a:pt x="63" y="187"/>
                  </a:lnTo>
                  <a:lnTo>
                    <a:pt x="63" y="180"/>
                  </a:lnTo>
                  <a:lnTo>
                    <a:pt x="60" y="172"/>
                  </a:lnTo>
                  <a:lnTo>
                    <a:pt x="60" y="165"/>
                  </a:lnTo>
                  <a:lnTo>
                    <a:pt x="54" y="165"/>
                  </a:lnTo>
                  <a:lnTo>
                    <a:pt x="50" y="162"/>
                  </a:lnTo>
                  <a:lnTo>
                    <a:pt x="47" y="163"/>
                  </a:lnTo>
                  <a:lnTo>
                    <a:pt x="52" y="149"/>
                  </a:lnTo>
                  <a:lnTo>
                    <a:pt x="56" y="143"/>
                  </a:lnTo>
                  <a:lnTo>
                    <a:pt x="60" y="142"/>
                  </a:lnTo>
                  <a:lnTo>
                    <a:pt x="60" y="140"/>
                  </a:lnTo>
                  <a:lnTo>
                    <a:pt x="54" y="132"/>
                  </a:lnTo>
                  <a:lnTo>
                    <a:pt x="50" y="132"/>
                  </a:lnTo>
                  <a:lnTo>
                    <a:pt x="52" y="113"/>
                  </a:lnTo>
                  <a:lnTo>
                    <a:pt x="43" y="114"/>
                  </a:lnTo>
                  <a:lnTo>
                    <a:pt x="32" y="105"/>
                  </a:lnTo>
                  <a:lnTo>
                    <a:pt x="32" y="103"/>
                  </a:lnTo>
                  <a:lnTo>
                    <a:pt x="34" y="78"/>
                  </a:lnTo>
                  <a:lnTo>
                    <a:pt x="32" y="65"/>
                  </a:lnTo>
                  <a:lnTo>
                    <a:pt x="34" y="62"/>
                  </a:lnTo>
                  <a:lnTo>
                    <a:pt x="36" y="58"/>
                  </a:lnTo>
                  <a:lnTo>
                    <a:pt x="45" y="47"/>
                  </a:lnTo>
                  <a:lnTo>
                    <a:pt x="45" y="44"/>
                  </a:lnTo>
                  <a:lnTo>
                    <a:pt x="54" y="42"/>
                  </a:lnTo>
                  <a:lnTo>
                    <a:pt x="58" y="36"/>
                  </a:lnTo>
                  <a:lnTo>
                    <a:pt x="60" y="29"/>
                  </a:lnTo>
                  <a:lnTo>
                    <a:pt x="63" y="25"/>
                  </a:lnTo>
                  <a:lnTo>
                    <a:pt x="65" y="25"/>
                  </a:lnTo>
                  <a:lnTo>
                    <a:pt x="72" y="25"/>
                  </a:lnTo>
                  <a:lnTo>
                    <a:pt x="76" y="22"/>
                  </a:lnTo>
                  <a:lnTo>
                    <a:pt x="81" y="22"/>
                  </a:lnTo>
                  <a:lnTo>
                    <a:pt x="87" y="31"/>
                  </a:lnTo>
                  <a:lnTo>
                    <a:pt x="89" y="40"/>
                  </a:lnTo>
                  <a:lnTo>
                    <a:pt x="90" y="40"/>
                  </a:lnTo>
                  <a:lnTo>
                    <a:pt x="90" y="38"/>
                  </a:lnTo>
                  <a:lnTo>
                    <a:pt x="96" y="34"/>
                  </a:lnTo>
                  <a:lnTo>
                    <a:pt x="98" y="36"/>
                  </a:lnTo>
                  <a:lnTo>
                    <a:pt x="103" y="42"/>
                  </a:lnTo>
                  <a:lnTo>
                    <a:pt x="109" y="45"/>
                  </a:lnTo>
                  <a:lnTo>
                    <a:pt x="112" y="45"/>
                  </a:lnTo>
                  <a:lnTo>
                    <a:pt x="116" y="40"/>
                  </a:lnTo>
                  <a:lnTo>
                    <a:pt x="116" y="34"/>
                  </a:lnTo>
                  <a:lnTo>
                    <a:pt x="125" y="31"/>
                  </a:lnTo>
                  <a:lnTo>
                    <a:pt x="139" y="31"/>
                  </a:lnTo>
                  <a:lnTo>
                    <a:pt x="141" y="25"/>
                  </a:lnTo>
                  <a:lnTo>
                    <a:pt x="139" y="18"/>
                  </a:lnTo>
                  <a:lnTo>
                    <a:pt x="139" y="11"/>
                  </a:lnTo>
                  <a:lnTo>
                    <a:pt x="143" y="5"/>
                  </a:lnTo>
                  <a:lnTo>
                    <a:pt x="147" y="5"/>
                  </a:lnTo>
                  <a:lnTo>
                    <a:pt x="154" y="13"/>
                  </a:lnTo>
                  <a:lnTo>
                    <a:pt x="156" y="13"/>
                  </a:lnTo>
                  <a:lnTo>
                    <a:pt x="159" y="2"/>
                  </a:lnTo>
                  <a:lnTo>
                    <a:pt x="167" y="2"/>
                  </a:lnTo>
                  <a:lnTo>
                    <a:pt x="170"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198">
              <a:extLst>
                <a:ext uri="{FF2B5EF4-FFF2-40B4-BE49-F238E27FC236}">
                  <a16:creationId xmlns:a16="http://schemas.microsoft.com/office/drawing/2014/main" id="{51B27F92-33D6-EE0F-D51A-48A24555B58D}"/>
                </a:ext>
              </a:extLst>
            </p:cNvPr>
            <p:cNvSpPr>
              <a:spLocks/>
            </p:cNvSpPr>
            <p:nvPr/>
          </p:nvSpPr>
          <p:spPr bwMode="auto">
            <a:xfrm>
              <a:off x="6964188" y="5546284"/>
              <a:ext cx="125413" cy="336550"/>
            </a:xfrm>
            <a:custGeom>
              <a:avLst/>
              <a:gdLst>
                <a:gd name="T0" fmla="*/ 0 w 158"/>
                <a:gd name="T1" fmla="*/ 0 h 423"/>
                <a:gd name="T2" fmla="*/ 0 w 158"/>
                <a:gd name="T3" fmla="*/ 2 h 423"/>
                <a:gd name="T4" fmla="*/ 46 w 158"/>
                <a:gd name="T5" fmla="*/ 9 h 423"/>
                <a:gd name="T6" fmla="*/ 51 w 158"/>
                <a:gd name="T7" fmla="*/ 17 h 423"/>
                <a:gd name="T8" fmla="*/ 55 w 158"/>
                <a:gd name="T9" fmla="*/ 17 h 423"/>
                <a:gd name="T10" fmla="*/ 58 w 158"/>
                <a:gd name="T11" fmla="*/ 13 h 423"/>
                <a:gd name="T12" fmla="*/ 78 w 158"/>
                <a:gd name="T13" fmla="*/ 13 h 423"/>
                <a:gd name="T14" fmla="*/ 78 w 158"/>
                <a:gd name="T15" fmla="*/ 11 h 423"/>
                <a:gd name="T16" fmla="*/ 77 w 158"/>
                <a:gd name="T17" fmla="*/ 15 h 423"/>
                <a:gd name="T18" fmla="*/ 75 w 158"/>
                <a:gd name="T19" fmla="*/ 28 h 423"/>
                <a:gd name="T20" fmla="*/ 71 w 158"/>
                <a:gd name="T21" fmla="*/ 37 h 423"/>
                <a:gd name="T22" fmla="*/ 69 w 158"/>
                <a:gd name="T23" fmla="*/ 53 h 423"/>
                <a:gd name="T24" fmla="*/ 69 w 158"/>
                <a:gd name="T25" fmla="*/ 66 h 423"/>
                <a:gd name="T26" fmla="*/ 75 w 158"/>
                <a:gd name="T27" fmla="*/ 71 h 423"/>
                <a:gd name="T28" fmla="*/ 84 w 158"/>
                <a:gd name="T29" fmla="*/ 77 h 423"/>
                <a:gd name="T30" fmla="*/ 87 w 158"/>
                <a:gd name="T31" fmla="*/ 77 h 423"/>
                <a:gd name="T32" fmla="*/ 95 w 158"/>
                <a:gd name="T33" fmla="*/ 80 h 423"/>
                <a:gd name="T34" fmla="*/ 111 w 158"/>
                <a:gd name="T35" fmla="*/ 104 h 423"/>
                <a:gd name="T36" fmla="*/ 122 w 158"/>
                <a:gd name="T37" fmla="*/ 133 h 423"/>
                <a:gd name="T38" fmla="*/ 129 w 158"/>
                <a:gd name="T39" fmla="*/ 165 h 423"/>
                <a:gd name="T40" fmla="*/ 136 w 158"/>
                <a:gd name="T41" fmla="*/ 180 h 423"/>
                <a:gd name="T42" fmla="*/ 136 w 158"/>
                <a:gd name="T43" fmla="*/ 189 h 423"/>
                <a:gd name="T44" fmla="*/ 140 w 158"/>
                <a:gd name="T45" fmla="*/ 202 h 423"/>
                <a:gd name="T46" fmla="*/ 144 w 158"/>
                <a:gd name="T47" fmla="*/ 218 h 423"/>
                <a:gd name="T48" fmla="*/ 146 w 158"/>
                <a:gd name="T49" fmla="*/ 245 h 423"/>
                <a:gd name="T50" fmla="*/ 146 w 158"/>
                <a:gd name="T51" fmla="*/ 323 h 423"/>
                <a:gd name="T52" fmla="*/ 140 w 158"/>
                <a:gd name="T53" fmla="*/ 358 h 423"/>
                <a:gd name="T54" fmla="*/ 140 w 158"/>
                <a:gd name="T55" fmla="*/ 372 h 423"/>
                <a:gd name="T56" fmla="*/ 146 w 158"/>
                <a:gd name="T57" fmla="*/ 392 h 423"/>
                <a:gd name="T58" fmla="*/ 149 w 158"/>
                <a:gd name="T59" fmla="*/ 403 h 423"/>
                <a:gd name="T60" fmla="*/ 151 w 158"/>
                <a:gd name="T61" fmla="*/ 405 h 423"/>
                <a:gd name="T62" fmla="*/ 158 w 158"/>
                <a:gd name="T63" fmla="*/ 407 h 423"/>
                <a:gd name="T64" fmla="*/ 131 w 158"/>
                <a:gd name="T65" fmla="*/ 414 h 423"/>
                <a:gd name="T66" fmla="*/ 107 w 158"/>
                <a:gd name="T67" fmla="*/ 423 h 423"/>
                <a:gd name="T68" fmla="*/ 102 w 158"/>
                <a:gd name="T69" fmla="*/ 421 h 423"/>
                <a:gd name="T70" fmla="*/ 80 w 158"/>
                <a:gd name="T71" fmla="*/ 394 h 423"/>
                <a:gd name="T72" fmla="*/ 69 w 158"/>
                <a:gd name="T73" fmla="*/ 380 h 423"/>
                <a:gd name="T74" fmla="*/ 64 w 158"/>
                <a:gd name="T75" fmla="*/ 362 h 423"/>
                <a:gd name="T76" fmla="*/ 62 w 158"/>
                <a:gd name="T77" fmla="*/ 349 h 423"/>
                <a:gd name="T78" fmla="*/ 60 w 158"/>
                <a:gd name="T79" fmla="*/ 314 h 423"/>
                <a:gd name="T80" fmla="*/ 62 w 158"/>
                <a:gd name="T81" fmla="*/ 283 h 423"/>
                <a:gd name="T82" fmla="*/ 57 w 158"/>
                <a:gd name="T83" fmla="*/ 222 h 423"/>
                <a:gd name="T84" fmla="*/ 57 w 158"/>
                <a:gd name="T85" fmla="*/ 173 h 423"/>
                <a:gd name="T86" fmla="*/ 53 w 158"/>
                <a:gd name="T87" fmla="*/ 153 h 423"/>
                <a:gd name="T88" fmla="*/ 49 w 158"/>
                <a:gd name="T89" fmla="*/ 142 h 423"/>
                <a:gd name="T90" fmla="*/ 44 w 158"/>
                <a:gd name="T91" fmla="*/ 133 h 423"/>
                <a:gd name="T92" fmla="*/ 42 w 158"/>
                <a:gd name="T93" fmla="*/ 100 h 423"/>
                <a:gd name="T94" fmla="*/ 38 w 158"/>
                <a:gd name="T95" fmla="*/ 80 h 423"/>
                <a:gd name="T96" fmla="*/ 33 w 158"/>
                <a:gd name="T97" fmla="*/ 71 h 423"/>
                <a:gd name="T98" fmla="*/ 22 w 158"/>
                <a:gd name="T99" fmla="*/ 60 h 423"/>
                <a:gd name="T100" fmla="*/ 17 w 158"/>
                <a:gd name="T101" fmla="*/ 49 h 423"/>
                <a:gd name="T102" fmla="*/ 6 w 158"/>
                <a:gd name="T103" fmla="*/ 40 h 423"/>
                <a:gd name="T104" fmla="*/ 6 w 158"/>
                <a:gd name="T105" fmla="*/ 33 h 423"/>
                <a:gd name="T106" fmla="*/ 9 w 158"/>
                <a:gd name="T107" fmla="*/ 24 h 423"/>
                <a:gd name="T108" fmla="*/ 9 w 158"/>
                <a:gd name="T109" fmla="*/ 17 h 423"/>
                <a:gd name="T110" fmla="*/ 15 w 158"/>
                <a:gd name="T111" fmla="*/ 9 h 423"/>
                <a:gd name="T112" fmla="*/ 13 w 158"/>
                <a:gd name="T113" fmla="*/ 8 h 423"/>
                <a:gd name="T114" fmla="*/ 2 w 158"/>
                <a:gd name="T115" fmla="*/ 6 h 423"/>
                <a:gd name="T116" fmla="*/ 0 w 158"/>
                <a:gd name="T117" fmla="*/ 4 h 423"/>
                <a:gd name="T118" fmla="*/ 0 w 158"/>
                <a:gd name="T1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423">
                  <a:moveTo>
                    <a:pt x="0" y="0"/>
                  </a:moveTo>
                  <a:lnTo>
                    <a:pt x="0" y="2"/>
                  </a:lnTo>
                  <a:lnTo>
                    <a:pt x="46" y="9"/>
                  </a:lnTo>
                  <a:lnTo>
                    <a:pt x="51" y="17"/>
                  </a:lnTo>
                  <a:lnTo>
                    <a:pt x="55" y="17"/>
                  </a:lnTo>
                  <a:lnTo>
                    <a:pt x="58" y="13"/>
                  </a:lnTo>
                  <a:lnTo>
                    <a:pt x="78" y="13"/>
                  </a:lnTo>
                  <a:lnTo>
                    <a:pt x="78" y="11"/>
                  </a:lnTo>
                  <a:lnTo>
                    <a:pt x="77" y="15"/>
                  </a:lnTo>
                  <a:lnTo>
                    <a:pt x="75" y="28"/>
                  </a:lnTo>
                  <a:lnTo>
                    <a:pt x="71" y="37"/>
                  </a:lnTo>
                  <a:lnTo>
                    <a:pt x="69" y="53"/>
                  </a:lnTo>
                  <a:lnTo>
                    <a:pt x="69" y="66"/>
                  </a:lnTo>
                  <a:lnTo>
                    <a:pt x="75" y="71"/>
                  </a:lnTo>
                  <a:lnTo>
                    <a:pt x="84" y="77"/>
                  </a:lnTo>
                  <a:lnTo>
                    <a:pt x="87" y="77"/>
                  </a:lnTo>
                  <a:lnTo>
                    <a:pt x="95" y="80"/>
                  </a:lnTo>
                  <a:lnTo>
                    <a:pt x="111" y="104"/>
                  </a:lnTo>
                  <a:lnTo>
                    <a:pt x="122" y="133"/>
                  </a:lnTo>
                  <a:lnTo>
                    <a:pt x="129" y="165"/>
                  </a:lnTo>
                  <a:lnTo>
                    <a:pt x="136" y="180"/>
                  </a:lnTo>
                  <a:lnTo>
                    <a:pt x="136" y="189"/>
                  </a:lnTo>
                  <a:lnTo>
                    <a:pt x="140" y="202"/>
                  </a:lnTo>
                  <a:lnTo>
                    <a:pt x="144" y="218"/>
                  </a:lnTo>
                  <a:lnTo>
                    <a:pt x="146" y="245"/>
                  </a:lnTo>
                  <a:lnTo>
                    <a:pt x="146" y="323"/>
                  </a:lnTo>
                  <a:lnTo>
                    <a:pt x="140" y="358"/>
                  </a:lnTo>
                  <a:lnTo>
                    <a:pt x="140" y="372"/>
                  </a:lnTo>
                  <a:lnTo>
                    <a:pt x="146" y="392"/>
                  </a:lnTo>
                  <a:lnTo>
                    <a:pt x="149" y="403"/>
                  </a:lnTo>
                  <a:lnTo>
                    <a:pt x="151" y="405"/>
                  </a:lnTo>
                  <a:lnTo>
                    <a:pt x="158" y="407"/>
                  </a:lnTo>
                  <a:lnTo>
                    <a:pt x="131" y="414"/>
                  </a:lnTo>
                  <a:lnTo>
                    <a:pt x="107" y="423"/>
                  </a:lnTo>
                  <a:lnTo>
                    <a:pt x="102" y="421"/>
                  </a:lnTo>
                  <a:lnTo>
                    <a:pt x="80" y="394"/>
                  </a:lnTo>
                  <a:lnTo>
                    <a:pt x="69" y="380"/>
                  </a:lnTo>
                  <a:lnTo>
                    <a:pt x="64" y="362"/>
                  </a:lnTo>
                  <a:lnTo>
                    <a:pt x="62" y="349"/>
                  </a:lnTo>
                  <a:lnTo>
                    <a:pt x="60" y="314"/>
                  </a:lnTo>
                  <a:lnTo>
                    <a:pt x="62" y="283"/>
                  </a:lnTo>
                  <a:lnTo>
                    <a:pt x="57" y="222"/>
                  </a:lnTo>
                  <a:lnTo>
                    <a:pt x="57" y="173"/>
                  </a:lnTo>
                  <a:lnTo>
                    <a:pt x="53" y="153"/>
                  </a:lnTo>
                  <a:lnTo>
                    <a:pt x="49" y="142"/>
                  </a:lnTo>
                  <a:lnTo>
                    <a:pt x="44" y="133"/>
                  </a:lnTo>
                  <a:lnTo>
                    <a:pt x="42" y="100"/>
                  </a:lnTo>
                  <a:lnTo>
                    <a:pt x="38" y="80"/>
                  </a:lnTo>
                  <a:lnTo>
                    <a:pt x="33" y="71"/>
                  </a:lnTo>
                  <a:lnTo>
                    <a:pt x="22" y="60"/>
                  </a:lnTo>
                  <a:lnTo>
                    <a:pt x="17" y="49"/>
                  </a:lnTo>
                  <a:lnTo>
                    <a:pt x="6" y="40"/>
                  </a:lnTo>
                  <a:lnTo>
                    <a:pt x="6" y="33"/>
                  </a:lnTo>
                  <a:lnTo>
                    <a:pt x="9" y="24"/>
                  </a:lnTo>
                  <a:lnTo>
                    <a:pt x="9" y="17"/>
                  </a:lnTo>
                  <a:lnTo>
                    <a:pt x="15" y="9"/>
                  </a:lnTo>
                  <a:lnTo>
                    <a:pt x="13" y="8"/>
                  </a:lnTo>
                  <a:lnTo>
                    <a:pt x="2" y="6"/>
                  </a:lnTo>
                  <a:lnTo>
                    <a:pt x="0" y="4"/>
                  </a:lnTo>
                  <a:lnTo>
                    <a:pt x="0"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3790">
              <a:extLst>
                <a:ext uri="{FF2B5EF4-FFF2-40B4-BE49-F238E27FC236}">
                  <a16:creationId xmlns:a16="http://schemas.microsoft.com/office/drawing/2014/main" id="{51074AB9-F664-2B1A-9A5C-97EBC59D443C}"/>
                </a:ext>
              </a:extLst>
            </p:cNvPr>
            <p:cNvSpPr>
              <a:spLocks/>
            </p:cNvSpPr>
            <p:nvPr/>
          </p:nvSpPr>
          <p:spPr bwMode="auto">
            <a:xfrm>
              <a:off x="6978476" y="4730309"/>
              <a:ext cx="908050" cy="777875"/>
            </a:xfrm>
            <a:custGeom>
              <a:avLst/>
              <a:gdLst>
                <a:gd name="T0" fmla="*/ 938 w 1145"/>
                <a:gd name="T1" fmla="*/ 0 h 980"/>
                <a:gd name="T2" fmla="*/ 1009 w 1145"/>
                <a:gd name="T3" fmla="*/ 13 h 980"/>
                <a:gd name="T4" fmla="*/ 1038 w 1145"/>
                <a:gd name="T5" fmla="*/ 35 h 980"/>
                <a:gd name="T6" fmla="*/ 1070 w 1145"/>
                <a:gd name="T7" fmla="*/ 163 h 980"/>
                <a:gd name="T8" fmla="*/ 1081 w 1145"/>
                <a:gd name="T9" fmla="*/ 189 h 980"/>
                <a:gd name="T10" fmla="*/ 1098 w 1145"/>
                <a:gd name="T11" fmla="*/ 223 h 980"/>
                <a:gd name="T12" fmla="*/ 1145 w 1145"/>
                <a:gd name="T13" fmla="*/ 258 h 980"/>
                <a:gd name="T14" fmla="*/ 1105 w 1145"/>
                <a:gd name="T15" fmla="*/ 548 h 980"/>
                <a:gd name="T16" fmla="*/ 987 w 1145"/>
                <a:gd name="T17" fmla="*/ 717 h 980"/>
                <a:gd name="T18" fmla="*/ 969 w 1145"/>
                <a:gd name="T19" fmla="*/ 737 h 980"/>
                <a:gd name="T20" fmla="*/ 960 w 1145"/>
                <a:gd name="T21" fmla="*/ 764 h 980"/>
                <a:gd name="T22" fmla="*/ 940 w 1145"/>
                <a:gd name="T23" fmla="*/ 782 h 980"/>
                <a:gd name="T24" fmla="*/ 951 w 1145"/>
                <a:gd name="T25" fmla="*/ 806 h 980"/>
                <a:gd name="T26" fmla="*/ 940 w 1145"/>
                <a:gd name="T27" fmla="*/ 830 h 980"/>
                <a:gd name="T28" fmla="*/ 913 w 1145"/>
                <a:gd name="T29" fmla="*/ 837 h 980"/>
                <a:gd name="T30" fmla="*/ 891 w 1145"/>
                <a:gd name="T31" fmla="*/ 859 h 980"/>
                <a:gd name="T32" fmla="*/ 858 w 1145"/>
                <a:gd name="T33" fmla="*/ 851 h 980"/>
                <a:gd name="T34" fmla="*/ 813 w 1145"/>
                <a:gd name="T35" fmla="*/ 844 h 980"/>
                <a:gd name="T36" fmla="*/ 742 w 1145"/>
                <a:gd name="T37" fmla="*/ 848 h 980"/>
                <a:gd name="T38" fmla="*/ 689 w 1145"/>
                <a:gd name="T39" fmla="*/ 890 h 980"/>
                <a:gd name="T40" fmla="*/ 624 w 1145"/>
                <a:gd name="T41" fmla="*/ 882 h 980"/>
                <a:gd name="T42" fmla="*/ 555 w 1145"/>
                <a:gd name="T43" fmla="*/ 846 h 980"/>
                <a:gd name="T44" fmla="*/ 511 w 1145"/>
                <a:gd name="T45" fmla="*/ 877 h 980"/>
                <a:gd name="T46" fmla="*/ 486 w 1145"/>
                <a:gd name="T47" fmla="*/ 868 h 980"/>
                <a:gd name="T48" fmla="*/ 386 w 1145"/>
                <a:gd name="T49" fmla="*/ 806 h 980"/>
                <a:gd name="T50" fmla="*/ 344 w 1145"/>
                <a:gd name="T51" fmla="*/ 811 h 980"/>
                <a:gd name="T52" fmla="*/ 294 w 1145"/>
                <a:gd name="T53" fmla="*/ 842 h 980"/>
                <a:gd name="T54" fmla="*/ 274 w 1145"/>
                <a:gd name="T55" fmla="*/ 899 h 980"/>
                <a:gd name="T56" fmla="*/ 255 w 1145"/>
                <a:gd name="T57" fmla="*/ 919 h 980"/>
                <a:gd name="T58" fmla="*/ 257 w 1145"/>
                <a:gd name="T59" fmla="*/ 980 h 980"/>
                <a:gd name="T60" fmla="*/ 219 w 1145"/>
                <a:gd name="T61" fmla="*/ 944 h 980"/>
                <a:gd name="T62" fmla="*/ 190 w 1145"/>
                <a:gd name="T63" fmla="*/ 931 h 980"/>
                <a:gd name="T64" fmla="*/ 168 w 1145"/>
                <a:gd name="T65" fmla="*/ 942 h 980"/>
                <a:gd name="T66" fmla="*/ 156 w 1145"/>
                <a:gd name="T67" fmla="*/ 948 h 980"/>
                <a:gd name="T68" fmla="*/ 147 w 1145"/>
                <a:gd name="T69" fmla="*/ 924 h 980"/>
                <a:gd name="T70" fmla="*/ 159 w 1145"/>
                <a:gd name="T71" fmla="*/ 920 h 980"/>
                <a:gd name="T72" fmla="*/ 141 w 1145"/>
                <a:gd name="T73" fmla="*/ 897 h 980"/>
                <a:gd name="T74" fmla="*/ 123 w 1145"/>
                <a:gd name="T75" fmla="*/ 906 h 980"/>
                <a:gd name="T76" fmla="*/ 94 w 1145"/>
                <a:gd name="T77" fmla="*/ 897 h 980"/>
                <a:gd name="T78" fmla="*/ 67 w 1145"/>
                <a:gd name="T79" fmla="*/ 846 h 980"/>
                <a:gd name="T80" fmla="*/ 19 w 1145"/>
                <a:gd name="T81" fmla="*/ 792 h 980"/>
                <a:gd name="T82" fmla="*/ 16 w 1145"/>
                <a:gd name="T83" fmla="*/ 762 h 980"/>
                <a:gd name="T84" fmla="*/ 5 w 1145"/>
                <a:gd name="T85" fmla="*/ 733 h 980"/>
                <a:gd name="T86" fmla="*/ 56 w 1145"/>
                <a:gd name="T87" fmla="*/ 708 h 980"/>
                <a:gd name="T88" fmla="*/ 212 w 1145"/>
                <a:gd name="T89" fmla="*/ 681 h 980"/>
                <a:gd name="T90" fmla="*/ 246 w 1145"/>
                <a:gd name="T91" fmla="*/ 679 h 980"/>
                <a:gd name="T92" fmla="*/ 254 w 1145"/>
                <a:gd name="T93" fmla="*/ 661 h 980"/>
                <a:gd name="T94" fmla="*/ 275 w 1145"/>
                <a:gd name="T95" fmla="*/ 632 h 980"/>
                <a:gd name="T96" fmla="*/ 295 w 1145"/>
                <a:gd name="T97" fmla="*/ 543 h 980"/>
                <a:gd name="T98" fmla="*/ 294 w 1145"/>
                <a:gd name="T99" fmla="*/ 367 h 980"/>
                <a:gd name="T100" fmla="*/ 303 w 1145"/>
                <a:gd name="T101" fmla="*/ 361 h 980"/>
                <a:gd name="T102" fmla="*/ 461 w 1145"/>
                <a:gd name="T103" fmla="*/ 291 h 980"/>
                <a:gd name="T104" fmla="*/ 629 w 1145"/>
                <a:gd name="T105" fmla="*/ 160 h 980"/>
                <a:gd name="T106" fmla="*/ 798 w 1145"/>
                <a:gd name="T107" fmla="*/ 29 h 980"/>
                <a:gd name="T108" fmla="*/ 842 w 1145"/>
                <a:gd name="T109" fmla="*/ 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5" h="980">
                  <a:moveTo>
                    <a:pt x="842" y="0"/>
                  </a:moveTo>
                  <a:lnTo>
                    <a:pt x="883" y="2"/>
                  </a:lnTo>
                  <a:lnTo>
                    <a:pt x="938" y="0"/>
                  </a:lnTo>
                  <a:lnTo>
                    <a:pt x="991" y="6"/>
                  </a:lnTo>
                  <a:lnTo>
                    <a:pt x="1001" y="9"/>
                  </a:lnTo>
                  <a:lnTo>
                    <a:pt x="1009" y="13"/>
                  </a:lnTo>
                  <a:lnTo>
                    <a:pt x="1014" y="20"/>
                  </a:lnTo>
                  <a:lnTo>
                    <a:pt x="1032" y="31"/>
                  </a:lnTo>
                  <a:lnTo>
                    <a:pt x="1038" y="35"/>
                  </a:lnTo>
                  <a:lnTo>
                    <a:pt x="1047" y="49"/>
                  </a:lnTo>
                  <a:lnTo>
                    <a:pt x="1069" y="42"/>
                  </a:lnTo>
                  <a:lnTo>
                    <a:pt x="1070" y="163"/>
                  </a:lnTo>
                  <a:lnTo>
                    <a:pt x="1074" y="171"/>
                  </a:lnTo>
                  <a:lnTo>
                    <a:pt x="1081" y="185"/>
                  </a:lnTo>
                  <a:lnTo>
                    <a:pt x="1081" y="189"/>
                  </a:lnTo>
                  <a:lnTo>
                    <a:pt x="1087" y="200"/>
                  </a:lnTo>
                  <a:lnTo>
                    <a:pt x="1090" y="214"/>
                  </a:lnTo>
                  <a:lnTo>
                    <a:pt x="1098" y="223"/>
                  </a:lnTo>
                  <a:lnTo>
                    <a:pt x="1105" y="232"/>
                  </a:lnTo>
                  <a:lnTo>
                    <a:pt x="1114" y="240"/>
                  </a:lnTo>
                  <a:lnTo>
                    <a:pt x="1145" y="258"/>
                  </a:lnTo>
                  <a:lnTo>
                    <a:pt x="1127" y="292"/>
                  </a:lnTo>
                  <a:lnTo>
                    <a:pt x="1110" y="407"/>
                  </a:lnTo>
                  <a:lnTo>
                    <a:pt x="1105" y="548"/>
                  </a:lnTo>
                  <a:lnTo>
                    <a:pt x="1101" y="557"/>
                  </a:lnTo>
                  <a:lnTo>
                    <a:pt x="987" y="701"/>
                  </a:lnTo>
                  <a:lnTo>
                    <a:pt x="987" y="717"/>
                  </a:lnTo>
                  <a:lnTo>
                    <a:pt x="980" y="721"/>
                  </a:lnTo>
                  <a:lnTo>
                    <a:pt x="980" y="735"/>
                  </a:lnTo>
                  <a:lnTo>
                    <a:pt x="969" y="737"/>
                  </a:lnTo>
                  <a:lnTo>
                    <a:pt x="963" y="744"/>
                  </a:lnTo>
                  <a:lnTo>
                    <a:pt x="965" y="761"/>
                  </a:lnTo>
                  <a:lnTo>
                    <a:pt x="960" y="764"/>
                  </a:lnTo>
                  <a:lnTo>
                    <a:pt x="954" y="766"/>
                  </a:lnTo>
                  <a:lnTo>
                    <a:pt x="945" y="773"/>
                  </a:lnTo>
                  <a:lnTo>
                    <a:pt x="940" y="782"/>
                  </a:lnTo>
                  <a:lnTo>
                    <a:pt x="940" y="792"/>
                  </a:lnTo>
                  <a:lnTo>
                    <a:pt x="945" y="801"/>
                  </a:lnTo>
                  <a:lnTo>
                    <a:pt x="951" y="806"/>
                  </a:lnTo>
                  <a:lnTo>
                    <a:pt x="949" y="811"/>
                  </a:lnTo>
                  <a:lnTo>
                    <a:pt x="947" y="810"/>
                  </a:lnTo>
                  <a:lnTo>
                    <a:pt x="940" y="830"/>
                  </a:lnTo>
                  <a:lnTo>
                    <a:pt x="929" y="828"/>
                  </a:lnTo>
                  <a:lnTo>
                    <a:pt x="920" y="831"/>
                  </a:lnTo>
                  <a:lnTo>
                    <a:pt x="913" y="837"/>
                  </a:lnTo>
                  <a:lnTo>
                    <a:pt x="913" y="839"/>
                  </a:lnTo>
                  <a:lnTo>
                    <a:pt x="900" y="853"/>
                  </a:lnTo>
                  <a:lnTo>
                    <a:pt x="891" y="859"/>
                  </a:lnTo>
                  <a:lnTo>
                    <a:pt x="876" y="859"/>
                  </a:lnTo>
                  <a:lnTo>
                    <a:pt x="869" y="855"/>
                  </a:lnTo>
                  <a:lnTo>
                    <a:pt x="858" y="851"/>
                  </a:lnTo>
                  <a:lnTo>
                    <a:pt x="849" y="844"/>
                  </a:lnTo>
                  <a:lnTo>
                    <a:pt x="840" y="842"/>
                  </a:lnTo>
                  <a:lnTo>
                    <a:pt x="813" y="844"/>
                  </a:lnTo>
                  <a:lnTo>
                    <a:pt x="800" y="850"/>
                  </a:lnTo>
                  <a:lnTo>
                    <a:pt x="775" y="846"/>
                  </a:lnTo>
                  <a:lnTo>
                    <a:pt x="742" y="848"/>
                  </a:lnTo>
                  <a:lnTo>
                    <a:pt x="731" y="855"/>
                  </a:lnTo>
                  <a:lnTo>
                    <a:pt x="707" y="875"/>
                  </a:lnTo>
                  <a:lnTo>
                    <a:pt x="689" y="890"/>
                  </a:lnTo>
                  <a:lnTo>
                    <a:pt x="671" y="893"/>
                  </a:lnTo>
                  <a:lnTo>
                    <a:pt x="640" y="888"/>
                  </a:lnTo>
                  <a:lnTo>
                    <a:pt x="624" y="882"/>
                  </a:lnTo>
                  <a:lnTo>
                    <a:pt x="593" y="860"/>
                  </a:lnTo>
                  <a:lnTo>
                    <a:pt x="571" y="846"/>
                  </a:lnTo>
                  <a:lnTo>
                    <a:pt x="555" y="846"/>
                  </a:lnTo>
                  <a:lnTo>
                    <a:pt x="542" y="851"/>
                  </a:lnTo>
                  <a:lnTo>
                    <a:pt x="520" y="864"/>
                  </a:lnTo>
                  <a:lnTo>
                    <a:pt x="511" y="877"/>
                  </a:lnTo>
                  <a:lnTo>
                    <a:pt x="500" y="877"/>
                  </a:lnTo>
                  <a:lnTo>
                    <a:pt x="493" y="875"/>
                  </a:lnTo>
                  <a:lnTo>
                    <a:pt x="486" y="868"/>
                  </a:lnTo>
                  <a:lnTo>
                    <a:pt x="455" y="835"/>
                  </a:lnTo>
                  <a:lnTo>
                    <a:pt x="404" y="808"/>
                  </a:lnTo>
                  <a:lnTo>
                    <a:pt x="386" y="806"/>
                  </a:lnTo>
                  <a:lnTo>
                    <a:pt x="375" y="811"/>
                  </a:lnTo>
                  <a:lnTo>
                    <a:pt x="366" y="813"/>
                  </a:lnTo>
                  <a:lnTo>
                    <a:pt x="344" y="811"/>
                  </a:lnTo>
                  <a:lnTo>
                    <a:pt x="319" y="819"/>
                  </a:lnTo>
                  <a:lnTo>
                    <a:pt x="295" y="837"/>
                  </a:lnTo>
                  <a:lnTo>
                    <a:pt x="294" y="842"/>
                  </a:lnTo>
                  <a:lnTo>
                    <a:pt x="290" y="870"/>
                  </a:lnTo>
                  <a:lnTo>
                    <a:pt x="281" y="891"/>
                  </a:lnTo>
                  <a:lnTo>
                    <a:pt x="274" y="899"/>
                  </a:lnTo>
                  <a:lnTo>
                    <a:pt x="265" y="906"/>
                  </a:lnTo>
                  <a:lnTo>
                    <a:pt x="259" y="911"/>
                  </a:lnTo>
                  <a:lnTo>
                    <a:pt x="255" y="919"/>
                  </a:lnTo>
                  <a:lnTo>
                    <a:pt x="254" y="933"/>
                  </a:lnTo>
                  <a:lnTo>
                    <a:pt x="257" y="969"/>
                  </a:lnTo>
                  <a:lnTo>
                    <a:pt x="257" y="980"/>
                  </a:lnTo>
                  <a:lnTo>
                    <a:pt x="245" y="968"/>
                  </a:lnTo>
                  <a:lnTo>
                    <a:pt x="235" y="962"/>
                  </a:lnTo>
                  <a:lnTo>
                    <a:pt x="219" y="944"/>
                  </a:lnTo>
                  <a:lnTo>
                    <a:pt x="205" y="926"/>
                  </a:lnTo>
                  <a:lnTo>
                    <a:pt x="201" y="924"/>
                  </a:lnTo>
                  <a:lnTo>
                    <a:pt x="190" y="931"/>
                  </a:lnTo>
                  <a:lnTo>
                    <a:pt x="185" y="931"/>
                  </a:lnTo>
                  <a:lnTo>
                    <a:pt x="168" y="937"/>
                  </a:lnTo>
                  <a:lnTo>
                    <a:pt x="168" y="942"/>
                  </a:lnTo>
                  <a:lnTo>
                    <a:pt x="177" y="955"/>
                  </a:lnTo>
                  <a:lnTo>
                    <a:pt x="168" y="962"/>
                  </a:lnTo>
                  <a:lnTo>
                    <a:pt x="156" y="948"/>
                  </a:lnTo>
                  <a:lnTo>
                    <a:pt x="147" y="935"/>
                  </a:lnTo>
                  <a:lnTo>
                    <a:pt x="145" y="929"/>
                  </a:lnTo>
                  <a:lnTo>
                    <a:pt x="147" y="924"/>
                  </a:lnTo>
                  <a:lnTo>
                    <a:pt x="150" y="922"/>
                  </a:lnTo>
                  <a:lnTo>
                    <a:pt x="157" y="924"/>
                  </a:lnTo>
                  <a:lnTo>
                    <a:pt x="159" y="920"/>
                  </a:lnTo>
                  <a:lnTo>
                    <a:pt x="157" y="917"/>
                  </a:lnTo>
                  <a:lnTo>
                    <a:pt x="148" y="900"/>
                  </a:lnTo>
                  <a:lnTo>
                    <a:pt x="141" y="897"/>
                  </a:lnTo>
                  <a:lnTo>
                    <a:pt x="136" y="897"/>
                  </a:lnTo>
                  <a:lnTo>
                    <a:pt x="128" y="904"/>
                  </a:lnTo>
                  <a:lnTo>
                    <a:pt x="123" y="906"/>
                  </a:lnTo>
                  <a:lnTo>
                    <a:pt x="117" y="906"/>
                  </a:lnTo>
                  <a:lnTo>
                    <a:pt x="103" y="902"/>
                  </a:lnTo>
                  <a:lnTo>
                    <a:pt x="94" y="897"/>
                  </a:lnTo>
                  <a:lnTo>
                    <a:pt x="79" y="879"/>
                  </a:lnTo>
                  <a:lnTo>
                    <a:pt x="74" y="868"/>
                  </a:lnTo>
                  <a:lnTo>
                    <a:pt x="67" y="846"/>
                  </a:lnTo>
                  <a:lnTo>
                    <a:pt x="59" y="833"/>
                  </a:lnTo>
                  <a:lnTo>
                    <a:pt x="36" y="811"/>
                  </a:lnTo>
                  <a:lnTo>
                    <a:pt x="19" y="792"/>
                  </a:lnTo>
                  <a:lnTo>
                    <a:pt x="16" y="781"/>
                  </a:lnTo>
                  <a:lnTo>
                    <a:pt x="16" y="766"/>
                  </a:lnTo>
                  <a:lnTo>
                    <a:pt x="16" y="762"/>
                  </a:lnTo>
                  <a:lnTo>
                    <a:pt x="1" y="752"/>
                  </a:lnTo>
                  <a:lnTo>
                    <a:pt x="0" y="746"/>
                  </a:lnTo>
                  <a:lnTo>
                    <a:pt x="5" y="733"/>
                  </a:lnTo>
                  <a:lnTo>
                    <a:pt x="5" y="715"/>
                  </a:lnTo>
                  <a:lnTo>
                    <a:pt x="9" y="708"/>
                  </a:lnTo>
                  <a:lnTo>
                    <a:pt x="56" y="708"/>
                  </a:lnTo>
                  <a:lnTo>
                    <a:pt x="88" y="681"/>
                  </a:lnTo>
                  <a:lnTo>
                    <a:pt x="205" y="677"/>
                  </a:lnTo>
                  <a:lnTo>
                    <a:pt x="212" y="681"/>
                  </a:lnTo>
                  <a:lnTo>
                    <a:pt x="212" y="675"/>
                  </a:lnTo>
                  <a:lnTo>
                    <a:pt x="228" y="675"/>
                  </a:lnTo>
                  <a:lnTo>
                    <a:pt x="246" y="679"/>
                  </a:lnTo>
                  <a:lnTo>
                    <a:pt x="246" y="670"/>
                  </a:lnTo>
                  <a:lnTo>
                    <a:pt x="250" y="666"/>
                  </a:lnTo>
                  <a:lnTo>
                    <a:pt x="254" y="661"/>
                  </a:lnTo>
                  <a:lnTo>
                    <a:pt x="270" y="652"/>
                  </a:lnTo>
                  <a:lnTo>
                    <a:pt x="272" y="639"/>
                  </a:lnTo>
                  <a:lnTo>
                    <a:pt x="275" y="632"/>
                  </a:lnTo>
                  <a:lnTo>
                    <a:pt x="288" y="623"/>
                  </a:lnTo>
                  <a:lnTo>
                    <a:pt x="295" y="621"/>
                  </a:lnTo>
                  <a:lnTo>
                    <a:pt x="295" y="543"/>
                  </a:lnTo>
                  <a:lnTo>
                    <a:pt x="294" y="463"/>
                  </a:lnTo>
                  <a:lnTo>
                    <a:pt x="294" y="383"/>
                  </a:lnTo>
                  <a:lnTo>
                    <a:pt x="294" y="367"/>
                  </a:lnTo>
                  <a:lnTo>
                    <a:pt x="292" y="367"/>
                  </a:lnTo>
                  <a:lnTo>
                    <a:pt x="292" y="363"/>
                  </a:lnTo>
                  <a:lnTo>
                    <a:pt x="303" y="361"/>
                  </a:lnTo>
                  <a:lnTo>
                    <a:pt x="386" y="340"/>
                  </a:lnTo>
                  <a:lnTo>
                    <a:pt x="402" y="334"/>
                  </a:lnTo>
                  <a:lnTo>
                    <a:pt x="461" y="291"/>
                  </a:lnTo>
                  <a:lnTo>
                    <a:pt x="517" y="247"/>
                  </a:lnTo>
                  <a:lnTo>
                    <a:pt x="573" y="203"/>
                  </a:lnTo>
                  <a:lnTo>
                    <a:pt x="629" y="160"/>
                  </a:lnTo>
                  <a:lnTo>
                    <a:pt x="686" y="116"/>
                  </a:lnTo>
                  <a:lnTo>
                    <a:pt x="742" y="73"/>
                  </a:lnTo>
                  <a:lnTo>
                    <a:pt x="798" y="29"/>
                  </a:lnTo>
                  <a:lnTo>
                    <a:pt x="833" y="4"/>
                  </a:lnTo>
                  <a:lnTo>
                    <a:pt x="838" y="0"/>
                  </a:lnTo>
                  <a:lnTo>
                    <a:pt x="842"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4460">
              <a:extLst>
                <a:ext uri="{FF2B5EF4-FFF2-40B4-BE49-F238E27FC236}">
                  <a16:creationId xmlns:a16="http://schemas.microsoft.com/office/drawing/2014/main" id="{57A72BA5-F703-D6A9-B665-0F619984BE09}"/>
                </a:ext>
              </a:extLst>
            </p:cNvPr>
            <p:cNvSpPr>
              <a:spLocks/>
            </p:cNvSpPr>
            <p:nvPr/>
          </p:nvSpPr>
          <p:spPr bwMode="auto">
            <a:xfrm>
              <a:off x="6672089" y="5292284"/>
              <a:ext cx="439738" cy="361950"/>
            </a:xfrm>
            <a:custGeom>
              <a:avLst/>
              <a:gdLst>
                <a:gd name="T0" fmla="*/ 390 w 553"/>
                <a:gd name="T1" fmla="*/ 25 h 457"/>
                <a:gd name="T2" fmla="*/ 401 w 553"/>
                <a:gd name="T3" fmla="*/ 54 h 457"/>
                <a:gd name="T4" fmla="*/ 404 w 553"/>
                <a:gd name="T5" fmla="*/ 84 h 457"/>
                <a:gd name="T6" fmla="*/ 452 w 553"/>
                <a:gd name="T7" fmla="*/ 138 h 457"/>
                <a:gd name="T8" fmla="*/ 479 w 553"/>
                <a:gd name="T9" fmla="*/ 189 h 457"/>
                <a:gd name="T10" fmla="*/ 508 w 553"/>
                <a:gd name="T11" fmla="*/ 200 h 457"/>
                <a:gd name="T12" fmla="*/ 526 w 553"/>
                <a:gd name="T13" fmla="*/ 189 h 457"/>
                <a:gd name="T14" fmla="*/ 544 w 553"/>
                <a:gd name="T15" fmla="*/ 212 h 457"/>
                <a:gd name="T16" fmla="*/ 532 w 553"/>
                <a:gd name="T17" fmla="*/ 216 h 457"/>
                <a:gd name="T18" fmla="*/ 541 w 553"/>
                <a:gd name="T19" fmla="*/ 240 h 457"/>
                <a:gd name="T20" fmla="*/ 553 w 553"/>
                <a:gd name="T21" fmla="*/ 256 h 457"/>
                <a:gd name="T22" fmla="*/ 548 w 553"/>
                <a:gd name="T23" fmla="*/ 270 h 457"/>
                <a:gd name="T24" fmla="*/ 524 w 553"/>
                <a:gd name="T25" fmla="*/ 296 h 457"/>
                <a:gd name="T26" fmla="*/ 493 w 553"/>
                <a:gd name="T27" fmla="*/ 290 h 457"/>
                <a:gd name="T28" fmla="*/ 472 w 553"/>
                <a:gd name="T29" fmla="*/ 310 h 457"/>
                <a:gd name="T30" fmla="*/ 461 w 553"/>
                <a:gd name="T31" fmla="*/ 314 h 457"/>
                <a:gd name="T32" fmla="*/ 450 w 553"/>
                <a:gd name="T33" fmla="*/ 327 h 457"/>
                <a:gd name="T34" fmla="*/ 424 w 553"/>
                <a:gd name="T35" fmla="*/ 334 h 457"/>
                <a:gd name="T36" fmla="*/ 412 w 553"/>
                <a:gd name="T37" fmla="*/ 330 h 457"/>
                <a:gd name="T38" fmla="*/ 343 w 553"/>
                <a:gd name="T39" fmla="*/ 325 h 457"/>
                <a:gd name="T40" fmla="*/ 299 w 553"/>
                <a:gd name="T41" fmla="*/ 338 h 457"/>
                <a:gd name="T42" fmla="*/ 212 w 553"/>
                <a:gd name="T43" fmla="*/ 329 h 457"/>
                <a:gd name="T44" fmla="*/ 169 w 553"/>
                <a:gd name="T45" fmla="*/ 347 h 457"/>
                <a:gd name="T46" fmla="*/ 176 w 553"/>
                <a:gd name="T47" fmla="*/ 374 h 457"/>
                <a:gd name="T48" fmla="*/ 179 w 553"/>
                <a:gd name="T49" fmla="*/ 407 h 457"/>
                <a:gd name="T50" fmla="*/ 183 w 553"/>
                <a:gd name="T51" fmla="*/ 445 h 457"/>
                <a:gd name="T52" fmla="*/ 176 w 553"/>
                <a:gd name="T53" fmla="*/ 457 h 457"/>
                <a:gd name="T54" fmla="*/ 165 w 553"/>
                <a:gd name="T55" fmla="*/ 434 h 457"/>
                <a:gd name="T56" fmla="*/ 149 w 553"/>
                <a:gd name="T57" fmla="*/ 417 h 457"/>
                <a:gd name="T58" fmla="*/ 118 w 553"/>
                <a:gd name="T59" fmla="*/ 416 h 457"/>
                <a:gd name="T60" fmla="*/ 78 w 553"/>
                <a:gd name="T61" fmla="*/ 430 h 457"/>
                <a:gd name="T62" fmla="*/ 63 w 553"/>
                <a:gd name="T63" fmla="*/ 445 h 457"/>
                <a:gd name="T64" fmla="*/ 49 w 553"/>
                <a:gd name="T65" fmla="*/ 434 h 457"/>
                <a:gd name="T66" fmla="*/ 40 w 553"/>
                <a:gd name="T67" fmla="*/ 439 h 457"/>
                <a:gd name="T68" fmla="*/ 25 w 553"/>
                <a:gd name="T69" fmla="*/ 423 h 457"/>
                <a:gd name="T70" fmla="*/ 20 w 553"/>
                <a:gd name="T71" fmla="*/ 412 h 457"/>
                <a:gd name="T72" fmla="*/ 7 w 553"/>
                <a:gd name="T73" fmla="*/ 399 h 457"/>
                <a:gd name="T74" fmla="*/ 5 w 553"/>
                <a:gd name="T75" fmla="*/ 387 h 457"/>
                <a:gd name="T76" fmla="*/ 0 w 553"/>
                <a:gd name="T77" fmla="*/ 349 h 457"/>
                <a:gd name="T78" fmla="*/ 16 w 553"/>
                <a:gd name="T79" fmla="*/ 292 h 457"/>
                <a:gd name="T80" fmla="*/ 40 w 553"/>
                <a:gd name="T81" fmla="*/ 258 h 457"/>
                <a:gd name="T82" fmla="*/ 81 w 553"/>
                <a:gd name="T83" fmla="*/ 198 h 457"/>
                <a:gd name="T84" fmla="*/ 100 w 553"/>
                <a:gd name="T85" fmla="*/ 151 h 457"/>
                <a:gd name="T86" fmla="*/ 134 w 553"/>
                <a:gd name="T87" fmla="*/ 138 h 457"/>
                <a:gd name="T88" fmla="*/ 227 w 553"/>
                <a:gd name="T89" fmla="*/ 98 h 457"/>
                <a:gd name="T90" fmla="*/ 312 w 553"/>
                <a:gd name="T91" fmla="*/ 20 h 457"/>
                <a:gd name="T92" fmla="*/ 394 w 553"/>
                <a:gd name="T93"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3" h="457">
                  <a:moveTo>
                    <a:pt x="394" y="0"/>
                  </a:moveTo>
                  <a:lnTo>
                    <a:pt x="390" y="7"/>
                  </a:lnTo>
                  <a:lnTo>
                    <a:pt x="390" y="25"/>
                  </a:lnTo>
                  <a:lnTo>
                    <a:pt x="385" y="38"/>
                  </a:lnTo>
                  <a:lnTo>
                    <a:pt x="386" y="44"/>
                  </a:lnTo>
                  <a:lnTo>
                    <a:pt x="401" y="54"/>
                  </a:lnTo>
                  <a:lnTo>
                    <a:pt x="401" y="58"/>
                  </a:lnTo>
                  <a:lnTo>
                    <a:pt x="401" y="73"/>
                  </a:lnTo>
                  <a:lnTo>
                    <a:pt x="404" y="84"/>
                  </a:lnTo>
                  <a:lnTo>
                    <a:pt x="421" y="103"/>
                  </a:lnTo>
                  <a:lnTo>
                    <a:pt x="444" y="125"/>
                  </a:lnTo>
                  <a:lnTo>
                    <a:pt x="452" y="138"/>
                  </a:lnTo>
                  <a:lnTo>
                    <a:pt x="459" y="160"/>
                  </a:lnTo>
                  <a:lnTo>
                    <a:pt x="464" y="171"/>
                  </a:lnTo>
                  <a:lnTo>
                    <a:pt x="479" y="189"/>
                  </a:lnTo>
                  <a:lnTo>
                    <a:pt x="488" y="194"/>
                  </a:lnTo>
                  <a:lnTo>
                    <a:pt x="502" y="200"/>
                  </a:lnTo>
                  <a:lnTo>
                    <a:pt x="508" y="200"/>
                  </a:lnTo>
                  <a:lnTo>
                    <a:pt x="513" y="196"/>
                  </a:lnTo>
                  <a:lnTo>
                    <a:pt x="521" y="189"/>
                  </a:lnTo>
                  <a:lnTo>
                    <a:pt x="526" y="189"/>
                  </a:lnTo>
                  <a:lnTo>
                    <a:pt x="533" y="192"/>
                  </a:lnTo>
                  <a:lnTo>
                    <a:pt x="542" y="209"/>
                  </a:lnTo>
                  <a:lnTo>
                    <a:pt x="544" y="212"/>
                  </a:lnTo>
                  <a:lnTo>
                    <a:pt x="542" y="216"/>
                  </a:lnTo>
                  <a:lnTo>
                    <a:pt x="535" y="214"/>
                  </a:lnTo>
                  <a:lnTo>
                    <a:pt x="532" y="216"/>
                  </a:lnTo>
                  <a:lnTo>
                    <a:pt x="530" y="221"/>
                  </a:lnTo>
                  <a:lnTo>
                    <a:pt x="532" y="227"/>
                  </a:lnTo>
                  <a:lnTo>
                    <a:pt x="541" y="240"/>
                  </a:lnTo>
                  <a:lnTo>
                    <a:pt x="553" y="254"/>
                  </a:lnTo>
                  <a:lnTo>
                    <a:pt x="553" y="252"/>
                  </a:lnTo>
                  <a:lnTo>
                    <a:pt x="553" y="256"/>
                  </a:lnTo>
                  <a:lnTo>
                    <a:pt x="551" y="263"/>
                  </a:lnTo>
                  <a:lnTo>
                    <a:pt x="548" y="269"/>
                  </a:lnTo>
                  <a:lnTo>
                    <a:pt x="548" y="270"/>
                  </a:lnTo>
                  <a:lnTo>
                    <a:pt x="544" y="276"/>
                  </a:lnTo>
                  <a:lnTo>
                    <a:pt x="530" y="292"/>
                  </a:lnTo>
                  <a:lnTo>
                    <a:pt x="524" y="296"/>
                  </a:lnTo>
                  <a:lnTo>
                    <a:pt x="515" y="292"/>
                  </a:lnTo>
                  <a:lnTo>
                    <a:pt x="502" y="294"/>
                  </a:lnTo>
                  <a:lnTo>
                    <a:pt x="493" y="290"/>
                  </a:lnTo>
                  <a:lnTo>
                    <a:pt x="484" y="290"/>
                  </a:lnTo>
                  <a:lnTo>
                    <a:pt x="481" y="292"/>
                  </a:lnTo>
                  <a:lnTo>
                    <a:pt x="472" y="310"/>
                  </a:lnTo>
                  <a:lnTo>
                    <a:pt x="464" y="309"/>
                  </a:lnTo>
                  <a:lnTo>
                    <a:pt x="463" y="312"/>
                  </a:lnTo>
                  <a:lnTo>
                    <a:pt x="461" y="314"/>
                  </a:lnTo>
                  <a:lnTo>
                    <a:pt x="457" y="318"/>
                  </a:lnTo>
                  <a:lnTo>
                    <a:pt x="455" y="327"/>
                  </a:lnTo>
                  <a:lnTo>
                    <a:pt x="450" y="327"/>
                  </a:lnTo>
                  <a:lnTo>
                    <a:pt x="444" y="332"/>
                  </a:lnTo>
                  <a:lnTo>
                    <a:pt x="444" y="334"/>
                  </a:lnTo>
                  <a:lnTo>
                    <a:pt x="424" y="334"/>
                  </a:lnTo>
                  <a:lnTo>
                    <a:pt x="421" y="338"/>
                  </a:lnTo>
                  <a:lnTo>
                    <a:pt x="417" y="338"/>
                  </a:lnTo>
                  <a:lnTo>
                    <a:pt x="412" y="330"/>
                  </a:lnTo>
                  <a:lnTo>
                    <a:pt x="366" y="323"/>
                  </a:lnTo>
                  <a:lnTo>
                    <a:pt x="366" y="321"/>
                  </a:lnTo>
                  <a:lnTo>
                    <a:pt x="343" y="325"/>
                  </a:lnTo>
                  <a:lnTo>
                    <a:pt x="326" y="338"/>
                  </a:lnTo>
                  <a:lnTo>
                    <a:pt x="321" y="339"/>
                  </a:lnTo>
                  <a:lnTo>
                    <a:pt x="299" y="338"/>
                  </a:lnTo>
                  <a:lnTo>
                    <a:pt x="265" y="330"/>
                  </a:lnTo>
                  <a:lnTo>
                    <a:pt x="227" y="332"/>
                  </a:lnTo>
                  <a:lnTo>
                    <a:pt x="212" y="329"/>
                  </a:lnTo>
                  <a:lnTo>
                    <a:pt x="198" y="329"/>
                  </a:lnTo>
                  <a:lnTo>
                    <a:pt x="176" y="332"/>
                  </a:lnTo>
                  <a:lnTo>
                    <a:pt x="169" y="347"/>
                  </a:lnTo>
                  <a:lnTo>
                    <a:pt x="169" y="356"/>
                  </a:lnTo>
                  <a:lnTo>
                    <a:pt x="174" y="368"/>
                  </a:lnTo>
                  <a:lnTo>
                    <a:pt x="176" y="374"/>
                  </a:lnTo>
                  <a:lnTo>
                    <a:pt x="176" y="385"/>
                  </a:lnTo>
                  <a:lnTo>
                    <a:pt x="181" y="387"/>
                  </a:lnTo>
                  <a:lnTo>
                    <a:pt x="179" y="407"/>
                  </a:lnTo>
                  <a:lnTo>
                    <a:pt x="183" y="419"/>
                  </a:lnTo>
                  <a:lnTo>
                    <a:pt x="183" y="436"/>
                  </a:lnTo>
                  <a:lnTo>
                    <a:pt x="183" y="445"/>
                  </a:lnTo>
                  <a:lnTo>
                    <a:pt x="188" y="454"/>
                  </a:lnTo>
                  <a:lnTo>
                    <a:pt x="183" y="457"/>
                  </a:lnTo>
                  <a:lnTo>
                    <a:pt x="176" y="457"/>
                  </a:lnTo>
                  <a:lnTo>
                    <a:pt x="172" y="456"/>
                  </a:lnTo>
                  <a:lnTo>
                    <a:pt x="167" y="441"/>
                  </a:lnTo>
                  <a:lnTo>
                    <a:pt x="165" y="434"/>
                  </a:lnTo>
                  <a:lnTo>
                    <a:pt x="159" y="432"/>
                  </a:lnTo>
                  <a:lnTo>
                    <a:pt x="150" y="417"/>
                  </a:lnTo>
                  <a:lnTo>
                    <a:pt x="149" y="417"/>
                  </a:lnTo>
                  <a:lnTo>
                    <a:pt x="143" y="425"/>
                  </a:lnTo>
                  <a:lnTo>
                    <a:pt x="127" y="417"/>
                  </a:lnTo>
                  <a:lnTo>
                    <a:pt x="118" y="416"/>
                  </a:lnTo>
                  <a:lnTo>
                    <a:pt x="105" y="421"/>
                  </a:lnTo>
                  <a:lnTo>
                    <a:pt x="89" y="427"/>
                  </a:lnTo>
                  <a:lnTo>
                    <a:pt x="78" y="430"/>
                  </a:lnTo>
                  <a:lnTo>
                    <a:pt x="70" y="432"/>
                  </a:lnTo>
                  <a:lnTo>
                    <a:pt x="67" y="441"/>
                  </a:lnTo>
                  <a:lnTo>
                    <a:pt x="63" y="445"/>
                  </a:lnTo>
                  <a:lnTo>
                    <a:pt x="52" y="439"/>
                  </a:lnTo>
                  <a:lnTo>
                    <a:pt x="51" y="434"/>
                  </a:lnTo>
                  <a:lnTo>
                    <a:pt x="49" y="434"/>
                  </a:lnTo>
                  <a:lnTo>
                    <a:pt x="47" y="437"/>
                  </a:lnTo>
                  <a:lnTo>
                    <a:pt x="41" y="437"/>
                  </a:lnTo>
                  <a:lnTo>
                    <a:pt x="40" y="439"/>
                  </a:lnTo>
                  <a:lnTo>
                    <a:pt x="31" y="434"/>
                  </a:lnTo>
                  <a:lnTo>
                    <a:pt x="29" y="428"/>
                  </a:lnTo>
                  <a:lnTo>
                    <a:pt x="25" y="423"/>
                  </a:lnTo>
                  <a:lnTo>
                    <a:pt x="20" y="423"/>
                  </a:lnTo>
                  <a:lnTo>
                    <a:pt x="20" y="416"/>
                  </a:lnTo>
                  <a:lnTo>
                    <a:pt x="20" y="412"/>
                  </a:lnTo>
                  <a:lnTo>
                    <a:pt x="16" y="408"/>
                  </a:lnTo>
                  <a:lnTo>
                    <a:pt x="11" y="399"/>
                  </a:lnTo>
                  <a:lnTo>
                    <a:pt x="7" y="399"/>
                  </a:lnTo>
                  <a:lnTo>
                    <a:pt x="7" y="396"/>
                  </a:lnTo>
                  <a:lnTo>
                    <a:pt x="5" y="388"/>
                  </a:lnTo>
                  <a:lnTo>
                    <a:pt x="5" y="387"/>
                  </a:lnTo>
                  <a:lnTo>
                    <a:pt x="2" y="387"/>
                  </a:lnTo>
                  <a:lnTo>
                    <a:pt x="0" y="368"/>
                  </a:lnTo>
                  <a:lnTo>
                    <a:pt x="0" y="349"/>
                  </a:lnTo>
                  <a:lnTo>
                    <a:pt x="2" y="332"/>
                  </a:lnTo>
                  <a:lnTo>
                    <a:pt x="12" y="307"/>
                  </a:lnTo>
                  <a:lnTo>
                    <a:pt x="16" y="292"/>
                  </a:lnTo>
                  <a:lnTo>
                    <a:pt x="21" y="280"/>
                  </a:lnTo>
                  <a:lnTo>
                    <a:pt x="27" y="272"/>
                  </a:lnTo>
                  <a:lnTo>
                    <a:pt x="40" y="258"/>
                  </a:lnTo>
                  <a:lnTo>
                    <a:pt x="61" y="241"/>
                  </a:lnTo>
                  <a:lnTo>
                    <a:pt x="72" y="225"/>
                  </a:lnTo>
                  <a:lnTo>
                    <a:pt x="81" y="198"/>
                  </a:lnTo>
                  <a:lnTo>
                    <a:pt x="87" y="176"/>
                  </a:lnTo>
                  <a:lnTo>
                    <a:pt x="92" y="160"/>
                  </a:lnTo>
                  <a:lnTo>
                    <a:pt x="100" y="151"/>
                  </a:lnTo>
                  <a:lnTo>
                    <a:pt x="110" y="143"/>
                  </a:lnTo>
                  <a:lnTo>
                    <a:pt x="119" y="140"/>
                  </a:lnTo>
                  <a:lnTo>
                    <a:pt x="134" y="138"/>
                  </a:lnTo>
                  <a:lnTo>
                    <a:pt x="152" y="134"/>
                  </a:lnTo>
                  <a:lnTo>
                    <a:pt x="201" y="116"/>
                  </a:lnTo>
                  <a:lnTo>
                    <a:pt x="227" y="98"/>
                  </a:lnTo>
                  <a:lnTo>
                    <a:pt x="243" y="74"/>
                  </a:lnTo>
                  <a:lnTo>
                    <a:pt x="292" y="38"/>
                  </a:lnTo>
                  <a:lnTo>
                    <a:pt x="312" y="20"/>
                  </a:lnTo>
                  <a:lnTo>
                    <a:pt x="323" y="13"/>
                  </a:lnTo>
                  <a:lnTo>
                    <a:pt x="348" y="4"/>
                  </a:lnTo>
                  <a:lnTo>
                    <a:pt x="394" y="0"/>
                  </a:lnTo>
                  <a:close/>
                </a:path>
              </a:pathLst>
            </a:custGeom>
            <a:solidFill>
              <a:schemeClr val="accent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834">
              <a:extLst>
                <a:ext uri="{FF2B5EF4-FFF2-40B4-BE49-F238E27FC236}">
                  <a16:creationId xmlns:a16="http://schemas.microsoft.com/office/drawing/2014/main" id="{8DC58DC1-4DB5-5A1C-35AA-383075ADB8D4}"/>
                </a:ext>
              </a:extLst>
            </p:cNvPr>
            <p:cNvSpPr>
              <a:spLocks noEditPoints="1"/>
            </p:cNvSpPr>
            <p:nvPr/>
          </p:nvSpPr>
          <p:spPr bwMode="auto">
            <a:xfrm>
              <a:off x="7018163" y="5463734"/>
              <a:ext cx="174625" cy="404813"/>
            </a:xfrm>
            <a:custGeom>
              <a:avLst/>
              <a:gdLst>
                <a:gd name="T0" fmla="*/ 118 w 220"/>
                <a:gd name="T1" fmla="*/ 38 h 512"/>
                <a:gd name="T2" fmla="*/ 118 w 220"/>
                <a:gd name="T3" fmla="*/ 36 h 512"/>
                <a:gd name="T4" fmla="*/ 155 w 220"/>
                <a:gd name="T5" fmla="*/ 4 h 512"/>
                <a:gd name="T6" fmla="*/ 185 w 220"/>
                <a:gd name="T7" fmla="*/ 38 h 512"/>
                <a:gd name="T8" fmla="*/ 207 w 220"/>
                <a:gd name="T9" fmla="*/ 56 h 512"/>
                <a:gd name="T10" fmla="*/ 198 w 220"/>
                <a:gd name="T11" fmla="*/ 82 h 512"/>
                <a:gd name="T12" fmla="*/ 213 w 220"/>
                <a:gd name="T13" fmla="*/ 103 h 512"/>
                <a:gd name="T14" fmla="*/ 220 w 220"/>
                <a:gd name="T15" fmla="*/ 133 h 512"/>
                <a:gd name="T16" fmla="*/ 218 w 220"/>
                <a:gd name="T17" fmla="*/ 163 h 512"/>
                <a:gd name="T18" fmla="*/ 207 w 220"/>
                <a:gd name="T19" fmla="*/ 167 h 512"/>
                <a:gd name="T20" fmla="*/ 205 w 220"/>
                <a:gd name="T21" fmla="*/ 180 h 512"/>
                <a:gd name="T22" fmla="*/ 211 w 220"/>
                <a:gd name="T23" fmla="*/ 192 h 512"/>
                <a:gd name="T24" fmla="*/ 207 w 220"/>
                <a:gd name="T25" fmla="*/ 198 h 512"/>
                <a:gd name="T26" fmla="*/ 187 w 220"/>
                <a:gd name="T27" fmla="*/ 223 h 512"/>
                <a:gd name="T28" fmla="*/ 173 w 220"/>
                <a:gd name="T29" fmla="*/ 252 h 512"/>
                <a:gd name="T30" fmla="*/ 155 w 220"/>
                <a:gd name="T31" fmla="*/ 305 h 512"/>
                <a:gd name="T32" fmla="*/ 149 w 220"/>
                <a:gd name="T33" fmla="*/ 352 h 512"/>
                <a:gd name="T34" fmla="*/ 144 w 220"/>
                <a:gd name="T35" fmla="*/ 432 h 512"/>
                <a:gd name="T36" fmla="*/ 146 w 220"/>
                <a:gd name="T37" fmla="*/ 503 h 512"/>
                <a:gd name="T38" fmla="*/ 89 w 220"/>
                <a:gd name="T39" fmla="*/ 512 h 512"/>
                <a:gd name="T40" fmla="*/ 80 w 220"/>
                <a:gd name="T41" fmla="*/ 508 h 512"/>
                <a:gd name="T42" fmla="*/ 71 w 220"/>
                <a:gd name="T43" fmla="*/ 477 h 512"/>
                <a:gd name="T44" fmla="*/ 77 w 220"/>
                <a:gd name="T45" fmla="*/ 428 h 512"/>
                <a:gd name="T46" fmla="*/ 75 w 220"/>
                <a:gd name="T47" fmla="*/ 323 h 512"/>
                <a:gd name="T48" fmla="*/ 67 w 220"/>
                <a:gd name="T49" fmla="*/ 294 h 512"/>
                <a:gd name="T50" fmla="*/ 60 w 220"/>
                <a:gd name="T51" fmla="*/ 270 h 512"/>
                <a:gd name="T52" fmla="*/ 42 w 220"/>
                <a:gd name="T53" fmla="*/ 209 h 512"/>
                <a:gd name="T54" fmla="*/ 18 w 220"/>
                <a:gd name="T55" fmla="*/ 182 h 512"/>
                <a:gd name="T56" fmla="*/ 6 w 220"/>
                <a:gd name="T57" fmla="*/ 176 h 512"/>
                <a:gd name="T58" fmla="*/ 0 w 220"/>
                <a:gd name="T59" fmla="*/ 158 h 512"/>
                <a:gd name="T60" fmla="*/ 6 w 220"/>
                <a:gd name="T61" fmla="*/ 133 h 512"/>
                <a:gd name="T62" fmla="*/ 9 w 220"/>
                <a:gd name="T63" fmla="*/ 116 h 512"/>
                <a:gd name="T64" fmla="*/ 20 w 220"/>
                <a:gd name="T65" fmla="*/ 111 h 512"/>
                <a:gd name="T66" fmla="*/ 26 w 220"/>
                <a:gd name="T67" fmla="*/ 98 h 512"/>
                <a:gd name="T68" fmla="*/ 29 w 220"/>
                <a:gd name="T69" fmla="*/ 93 h 512"/>
                <a:gd name="T70" fmla="*/ 46 w 220"/>
                <a:gd name="T71" fmla="*/ 76 h 512"/>
                <a:gd name="T72" fmla="*/ 58 w 220"/>
                <a:gd name="T73" fmla="*/ 74 h 512"/>
                <a:gd name="T74" fmla="*/ 80 w 220"/>
                <a:gd name="T75" fmla="*/ 76 h 512"/>
                <a:gd name="T76" fmla="*/ 95 w 220"/>
                <a:gd name="T77" fmla="*/ 76 h 512"/>
                <a:gd name="T78" fmla="*/ 113 w 220"/>
                <a:gd name="T79" fmla="*/ 54 h 512"/>
                <a:gd name="T80" fmla="*/ 116 w 220"/>
                <a:gd name="T81" fmla="*/ 47 h 512"/>
                <a:gd name="T82" fmla="*/ 118 w 220"/>
                <a:gd name="T83" fmla="*/ 38 h 512"/>
                <a:gd name="T84" fmla="*/ 118 w 220"/>
                <a:gd name="T85" fmla="*/ 18 h 512"/>
                <a:gd name="T86" fmla="*/ 135 w 220"/>
                <a:gd name="T87" fmla="*/ 7 h 512"/>
                <a:gd name="T88" fmla="*/ 151 w 220"/>
                <a:gd name="T8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0" h="512">
                  <a:moveTo>
                    <a:pt x="118" y="36"/>
                  </a:moveTo>
                  <a:lnTo>
                    <a:pt x="118" y="38"/>
                  </a:lnTo>
                  <a:lnTo>
                    <a:pt x="118" y="38"/>
                  </a:lnTo>
                  <a:lnTo>
                    <a:pt x="118" y="36"/>
                  </a:lnTo>
                  <a:close/>
                  <a:moveTo>
                    <a:pt x="151" y="0"/>
                  </a:moveTo>
                  <a:lnTo>
                    <a:pt x="155" y="4"/>
                  </a:lnTo>
                  <a:lnTo>
                    <a:pt x="169" y="20"/>
                  </a:lnTo>
                  <a:lnTo>
                    <a:pt x="185" y="38"/>
                  </a:lnTo>
                  <a:lnTo>
                    <a:pt x="195" y="44"/>
                  </a:lnTo>
                  <a:lnTo>
                    <a:pt x="207" y="56"/>
                  </a:lnTo>
                  <a:lnTo>
                    <a:pt x="200" y="65"/>
                  </a:lnTo>
                  <a:lnTo>
                    <a:pt x="198" y="82"/>
                  </a:lnTo>
                  <a:lnTo>
                    <a:pt x="200" y="89"/>
                  </a:lnTo>
                  <a:lnTo>
                    <a:pt x="213" y="103"/>
                  </a:lnTo>
                  <a:lnTo>
                    <a:pt x="216" y="111"/>
                  </a:lnTo>
                  <a:lnTo>
                    <a:pt x="220" y="133"/>
                  </a:lnTo>
                  <a:lnTo>
                    <a:pt x="220" y="160"/>
                  </a:lnTo>
                  <a:lnTo>
                    <a:pt x="218" y="163"/>
                  </a:lnTo>
                  <a:lnTo>
                    <a:pt x="213" y="163"/>
                  </a:lnTo>
                  <a:lnTo>
                    <a:pt x="207" y="167"/>
                  </a:lnTo>
                  <a:lnTo>
                    <a:pt x="205" y="174"/>
                  </a:lnTo>
                  <a:lnTo>
                    <a:pt x="205" y="180"/>
                  </a:lnTo>
                  <a:lnTo>
                    <a:pt x="211" y="187"/>
                  </a:lnTo>
                  <a:lnTo>
                    <a:pt x="211" y="192"/>
                  </a:lnTo>
                  <a:lnTo>
                    <a:pt x="211" y="194"/>
                  </a:lnTo>
                  <a:lnTo>
                    <a:pt x="207" y="198"/>
                  </a:lnTo>
                  <a:lnTo>
                    <a:pt x="207" y="207"/>
                  </a:lnTo>
                  <a:lnTo>
                    <a:pt x="187" y="223"/>
                  </a:lnTo>
                  <a:lnTo>
                    <a:pt x="176" y="238"/>
                  </a:lnTo>
                  <a:lnTo>
                    <a:pt x="173" y="252"/>
                  </a:lnTo>
                  <a:lnTo>
                    <a:pt x="171" y="276"/>
                  </a:lnTo>
                  <a:lnTo>
                    <a:pt x="155" y="305"/>
                  </a:lnTo>
                  <a:lnTo>
                    <a:pt x="151" y="323"/>
                  </a:lnTo>
                  <a:lnTo>
                    <a:pt x="149" y="352"/>
                  </a:lnTo>
                  <a:lnTo>
                    <a:pt x="151" y="399"/>
                  </a:lnTo>
                  <a:lnTo>
                    <a:pt x="144" y="432"/>
                  </a:lnTo>
                  <a:lnTo>
                    <a:pt x="142" y="443"/>
                  </a:lnTo>
                  <a:lnTo>
                    <a:pt x="146" y="503"/>
                  </a:lnTo>
                  <a:lnTo>
                    <a:pt x="149" y="506"/>
                  </a:lnTo>
                  <a:lnTo>
                    <a:pt x="89" y="512"/>
                  </a:lnTo>
                  <a:lnTo>
                    <a:pt x="82" y="510"/>
                  </a:lnTo>
                  <a:lnTo>
                    <a:pt x="80" y="508"/>
                  </a:lnTo>
                  <a:lnTo>
                    <a:pt x="77" y="497"/>
                  </a:lnTo>
                  <a:lnTo>
                    <a:pt x="71" y="477"/>
                  </a:lnTo>
                  <a:lnTo>
                    <a:pt x="71" y="463"/>
                  </a:lnTo>
                  <a:lnTo>
                    <a:pt x="77" y="428"/>
                  </a:lnTo>
                  <a:lnTo>
                    <a:pt x="77" y="350"/>
                  </a:lnTo>
                  <a:lnTo>
                    <a:pt x="75" y="323"/>
                  </a:lnTo>
                  <a:lnTo>
                    <a:pt x="71" y="307"/>
                  </a:lnTo>
                  <a:lnTo>
                    <a:pt x="67" y="294"/>
                  </a:lnTo>
                  <a:lnTo>
                    <a:pt x="67" y="285"/>
                  </a:lnTo>
                  <a:lnTo>
                    <a:pt x="60" y="270"/>
                  </a:lnTo>
                  <a:lnTo>
                    <a:pt x="53" y="238"/>
                  </a:lnTo>
                  <a:lnTo>
                    <a:pt x="42" y="209"/>
                  </a:lnTo>
                  <a:lnTo>
                    <a:pt x="26" y="185"/>
                  </a:lnTo>
                  <a:lnTo>
                    <a:pt x="18" y="182"/>
                  </a:lnTo>
                  <a:lnTo>
                    <a:pt x="15" y="182"/>
                  </a:lnTo>
                  <a:lnTo>
                    <a:pt x="6" y="176"/>
                  </a:lnTo>
                  <a:lnTo>
                    <a:pt x="0" y="171"/>
                  </a:lnTo>
                  <a:lnTo>
                    <a:pt x="0" y="158"/>
                  </a:lnTo>
                  <a:lnTo>
                    <a:pt x="2" y="142"/>
                  </a:lnTo>
                  <a:lnTo>
                    <a:pt x="6" y="133"/>
                  </a:lnTo>
                  <a:lnTo>
                    <a:pt x="8" y="120"/>
                  </a:lnTo>
                  <a:lnTo>
                    <a:pt x="9" y="116"/>
                  </a:lnTo>
                  <a:lnTo>
                    <a:pt x="15" y="111"/>
                  </a:lnTo>
                  <a:lnTo>
                    <a:pt x="20" y="111"/>
                  </a:lnTo>
                  <a:lnTo>
                    <a:pt x="22" y="102"/>
                  </a:lnTo>
                  <a:lnTo>
                    <a:pt x="26" y="98"/>
                  </a:lnTo>
                  <a:lnTo>
                    <a:pt x="28" y="96"/>
                  </a:lnTo>
                  <a:lnTo>
                    <a:pt x="29" y="93"/>
                  </a:lnTo>
                  <a:lnTo>
                    <a:pt x="37" y="94"/>
                  </a:lnTo>
                  <a:lnTo>
                    <a:pt x="46" y="76"/>
                  </a:lnTo>
                  <a:lnTo>
                    <a:pt x="49" y="74"/>
                  </a:lnTo>
                  <a:lnTo>
                    <a:pt x="58" y="74"/>
                  </a:lnTo>
                  <a:lnTo>
                    <a:pt x="67" y="78"/>
                  </a:lnTo>
                  <a:lnTo>
                    <a:pt x="80" y="76"/>
                  </a:lnTo>
                  <a:lnTo>
                    <a:pt x="89" y="80"/>
                  </a:lnTo>
                  <a:lnTo>
                    <a:pt x="95" y="76"/>
                  </a:lnTo>
                  <a:lnTo>
                    <a:pt x="109" y="60"/>
                  </a:lnTo>
                  <a:lnTo>
                    <a:pt x="113" y="54"/>
                  </a:lnTo>
                  <a:lnTo>
                    <a:pt x="113" y="53"/>
                  </a:lnTo>
                  <a:lnTo>
                    <a:pt x="116" y="47"/>
                  </a:lnTo>
                  <a:lnTo>
                    <a:pt x="118" y="40"/>
                  </a:lnTo>
                  <a:lnTo>
                    <a:pt x="118" y="38"/>
                  </a:lnTo>
                  <a:lnTo>
                    <a:pt x="127" y="31"/>
                  </a:lnTo>
                  <a:lnTo>
                    <a:pt x="118" y="18"/>
                  </a:lnTo>
                  <a:lnTo>
                    <a:pt x="118" y="13"/>
                  </a:lnTo>
                  <a:lnTo>
                    <a:pt x="135" y="7"/>
                  </a:lnTo>
                  <a:lnTo>
                    <a:pt x="140" y="7"/>
                  </a:lnTo>
                  <a:lnTo>
                    <a:pt x="151"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567">
              <a:extLst>
                <a:ext uri="{FF2B5EF4-FFF2-40B4-BE49-F238E27FC236}">
                  <a16:creationId xmlns:a16="http://schemas.microsoft.com/office/drawing/2014/main" id="{3B8A3FEF-7B3A-4366-3AD4-C30B2CF32CF5}"/>
                </a:ext>
              </a:extLst>
            </p:cNvPr>
            <p:cNvSpPr>
              <a:spLocks/>
            </p:cNvSpPr>
            <p:nvPr/>
          </p:nvSpPr>
          <p:spPr bwMode="auto">
            <a:xfrm>
              <a:off x="6276801" y="4633472"/>
              <a:ext cx="936625" cy="974725"/>
            </a:xfrm>
            <a:custGeom>
              <a:avLst/>
              <a:gdLst>
                <a:gd name="T0" fmla="*/ 956 w 1179"/>
                <a:gd name="T1" fmla="*/ 323 h 1228"/>
                <a:gd name="T2" fmla="*/ 980 w 1179"/>
                <a:gd name="T3" fmla="*/ 352 h 1228"/>
                <a:gd name="T4" fmla="*/ 1011 w 1179"/>
                <a:gd name="T5" fmla="*/ 386 h 1228"/>
                <a:gd name="T6" fmla="*/ 1049 w 1179"/>
                <a:gd name="T7" fmla="*/ 404 h 1228"/>
                <a:gd name="T8" fmla="*/ 1090 w 1179"/>
                <a:gd name="T9" fmla="*/ 419 h 1228"/>
                <a:gd name="T10" fmla="*/ 1112 w 1179"/>
                <a:gd name="T11" fmla="*/ 439 h 1228"/>
                <a:gd name="T12" fmla="*/ 1109 w 1179"/>
                <a:gd name="T13" fmla="*/ 461 h 1228"/>
                <a:gd name="T14" fmla="*/ 1116 w 1179"/>
                <a:gd name="T15" fmla="*/ 499 h 1228"/>
                <a:gd name="T16" fmla="*/ 1168 w 1179"/>
                <a:gd name="T17" fmla="*/ 486 h 1228"/>
                <a:gd name="T18" fmla="*/ 1178 w 1179"/>
                <a:gd name="T19" fmla="*/ 584 h 1228"/>
                <a:gd name="T20" fmla="*/ 1156 w 1179"/>
                <a:gd name="T21" fmla="*/ 760 h 1228"/>
                <a:gd name="T22" fmla="*/ 1130 w 1179"/>
                <a:gd name="T23" fmla="*/ 800 h 1228"/>
                <a:gd name="T24" fmla="*/ 972 w 1179"/>
                <a:gd name="T25" fmla="*/ 802 h 1228"/>
                <a:gd name="T26" fmla="*/ 811 w 1179"/>
                <a:gd name="T27" fmla="*/ 849 h 1228"/>
                <a:gd name="T28" fmla="*/ 651 w 1179"/>
                <a:gd name="T29" fmla="*/ 963 h 1228"/>
                <a:gd name="T30" fmla="*/ 591 w 1179"/>
                <a:gd name="T31" fmla="*/ 989 h 1228"/>
                <a:gd name="T32" fmla="*/ 539 w 1179"/>
                <a:gd name="T33" fmla="*/ 1087 h 1228"/>
                <a:gd name="T34" fmla="*/ 501 w 1179"/>
                <a:gd name="T35" fmla="*/ 1161 h 1228"/>
                <a:gd name="T36" fmla="*/ 482 w 1179"/>
                <a:gd name="T37" fmla="*/ 1216 h 1228"/>
                <a:gd name="T38" fmla="*/ 451 w 1179"/>
                <a:gd name="T39" fmla="*/ 1216 h 1228"/>
                <a:gd name="T40" fmla="*/ 430 w 1179"/>
                <a:gd name="T41" fmla="*/ 1201 h 1228"/>
                <a:gd name="T42" fmla="*/ 421 w 1179"/>
                <a:gd name="T43" fmla="*/ 1185 h 1228"/>
                <a:gd name="T44" fmla="*/ 397 w 1179"/>
                <a:gd name="T45" fmla="*/ 1188 h 1228"/>
                <a:gd name="T46" fmla="*/ 379 w 1179"/>
                <a:gd name="T47" fmla="*/ 1214 h 1228"/>
                <a:gd name="T48" fmla="*/ 357 w 1179"/>
                <a:gd name="T49" fmla="*/ 1225 h 1228"/>
                <a:gd name="T50" fmla="*/ 343 w 1179"/>
                <a:gd name="T51" fmla="*/ 1223 h 1228"/>
                <a:gd name="T52" fmla="*/ 319 w 1179"/>
                <a:gd name="T53" fmla="*/ 1208 h 1228"/>
                <a:gd name="T54" fmla="*/ 299 w 1179"/>
                <a:gd name="T55" fmla="*/ 1227 h 1228"/>
                <a:gd name="T56" fmla="*/ 279 w 1179"/>
                <a:gd name="T57" fmla="*/ 1205 h 1228"/>
                <a:gd name="T58" fmla="*/ 261 w 1179"/>
                <a:gd name="T59" fmla="*/ 1156 h 1228"/>
                <a:gd name="T60" fmla="*/ 257 w 1179"/>
                <a:gd name="T61" fmla="*/ 1148 h 1228"/>
                <a:gd name="T62" fmla="*/ 272 w 1179"/>
                <a:gd name="T63" fmla="*/ 1127 h 1228"/>
                <a:gd name="T64" fmla="*/ 246 w 1179"/>
                <a:gd name="T65" fmla="*/ 1103 h 1228"/>
                <a:gd name="T66" fmla="*/ 234 w 1179"/>
                <a:gd name="T67" fmla="*/ 1070 h 1228"/>
                <a:gd name="T68" fmla="*/ 228 w 1179"/>
                <a:gd name="T69" fmla="*/ 1041 h 1228"/>
                <a:gd name="T70" fmla="*/ 214 w 1179"/>
                <a:gd name="T71" fmla="*/ 1040 h 1228"/>
                <a:gd name="T72" fmla="*/ 196 w 1179"/>
                <a:gd name="T73" fmla="*/ 1052 h 1228"/>
                <a:gd name="T74" fmla="*/ 143 w 1179"/>
                <a:gd name="T75" fmla="*/ 1060 h 1228"/>
                <a:gd name="T76" fmla="*/ 112 w 1179"/>
                <a:gd name="T77" fmla="*/ 1078 h 1228"/>
                <a:gd name="T78" fmla="*/ 79 w 1179"/>
                <a:gd name="T79" fmla="*/ 1060 h 1228"/>
                <a:gd name="T80" fmla="*/ 47 w 1179"/>
                <a:gd name="T81" fmla="*/ 1063 h 1228"/>
                <a:gd name="T82" fmla="*/ 59 w 1179"/>
                <a:gd name="T83" fmla="*/ 1038 h 1228"/>
                <a:gd name="T84" fmla="*/ 58 w 1179"/>
                <a:gd name="T85" fmla="*/ 1007 h 1228"/>
                <a:gd name="T86" fmla="*/ 52 w 1179"/>
                <a:gd name="T87" fmla="*/ 987 h 1228"/>
                <a:gd name="T88" fmla="*/ 39 w 1179"/>
                <a:gd name="T89" fmla="*/ 962 h 1228"/>
                <a:gd name="T90" fmla="*/ 21 w 1179"/>
                <a:gd name="T91" fmla="*/ 952 h 1228"/>
                <a:gd name="T92" fmla="*/ 12 w 1179"/>
                <a:gd name="T93" fmla="*/ 907 h 1228"/>
                <a:gd name="T94" fmla="*/ 3 w 1179"/>
                <a:gd name="T95" fmla="*/ 878 h 1228"/>
                <a:gd name="T96" fmla="*/ 0 w 1179"/>
                <a:gd name="T97" fmla="*/ 847 h 1228"/>
                <a:gd name="T98" fmla="*/ 56 w 1179"/>
                <a:gd name="T99" fmla="*/ 755 h 1228"/>
                <a:gd name="T100" fmla="*/ 79 w 1179"/>
                <a:gd name="T101" fmla="*/ 784 h 1228"/>
                <a:gd name="T102" fmla="*/ 265 w 1179"/>
                <a:gd name="T103" fmla="*/ 785 h 1228"/>
                <a:gd name="T104" fmla="*/ 466 w 1179"/>
                <a:gd name="T105" fmla="*/ 711 h 1228"/>
                <a:gd name="T106" fmla="*/ 433 w 1179"/>
                <a:gd name="T107" fmla="*/ 314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9" h="1228">
                  <a:moveTo>
                    <a:pt x="406" y="0"/>
                  </a:moveTo>
                  <a:lnTo>
                    <a:pt x="531" y="0"/>
                  </a:lnTo>
                  <a:lnTo>
                    <a:pt x="615" y="59"/>
                  </a:lnTo>
                  <a:lnTo>
                    <a:pt x="956" y="315"/>
                  </a:lnTo>
                  <a:lnTo>
                    <a:pt x="956" y="323"/>
                  </a:lnTo>
                  <a:lnTo>
                    <a:pt x="963" y="328"/>
                  </a:lnTo>
                  <a:lnTo>
                    <a:pt x="960" y="339"/>
                  </a:lnTo>
                  <a:lnTo>
                    <a:pt x="962" y="344"/>
                  </a:lnTo>
                  <a:lnTo>
                    <a:pt x="971" y="350"/>
                  </a:lnTo>
                  <a:lnTo>
                    <a:pt x="980" y="352"/>
                  </a:lnTo>
                  <a:lnTo>
                    <a:pt x="994" y="361"/>
                  </a:lnTo>
                  <a:lnTo>
                    <a:pt x="998" y="363"/>
                  </a:lnTo>
                  <a:lnTo>
                    <a:pt x="998" y="372"/>
                  </a:lnTo>
                  <a:lnTo>
                    <a:pt x="1000" y="377"/>
                  </a:lnTo>
                  <a:lnTo>
                    <a:pt x="1011" y="386"/>
                  </a:lnTo>
                  <a:lnTo>
                    <a:pt x="1018" y="390"/>
                  </a:lnTo>
                  <a:lnTo>
                    <a:pt x="1029" y="393"/>
                  </a:lnTo>
                  <a:lnTo>
                    <a:pt x="1041" y="392"/>
                  </a:lnTo>
                  <a:lnTo>
                    <a:pt x="1043" y="393"/>
                  </a:lnTo>
                  <a:lnTo>
                    <a:pt x="1049" y="404"/>
                  </a:lnTo>
                  <a:lnTo>
                    <a:pt x="1054" y="408"/>
                  </a:lnTo>
                  <a:lnTo>
                    <a:pt x="1069" y="408"/>
                  </a:lnTo>
                  <a:lnTo>
                    <a:pt x="1074" y="412"/>
                  </a:lnTo>
                  <a:lnTo>
                    <a:pt x="1080" y="412"/>
                  </a:lnTo>
                  <a:lnTo>
                    <a:pt x="1090" y="419"/>
                  </a:lnTo>
                  <a:lnTo>
                    <a:pt x="1103" y="422"/>
                  </a:lnTo>
                  <a:lnTo>
                    <a:pt x="1107" y="426"/>
                  </a:lnTo>
                  <a:lnTo>
                    <a:pt x="1109" y="430"/>
                  </a:lnTo>
                  <a:lnTo>
                    <a:pt x="1110" y="432"/>
                  </a:lnTo>
                  <a:lnTo>
                    <a:pt x="1112" y="439"/>
                  </a:lnTo>
                  <a:lnTo>
                    <a:pt x="1110" y="442"/>
                  </a:lnTo>
                  <a:lnTo>
                    <a:pt x="1110" y="450"/>
                  </a:lnTo>
                  <a:lnTo>
                    <a:pt x="1112" y="455"/>
                  </a:lnTo>
                  <a:lnTo>
                    <a:pt x="1112" y="457"/>
                  </a:lnTo>
                  <a:lnTo>
                    <a:pt x="1109" y="461"/>
                  </a:lnTo>
                  <a:lnTo>
                    <a:pt x="1109" y="464"/>
                  </a:lnTo>
                  <a:lnTo>
                    <a:pt x="1109" y="473"/>
                  </a:lnTo>
                  <a:lnTo>
                    <a:pt x="1105" y="481"/>
                  </a:lnTo>
                  <a:lnTo>
                    <a:pt x="1105" y="486"/>
                  </a:lnTo>
                  <a:lnTo>
                    <a:pt x="1116" y="499"/>
                  </a:lnTo>
                  <a:lnTo>
                    <a:pt x="1123" y="500"/>
                  </a:lnTo>
                  <a:lnTo>
                    <a:pt x="1132" y="500"/>
                  </a:lnTo>
                  <a:lnTo>
                    <a:pt x="1145" y="495"/>
                  </a:lnTo>
                  <a:lnTo>
                    <a:pt x="1156" y="493"/>
                  </a:lnTo>
                  <a:lnTo>
                    <a:pt x="1168" y="486"/>
                  </a:lnTo>
                  <a:lnTo>
                    <a:pt x="1176" y="484"/>
                  </a:lnTo>
                  <a:lnTo>
                    <a:pt x="1176" y="488"/>
                  </a:lnTo>
                  <a:lnTo>
                    <a:pt x="1178" y="488"/>
                  </a:lnTo>
                  <a:lnTo>
                    <a:pt x="1178" y="504"/>
                  </a:lnTo>
                  <a:lnTo>
                    <a:pt x="1178" y="584"/>
                  </a:lnTo>
                  <a:lnTo>
                    <a:pt x="1179" y="664"/>
                  </a:lnTo>
                  <a:lnTo>
                    <a:pt x="1179" y="742"/>
                  </a:lnTo>
                  <a:lnTo>
                    <a:pt x="1172" y="744"/>
                  </a:lnTo>
                  <a:lnTo>
                    <a:pt x="1159" y="753"/>
                  </a:lnTo>
                  <a:lnTo>
                    <a:pt x="1156" y="760"/>
                  </a:lnTo>
                  <a:lnTo>
                    <a:pt x="1154" y="773"/>
                  </a:lnTo>
                  <a:lnTo>
                    <a:pt x="1138" y="782"/>
                  </a:lnTo>
                  <a:lnTo>
                    <a:pt x="1134" y="787"/>
                  </a:lnTo>
                  <a:lnTo>
                    <a:pt x="1130" y="791"/>
                  </a:lnTo>
                  <a:lnTo>
                    <a:pt x="1130" y="800"/>
                  </a:lnTo>
                  <a:lnTo>
                    <a:pt x="1112" y="796"/>
                  </a:lnTo>
                  <a:lnTo>
                    <a:pt x="1096" y="796"/>
                  </a:lnTo>
                  <a:lnTo>
                    <a:pt x="1096" y="802"/>
                  </a:lnTo>
                  <a:lnTo>
                    <a:pt x="1089" y="798"/>
                  </a:lnTo>
                  <a:lnTo>
                    <a:pt x="972" y="802"/>
                  </a:lnTo>
                  <a:lnTo>
                    <a:pt x="940" y="829"/>
                  </a:lnTo>
                  <a:lnTo>
                    <a:pt x="893" y="829"/>
                  </a:lnTo>
                  <a:lnTo>
                    <a:pt x="847" y="833"/>
                  </a:lnTo>
                  <a:lnTo>
                    <a:pt x="822" y="842"/>
                  </a:lnTo>
                  <a:lnTo>
                    <a:pt x="811" y="849"/>
                  </a:lnTo>
                  <a:lnTo>
                    <a:pt x="791" y="867"/>
                  </a:lnTo>
                  <a:lnTo>
                    <a:pt x="742" y="903"/>
                  </a:lnTo>
                  <a:lnTo>
                    <a:pt x="726" y="927"/>
                  </a:lnTo>
                  <a:lnTo>
                    <a:pt x="700" y="945"/>
                  </a:lnTo>
                  <a:lnTo>
                    <a:pt x="651" y="963"/>
                  </a:lnTo>
                  <a:lnTo>
                    <a:pt x="633" y="967"/>
                  </a:lnTo>
                  <a:lnTo>
                    <a:pt x="618" y="969"/>
                  </a:lnTo>
                  <a:lnTo>
                    <a:pt x="609" y="972"/>
                  </a:lnTo>
                  <a:lnTo>
                    <a:pt x="599" y="980"/>
                  </a:lnTo>
                  <a:lnTo>
                    <a:pt x="591" y="989"/>
                  </a:lnTo>
                  <a:lnTo>
                    <a:pt x="586" y="1005"/>
                  </a:lnTo>
                  <a:lnTo>
                    <a:pt x="580" y="1027"/>
                  </a:lnTo>
                  <a:lnTo>
                    <a:pt x="571" y="1054"/>
                  </a:lnTo>
                  <a:lnTo>
                    <a:pt x="560" y="1070"/>
                  </a:lnTo>
                  <a:lnTo>
                    <a:pt x="539" y="1087"/>
                  </a:lnTo>
                  <a:lnTo>
                    <a:pt x="526" y="1101"/>
                  </a:lnTo>
                  <a:lnTo>
                    <a:pt x="520" y="1109"/>
                  </a:lnTo>
                  <a:lnTo>
                    <a:pt x="515" y="1121"/>
                  </a:lnTo>
                  <a:lnTo>
                    <a:pt x="511" y="1136"/>
                  </a:lnTo>
                  <a:lnTo>
                    <a:pt x="501" y="1161"/>
                  </a:lnTo>
                  <a:lnTo>
                    <a:pt x="499" y="1178"/>
                  </a:lnTo>
                  <a:lnTo>
                    <a:pt x="499" y="1197"/>
                  </a:lnTo>
                  <a:lnTo>
                    <a:pt x="501" y="1216"/>
                  </a:lnTo>
                  <a:lnTo>
                    <a:pt x="486" y="1217"/>
                  </a:lnTo>
                  <a:lnTo>
                    <a:pt x="482" y="1216"/>
                  </a:lnTo>
                  <a:lnTo>
                    <a:pt x="479" y="1208"/>
                  </a:lnTo>
                  <a:lnTo>
                    <a:pt x="473" y="1205"/>
                  </a:lnTo>
                  <a:lnTo>
                    <a:pt x="461" y="1205"/>
                  </a:lnTo>
                  <a:lnTo>
                    <a:pt x="455" y="1207"/>
                  </a:lnTo>
                  <a:lnTo>
                    <a:pt x="451" y="1216"/>
                  </a:lnTo>
                  <a:lnTo>
                    <a:pt x="446" y="1216"/>
                  </a:lnTo>
                  <a:lnTo>
                    <a:pt x="442" y="1223"/>
                  </a:lnTo>
                  <a:lnTo>
                    <a:pt x="430" y="1223"/>
                  </a:lnTo>
                  <a:lnTo>
                    <a:pt x="430" y="1219"/>
                  </a:lnTo>
                  <a:lnTo>
                    <a:pt x="430" y="1201"/>
                  </a:lnTo>
                  <a:lnTo>
                    <a:pt x="428" y="1196"/>
                  </a:lnTo>
                  <a:lnTo>
                    <a:pt x="428" y="1196"/>
                  </a:lnTo>
                  <a:lnTo>
                    <a:pt x="428" y="1187"/>
                  </a:lnTo>
                  <a:lnTo>
                    <a:pt x="424" y="1183"/>
                  </a:lnTo>
                  <a:lnTo>
                    <a:pt x="421" y="1185"/>
                  </a:lnTo>
                  <a:lnTo>
                    <a:pt x="413" y="1185"/>
                  </a:lnTo>
                  <a:lnTo>
                    <a:pt x="410" y="1196"/>
                  </a:lnTo>
                  <a:lnTo>
                    <a:pt x="408" y="1196"/>
                  </a:lnTo>
                  <a:lnTo>
                    <a:pt x="401" y="1188"/>
                  </a:lnTo>
                  <a:lnTo>
                    <a:pt x="397" y="1188"/>
                  </a:lnTo>
                  <a:lnTo>
                    <a:pt x="393" y="1194"/>
                  </a:lnTo>
                  <a:lnTo>
                    <a:pt x="393" y="1201"/>
                  </a:lnTo>
                  <a:lnTo>
                    <a:pt x="395" y="1208"/>
                  </a:lnTo>
                  <a:lnTo>
                    <a:pt x="393" y="1214"/>
                  </a:lnTo>
                  <a:lnTo>
                    <a:pt x="379" y="1214"/>
                  </a:lnTo>
                  <a:lnTo>
                    <a:pt x="370" y="1217"/>
                  </a:lnTo>
                  <a:lnTo>
                    <a:pt x="370" y="1223"/>
                  </a:lnTo>
                  <a:lnTo>
                    <a:pt x="366" y="1228"/>
                  </a:lnTo>
                  <a:lnTo>
                    <a:pt x="363" y="1228"/>
                  </a:lnTo>
                  <a:lnTo>
                    <a:pt x="357" y="1225"/>
                  </a:lnTo>
                  <a:lnTo>
                    <a:pt x="352" y="1219"/>
                  </a:lnTo>
                  <a:lnTo>
                    <a:pt x="350" y="1217"/>
                  </a:lnTo>
                  <a:lnTo>
                    <a:pt x="344" y="1221"/>
                  </a:lnTo>
                  <a:lnTo>
                    <a:pt x="344" y="1223"/>
                  </a:lnTo>
                  <a:lnTo>
                    <a:pt x="343" y="1223"/>
                  </a:lnTo>
                  <a:lnTo>
                    <a:pt x="341" y="1214"/>
                  </a:lnTo>
                  <a:lnTo>
                    <a:pt x="335" y="1205"/>
                  </a:lnTo>
                  <a:lnTo>
                    <a:pt x="330" y="1205"/>
                  </a:lnTo>
                  <a:lnTo>
                    <a:pt x="326" y="1208"/>
                  </a:lnTo>
                  <a:lnTo>
                    <a:pt x="319" y="1208"/>
                  </a:lnTo>
                  <a:lnTo>
                    <a:pt x="317" y="1208"/>
                  </a:lnTo>
                  <a:lnTo>
                    <a:pt x="314" y="1212"/>
                  </a:lnTo>
                  <a:lnTo>
                    <a:pt x="312" y="1219"/>
                  </a:lnTo>
                  <a:lnTo>
                    <a:pt x="308" y="1225"/>
                  </a:lnTo>
                  <a:lnTo>
                    <a:pt x="299" y="1227"/>
                  </a:lnTo>
                  <a:lnTo>
                    <a:pt x="299" y="1221"/>
                  </a:lnTo>
                  <a:lnTo>
                    <a:pt x="297" y="1217"/>
                  </a:lnTo>
                  <a:lnTo>
                    <a:pt x="290" y="1212"/>
                  </a:lnTo>
                  <a:lnTo>
                    <a:pt x="288" y="1207"/>
                  </a:lnTo>
                  <a:lnTo>
                    <a:pt x="279" y="1205"/>
                  </a:lnTo>
                  <a:lnTo>
                    <a:pt x="275" y="1196"/>
                  </a:lnTo>
                  <a:lnTo>
                    <a:pt x="275" y="1161"/>
                  </a:lnTo>
                  <a:lnTo>
                    <a:pt x="274" y="1156"/>
                  </a:lnTo>
                  <a:lnTo>
                    <a:pt x="266" y="1154"/>
                  </a:lnTo>
                  <a:lnTo>
                    <a:pt x="261" y="1156"/>
                  </a:lnTo>
                  <a:lnTo>
                    <a:pt x="252" y="1165"/>
                  </a:lnTo>
                  <a:lnTo>
                    <a:pt x="250" y="1165"/>
                  </a:lnTo>
                  <a:lnTo>
                    <a:pt x="250" y="1154"/>
                  </a:lnTo>
                  <a:lnTo>
                    <a:pt x="250" y="1150"/>
                  </a:lnTo>
                  <a:lnTo>
                    <a:pt x="257" y="1148"/>
                  </a:lnTo>
                  <a:lnTo>
                    <a:pt x="259" y="1143"/>
                  </a:lnTo>
                  <a:lnTo>
                    <a:pt x="263" y="1141"/>
                  </a:lnTo>
                  <a:lnTo>
                    <a:pt x="266" y="1136"/>
                  </a:lnTo>
                  <a:lnTo>
                    <a:pt x="272" y="1136"/>
                  </a:lnTo>
                  <a:lnTo>
                    <a:pt x="272" y="1127"/>
                  </a:lnTo>
                  <a:lnTo>
                    <a:pt x="270" y="1127"/>
                  </a:lnTo>
                  <a:lnTo>
                    <a:pt x="263" y="1127"/>
                  </a:lnTo>
                  <a:lnTo>
                    <a:pt x="259" y="1121"/>
                  </a:lnTo>
                  <a:lnTo>
                    <a:pt x="254" y="1118"/>
                  </a:lnTo>
                  <a:lnTo>
                    <a:pt x="246" y="1103"/>
                  </a:lnTo>
                  <a:lnTo>
                    <a:pt x="241" y="1107"/>
                  </a:lnTo>
                  <a:lnTo>
                    <a:pt x="239" y="1105"/>
                  </a:lnTo>
                  <a:lnTo>
                    <a:pt x="239" y="1080"/>
                  </a:lnTo>
                  <a:lnTo>
                    <a:pt x="237" y="1072"/>
                  </a:lnTo>
                  <a:lnTo>
                    <a:pt x="234" y="1070"/>
                  </a:lnTo>
                  <a:lnTo>
                    <a:pt x="235" y="1061"/>
                  </a:lnTo>
                  <a:lnTo>
                    <a:pt x="232" y="1060"/>
                  </a:lnTo>
                  <a:lnTo>
                    <a:pt x="228" y="1060"/>
                  </a:lnTo>
                  <a:lnTo>
                    <a:pt x="226" y="1058"/>
                  </a:lnTo>
                  <a:lnTo>
                    <a:pt x="228" y="1041"/>
                  </a:lnTo>
                  <a:lnTo>
                    <a:pt x="226" y="1038"/>
                  </a:lnTo>
                  <a:lnTo>
                    <a:pt x="223" y="1034"/>
                  </a:lnTo>
                  <a:lnTo>
                    <a:pt x="219" y="1034"/>
                  </a:lnTo>
                  <a:lnTo>
                    <a:pt x="216" y="1040"/>
                  </a:lnTo>
                  <a:lnTo>
                    <a:pt x="214" y="1040"/>
                  </a:lnTo>
                  <a:lnTo>
                    <a:pt x="203" y="1034"/>
                  </a:lnTo>
                  <a:lnTo>
                    <a:pt x="201" y="1034"/>
                  </a:lnTo>
                  <a:lnTo>
                    <a:pt x="199" y="1034"/>
                  </a:lnTo>
                  <a:lnTo>
                    <a:pt x="199" y="1049"/>
                  </a:lnTo>
                  <a:lnTo>
                    <a:pt x="196" y="1052"/>
                  </a:lnTo>
                  <a:lnTo>
                    <a:pt x="177" y="1060"/>
                  </a:lnTo>
                  <a:lnTo>
                    <a:pt x="177" y="1067"/>
                  </a:lnTo>
                  <a:lnTo>
                    <a:pt x="174" y="1074"/>
                  </a:lnTo>
                  <a:lnTo>
                    <a:pt x="156" y="1067"/>
                  </a:lnTo>
                  <a:lnTo>
                    <a:pt x="143" y="1060"/>
                  </a:lnTo>
                  <a:lnTo>
                    <a:pt x="132" y="1058"/>
                  </a:lnTo>
                  <a:lnTo>
                    <a:pt x="128" y="1058"/>
                  </a:lnTo>
                  <a:lnTo>
                    <a:pt x="123" y="1067"/>
                  </a:lnTo>
                  <a:lnTo>
                    <a:pt x="116" y="1069"/>
                  </a:lnTo>
                  <a:lnTo>
                    <a:pt x="112" y="1078"/>
                  </a:lnTo>
                  <a:lnTo>
                    <a:pt x="107" y="1081"/>
                  </a:lnTo>
                  <a:lnTo>
                    <a:pt x="99" y="1080"/>
                  </a:lnTo>
                  <a:lnTo>
                    <a:pt x="90" y="1061"/>
                  </a:lnTo>
                  <a:lnTo>
                    <a:pt x="87" y="1058"/>
                  </a:lnTo>
                  <a:lnTo>
                    <a:pt x="79" y="1060"/>
                  </a:lnTo>
                  <a:lnTo>
                    <a:pt x="72" y="1069"/>
                  </a:lnTo>
                  <a:lnTo>
                    <a:pt x="67" y="1074"/>
                  </a:lnTo>
                  <a:lnTo>
                    <a:pt x="59" y="1074"/>
                  </a:lnTo>
                  <a:lnTo>
                    <a:pt x="54" y="1070"/>
                  </a:lnTo>
                  <a:lnTo>
                    <a:pt x="47" y="1063"/>
                  </a:lnTo>
                  <a:lnTo>
                    <a:pt x="49" y="1058"/>
                  </a:lnTo>
                  <a:lnTo>
                    <a:pt x="54" y="1052"/>
                  </a:lnTo>
                  <a:lnTo>
                    <a:pt x="54" y="1047"/>
                  </a:lnTo>
                  <a:lnTo>
                    <a:pt x="58" y="1041"/>
                  </a:lnTo>
                  <a:lnTo>
                    <a:pt x="59" y="1038"/>
                  </a:lnTo>
                  <a:lnTo>
                    <a:pt x="59" y="1034"/>
                  </a:lnTo>
                  <a:lnTo>
                    <a:pt x="54" y="1031"/>
                  </a:lnTo>
                  <a:lnTo>
                    <a:pt x="54" y="1020"/>
                  </a:lnTo>
                  <a:lnTo>
                    <a:pt x="58" y="1014"/>
                  </a:lnTo>
                  <a:lnTo>
                    <a:pt x="58" y="1007"/>
                  </a:lnTo>
                  <a:lnTo>
                    <a:pt x="56" y="1003"/>
                  </a:lnTo>
                  <a:lnTo>
                    <a:pt x="56" y="1000"/>
                  </a:lnTo>
                  <a:lnTo>
                    <a:pt x="59" y="1000"/>
                  </a:lnTo>
                  <a:lnTo>
                    <a:pt x="58" y="994"/>
                  </a:lnTo>
                  <a:lnTo>
                    <a:pt x="52" y="987"/>
                  </a:lnTo>
                  <a:lnTo>
                    <a:pt x="50" y="980"/>
                  </a:lnTo>
                  <a:lnTo>
                    <a:pt x="45" y="978"/>
                  </a:lnTo>
                  <a:lnTo>
                    <a:pt x="45" y="971"/>
                  </a:lnTo>
                  <a:lnTo>
                    <a:pt x="39" y="967"/>
                  </a:lnTo>
                  <a:lnTo>
                    <a:pt x="39" y="962"/>
                  </a:lnTo>
                  <a:lnTo>
                    <a:pt x="34" y="960"/>
                  </a:lnTo>
                  <a:lnTo>
                    <a:pt x="30" y="963"/>
                  </a:lnTo>
                  <a:lnTo>
                    <a:pt x="25" y="963"/>
                  </a:lnTo>
                  <a:lnTo>
                    <a:pt x="23" y="962"/>
                  </a:lnTo>
                  <a:lnTo>
                    <a:pt x="21" y="952"/>
                  </a:lnTo>
                  <a:lnTo>
                    <a:pt x="10" y="938"/>
                  </a:lnTo>
                  <a:lnTo>
                    <a:pt x="10" y="932"/>
                  </a:lnTo>
                  <a:lnTo>
                    <a:pt x="18" y="923"/>
                  </a:lnTo>
                  <a:lnTo>
                    <a:pt x="16" y="916"/>
                  </a:lnTo>
                  <a:lnTo>
                    <a:pt x="12" y="907"/>
                  </a:lnTo>
                  <a:lnTo>
                    <a:pt x="12" y="898"/>
                  </a:lnTo>
                  <a:lnTo>
                    <a:pt x="10" y="889"/>
                  </a:lnTo>
                  <a:lnTo>
                    <a:pt x="7" y="883"/>
                  </a:lnTo>
                  <a:lnTo>
                    <a:pt x="5" y="883"/>
                  </a:lnTo>
                  <a:lnTo>
                    <a:pt x="3" y="878"/>
                  </a:lnTo>
                  <a:lnTo>
                    <a:pt x="1" y="878"/>
                  </a:lnTo>
                  <a:lnTo>
                    <a:pt x="0" y="867"/>
                  </a:lnTo>
                  <a:lnTo>
                    <a:pt x="3" y="858"/>
                  </a:lnTo>
                  <a:lnTo>
                    <a:pt x="3" y="853"/>
                  </a:lnTo>
                  <a:lnTo>
                    <a:pt x="0" y="847"/>
                  </a:lnTo>
                  <a:lnTo>
                    <a:pt x="30" y="815"/>
                  </a:lnTo>
                  <a:lnTo>
                    <a:pt x="39" y="789"/>
                  </a:lnTo>
                  <a:lnTo>
                    <a:pt x="45" y="773"/>
                  </a:lnTo>
                  <a:lnTo>
                    <a:pt x="52" y="756"/>
                  </a:lnTo>
                  <a:lnTo>
                    <a:pt x="56" y="755"/>
                  </a:lnTo>
                  <a:lnTo>
                    <a:pt x="59" y="755"/>
                  </a:lnTo>
                  <a:lnTo>
                    <a:pt x="59" y="756"/>
                  </a:lnTo>
                  <a:lnTo>
                    <a:pt x="68" y="760"/>
                  </a:lnTo>
                  <a:lnTo>
                    <a:pt x="74" y="764"/>
                  </a:lnTo>
                  <a:lnTo>
                    <a:pt x="79" y="784"/>
                  </a:lnTo>
                  <a:lnTo>
                    <a:pt x="92" y="811"/>
                  </a:lnTo>
                  <a:lnTo>
                    <a:pt x="112" y="815"/>
                  </a:lnTo>
                  <a:lnTo>
                    <a:pt x="114" y="815"/>
                  </a:lnTo>
                  <a:lnTo>
                    <a:pt x="148" y="784"/>
                  </a:lnTo>
                  <a:lnTo>
                    <a:pt x="265" y="785"/>
                  </a:lnTo>
                  <a:lnTo>
                    <a:pt x="359" y="789"/>
                  </a:lnTo>
                  <a:lnTo>
                    <a:pt x="455" y="791"/>
                  </a:lnTo>
                  <a:lnTo>
                    <a:pt x="479" y="791"/>
                  </a:lnTo>
                  <a:lnTo>
                    <a:pt x="495" y="722"/>
                  </a:lnTo>
                  <a:lnTo>
                    <a:pt x="466" y="711"/>
                  </a:lnTo>
                  <a:lnTo>
                    <a:pt x="459" y="628"/>
                  </a:lnTo>
                  <a:lnTo>
                    <a:pt x="453" y="550"/>
                  </a:lnTo>
                  <a:lnTo>
                    <a:pt x="446" y="471"/>
                  </a:lnTo>
                  <a:lnTo>
                    <a:pt x="439" y="393"/>
                  </a:lnTo>
                  <a:lnTo>
                    <a:pt x="433" y="314"/>
                  </a:lnTo>
                  <a:lnTo>
                    <a:pt x="426" y="235"/>
                  </a:lnTo>
                  <a:lnTo>
                    <a:pt x="419" y="157"/>
                  </a:lnTo>
                  <a:lnTo>
                    <a:pt x="413" y="79"/>
                  </a:lnTo>
                  <a:lnTo>
                    <a:pt x="406"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 name="Picture 5" descr="A person writing on a piece of paper&#10;&#10;Description automatically generated">
            <a:extLst>
              <a:ext uri="{FF2B5EF4-FFF2-40B4-BE49-F238E27FC236}">
                <a16:creationId xmlns:a16="http://schemas.microsoft.com/office/drawing/2014/main" id="{BC6998C3-D0B5-27F0-42FC-53DB0DC355F3}"/>
              </a:ext>
            </a:extLst>
          </p:cNvPr>
          <p:cNvPicPr>
            <a:picLocks noGrp="1"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767" y="-1"/>
            <a:ext cx="5605463" cy="6858000"/>
          </a:xfrm>
          <a:prstGeom prst="rect">
            <a:avLst/>
          </a:prstGeom>
        </p:spPr>
      </p:pic>
    </p:spTree>
    <p:extLst>
      <p:ext uri="{BB962C8B-B14F-4D97-AF65-F5344CB8AC3E}">
        <p14:creationId xmlns:p14="http://schemas.microsoft.com/office/powerpoint/2010/main" val="88260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EC5A99-8009-42A3-AC53-FE8E646E8EE9}"/>
              </a:ext>
            </a:extLst>
          </p:cNvPr>
          <p:cNvSpPr>
            <a:spLocks noGrp="1"/>
          </p:cNvSpPr>
          <p:nvPr>
            <p:ph type="title"/>
          </p:nvPr>
        </p:nvSpPr>
        <p:spPr>
          <a:xfrm>
            <a:off x="6096000" y="555863"/>
            <a:ext cx="5257800" cy="914400"/>
          </a:xfrm>
        </p:spPr>
        <p:txBody>
          <a:bodyPr/>
          <a:lstStyle/>
          <a:p>
            <a:r>
              <a:rPr lang="en-US"/>
              <a:t>Advancing digital transformation for data use</a:t>
            </a:r>
          </a:p>
        </p:txBody>
      </p:sp>
      <p:sp>
        <p:nvSpPr>
          <p:cNvPr id="4" name="Content Placeholder 3">
            <a:extLst>
              <a:ext uri="{FF2B5EF4-FFF2-40B4-BE49-F238E27FC236}">
                <a16:creationId xmlns:a16="http://schemas.microsoft.com/office/drawing/2014/main" id="{AB6A782A-B7DA-4FFD-8280-3097BB4A8FC6}"/>
              </a:ext>
            </a:extLst>
          </p:cNvPr>
          <p:cNvSpPr>
            <a:spLocks noGrp="1"/>
          </p:cNvSpPr>
          <p:nvPr>
            <p:ph sz="half" idx="1"/>
          </p:nvPr>
        </p:nvSpPr>
        <p:spPr>
          <a:xfrm>
            <a:off x="6096000" y="1677127"/>
            <a:ext cx="5257800" cy="4117975"/>
          </a:xfrm>
        </p:spPr>
        <p:txBody>
          <a:bodyPr vert="horz" lIns="91440" tIns="45720" rIns="91440" bIns="45720" rtlCol="0" anchor="t">
            <a:noAutofit/>
          </a:bodyPr>
          <a:lstStyle/>
          <a:p>
            <a:r>
              <a:rPr lang="en-US" sz="2600">
                <a:ea typeface="+mn-lt"/>
                <a:cs typeface="+mn-lt"/>
              </a:rPr>
              <a:t>The Data Use Acceleration and Learning (DUAL) initiative aims to share what works to achieve digital transformation based on the experiences of five African countries that are digitalizing their health systems. </a:t>
            </a:r>
          </a:p>
          <a:p>
            <a:r>
              <a:rPr lang="en-US" sz="2600" b="0" i="0">
                <a:effectLst/>
              </a:rPr>
              <a:t>DUAL is advocating for the inclusion of country learnings on digital tools and approaches within global policies, future interventions, and funding mechanisms.</a:t>
            </a:r>
            <a:r>
              <a:rPr lang="en-US" sz="2600"/>
              <a:t> </a:t>
            </a:r>
            <a:endParaRPr lang="en-US" sz="2600" b="0" i="0">
              <a:effectLst/>
            </a:endParaRPr>
          </a:p>
          <a:p>
            <a:endParaRPr lang="en-US" sz="2600"/>
          </a:p>
          <a:p>
            <a:endParaRPr lang="en-US" sz="2600"/>
          </a:p>
        </p:txBody>
      </p:sp>
      <p:sp>
        <p:nvSpPr>
          <p:cNvPr id="5" name="Text Placeholder 4">
            <a:extLst>
              <a:ext uri="{FF2B5EF4-FFF2-40B4-BE49-F238E27FC236}">
                <a16:creationId xmlns:a16="http://schemas.microsoft.com/office/drawing/2014/main" id="{AFB437AD-5D25-4321-9A97-5EF6C74D270B}"/>
              </a:ext>
            </a:extLst>
          </p:cNvPr>
          <p:cNvSpPr>
            <a:spLocks noGrp="1"/>
          </p:cNvSpPr>
          <p:nvPr>
            <p:ph type="body" sz="quarter" idx="11"/>
          </p:nvPr>
        </p:nvSpPr>
        <p:spPr/>
        <p:txBody>
          <a:bodyPr/>
          <a:lstStyle/>
          <a:p>
            <a:r>
              <a:rPr lang="en-US"/>
              <a:t>Photo: PATH/Gabe Bienczycki</a:t>
            </a:r>
          </a:p>
        </p:txBody>
      </p:sp>
      <p:pic>
        <p:nvPicPr>
          <p:cNvPr id="11" name="Picture Placeholder 10" descr="A picture containing indoor&#10;&#10;Description automatically generated">
            <a:extLst>
              <a:ext uri="{FF2B5EF4-FFF2-40B4-BE49-F238E27FC236}">
                <a16:creationId xmlns:a16="http://schemas.microsoft.com/office/drawing/2014/main" id="{D695D27C-16ED-4D57-A98A-F5A3BE392FDC}"/>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0"/>
            <a:ext cx="5605463" cy="6858000"/>
          </a:xfrm>
        </p:spPr>
      </p:pic>
    </p:spTree>
    <p:extLst>
      <p:ext uri="{BB962C8B-B14F-4D97-AF65-F5344CB8AC3E}">
        <p14:creationId xmlns:p14="http://schemas.microsoft.com/office/powerpoint/2010/main" val="54969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65FAC-8D91-42E7-8FE6-84EC1EDF0F82}"/>
              </a:ext>
            </a:extLst>
          </p:cNvPr>
          <p:cNvSpPr>
            <a:spLocks noGrp="1"/>
          </p:cNvSpPr>
          <p:nvPr>
            <p:ph sz="half" idx="1"/>
          </p:nvPr>
        </p:nvSpPr>
        <p:spPr>
          <a:xfrm>
            <a:off x="6096001" y="2819401"/>
            <a:ext cx="5257800" cy="3124200"/>
          </a:xfrm>
        </p:spPr>
        <p:txBody>
          <a:bodyPr vert="horz" lIns="91440" tIns="45720" rIns="91440" bIns="45720" rtlCol="0" anchor="t">
            <a:noAutofit/>
          </a:bodyPr>
          <a:lstStyle/>
          <a:p>
            <a:r>
              <a:rPr lang="en-US" sz="1800" b="1"/>
              <a:t>Providing mentorship opportunities</a:t>
            </a:r>
          </a:p>
          <a:p>
            <a:r>
              <a:rPr lang="en-US" sz="1800"/>
              <a:t>The government launched a Capacity Building and Mentorship program with six universities, regional health bureaus, and other partners to further develop health worker and manager skills.</a:t>
            </a:r>
            <a:endParaRPr lang="en-US" sz="1800">
              <a:cs typeface="Calibri"/>
            </a:endParaRPr>
          </a:p>
        </p:txBody>
      </p:sp>
      <p:sp>
        <p:nvSpPr>
          <p:cNvPr id="8" name="Text Placeholder 7">
            <a:extLst>
              <a:ext uri="{FF2B5EF4-FFF2-40B4-BE49-F238E27FC236}">
                <a16:creationId xmlns:a16="http://schemas.microsoft.com/office/drawing/2014/main" id="{2E75C15A-A287-28CA-03CB-F48475A5F2CF}"/>
              </a:ext>
            </a:extLst>
          </p:cNvPr>
          <p:cNvSpPr>
            <a:spLocks noGrp="1"/>
          </p:cNvSpPr>
          <p:nvPr>
            <p:ph type="body" sz="quarter" idx="11"/>
          </p:nvPr>
        </p:nvSpPr>
        <p:spPr/>
        <p:txBody>
          <a:bodyPr/>
          <a:lstStyle/>
          <a:p>
            <a:r>
              <a:rPr lang="en-US"/>
              <a:t>Photo: JSI</a:t>
            </a:r>
          </a:p>
        </p:txBody>
      </p:sp>
      <p:pic>
        <p:nvPicPr>
          <p:cNvPr id="12" name="Picture 11" descr="Logo&#10;&#10;Description automatically generated">
            <a:extLst>
              <a:ext uri="{FF2B5EF4-FFF2-40B4-BE49-F238E27FC236}">
                <a16:creationId xmlns:a16="http://schemas.microsoft.com/office/drawing/2014/main" id="{1DF5694C-E720-4DC3-A556-C8B7A292EF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8294" y="6050100"/>
            <a:ext cx="1610305" cy="843159"/>
          </a:xfrm>
          <a:prstGeom prst="rect">
            <a:avLst/>
          </a:prstGeom>
        </p:spPr>
      </p:pic>
      <p:sp>
        <p:nvSpPr>
          <p:cNvPr id="9" name="Rectangle 8">
            <a:extLst>
              <a:ext uri="{FF2B5EF4-FFF2-40B4-BE49-F238E27FC236}">
                <a16:creationId xmlns:a16="http://schemas.microsoft.com/office/drawing/2014/main" id="{8CE3E77D-4BD9-C98F-73A2-FAFD5133B1EE}"/>
              </a:ext>
            </a:extLst>
          </p:cNvPr>
          <p:cNvSpPr/>
          <p:nvPr/>
        </p:nvSpPr>
        <p:spPr>
          <a:xfrm>
            <a:off x="10715625" y="-1"/>
            <a:ext cx="1463040" cy="1463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endParaRPr>
          </a:p>
          <a:p>
            <a:pPr algn="ctr"/>
            <a:endParaRPr lang="en-US" sz="1500">
              <a:solidFill>
                <a:schemeClr val="bg1"/>
              </a:solidFill>
            </a:endParaRPr>
          </a:p>
          <a:p>
            <a:pPr algn="ctr"/>
            <a:endParaRPr lang="en-US" sz="1500">
              <a:solidFill>
                <a:schemeClr val="bg1"/>
              </a:solidFill>
            </a:endParaRPr>
          </a:p>
          <a:p>
            <a:pPr algn="ctr"/>
            <a:r>
              <a:rPr lang="en-US" sz="1500" b="1">
                <a:solidFill>
                  <a:schemeClr val="bg1"/>
                </a:solidFill>
              </a:rPr>
              <a:t>Workforce</a:t>
            </a:r>
            <a:r>
              <a:rPr lang="en-US" sz="1500">
                <a:solidFill>
                  <a:schemeClr val="bg1"/>
                </a:solidFill>
              </a:rPr>
              <a:t> </a:t>
            </a:r>
          </a:p>
        </p:txBody>
      </p:sp>
      <p:pic>
        <p:nvPicPr>
          <p:cNvPr id="10" name="Graphic 9" descr="Doctor female with solid fill">
            <a:extLst>
              <a:ext uri="{FF2B5EF4-FFF2-40B4-BE49-F238E27FC236}">
                <a16:creationId xmlns:a16="http://schemas.microsoft.com/office/drawing/2014/main" id="{F44F0DA3-7C00-33BF-676B-F790200299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22610" y="68254"/>
            <a:ext cx="914400" cy="914400"/>
          </a:xfrm>
          <a:prstGeom prst="rect">
            <a:avLst/>
          </a:prstGeom>
        </p:spPr>
      </p:pic>
      <p:sp>
        <p:nvSpPr>
          <p:cNvPr id="19" name="Title 1">
            <a:extLst>
              <a:ext uri="{FF2B5EF4-FFF2-40B4-BE49-F238E27FC236}">
                <a16:creationId xmlns:a16="http://schemas.microsoft.com/office/drawing/2014/main" id="{F1835EF9-B170-AA53-5C4C-7AD6DC039F29}"/>
              </a:ext>
            </a:extLst>
          </p:cNvPr>
          <p:cNvSpPr txBox="1">
            <a:spLocks/>
          </p:cNvSpPr>
          <p:nvPr/>
        </p:nvSpPr>
        <p:spPr>
          <a:xfrm>
            <a:off x="6095999" y="1828800"/>
            <a:ext cx="5257801" cy="71948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r>
              <a:rPr lang="en-US" sz="1400"/>
              <a:t>The DUAL model at work:</a:t>
            </a:r>
            <a:br>
              <a:rPr lang="en-US"/>
            </a:br>
            <a:r>
              <a:rPr lang="en-US" sz="3600"/>
              <a:t>Ethiopia</a:t>
            </a:r>
            <a:endParaRPr lang="en-US"/>
          </a:p>
        </p:txBody>
      </p:sp>
      <p:grpSp>
        <p:nvGrpSpPr>
          <p:cNvPr id="27" name="Group 26">
            <a:extLst>
              <a:ext uri="{FF2B5EF4-FFF2-40B4-BE49-F238E27FC236}">
                <a16:creationId xmlns:a16="http://schemas.microsoft.com/office/drawing/2014/main" id="{BB12A0B7-86B8-02EE-739E-955F56A2DD9F}"/>
              </a:ext>
            </a:extLst>
          </p:cNvPr>
          <p:cNvGrpSpPr/>
          <p:nvPr/>
        </p:nvGrpSpPr>
        <p:grpSpPr>
          <a:xfrm>
            <a:off x="6270277" y="357737"/>
            <a:ext cx="1343303" cy="1438448"/>
            <a:chOff x="6270277" y="357737"/>
            <a:chExt cx="1343303" cy="1438448"/>
          </a:xfrm>
        </p:grpSpPr>
        <p:grpSp>
          <p:nvGrpSpPr>
            <p:cNvPr id="28" name="Group 27">
              <a:extLst>
                <a:ext uri="{FF2B5EF4-FFF2-40B4-BE49-F238E27FC236}">
                  <a16:creationId xmlns:a16="http://schemas.microsoft.com/office/drawing/2014/main" id="{5A5F6055-B30C-1381-CCCB-D0840DC1D488}"/>
                </a:ext>
              </a:extLst>
            </p:cNvPr>
            <p:cNvGrpSpPr/>
            <p:nvPr/>
          </p:nvGrpSpPr>
          <p:grpSpPr>
            <a:xfrm>
              <a:off x="6270277" y="357737"/>
              <a:ext cx="1343303" cy="1438448"/>
              <a:chOff x="7981598" y="4119564"/>
              <a:chExt cx="1703388" cy="1824037"/>
            </a:xfrm>
          </p:grpSpPr>
          <p:sp>
            <p:nvSpPr>
              <p:cNvPr id="30" name="Freeform 1200">
                <a:extLst>
                  <a:ext uri="{FF2B5EF4-FFF2-40B4-BE49-F238E27FC236}">
                    <a16:creationId xmlns:a16="http://schemas.microsoft.com/office/drawing/2014/main" id="{1657BB8E-2F05-8231-0528-9EA5D962791D}"/>
                  </a:ext>
                </a:extLst>
              </p:cNvPr>
              <p:cNvSpPr>
                <a:spLocks/>
              </p:cNvSpPr>
              <p:nvPr/>
            </p:nvSpPr>
            <p:spPr bwMode="auto">
              <a:xfrm>
                <a:off x="8815036" y="4448176"/>
                <a:ext cx="387350" cy="377825"/>
              </a:xfrm>
              <a:custGeom>
                <a:avLst/>
                <a:gdLst>
                  <a:gd name="T0" fmla="*/ 140 w 486"/>
                  <a:gd name="T1" fmla="*/ 4 h 475"/>
                  <a:gd name="T2" fmla="*/ 154 w 486"/>
                  <a:gd name="T3" fmla="*/ 31 h 475"/>
                  <a:gd name="T4" fmla="*/ 169 w 486"/>
                  <a:gd name="T5" fmla="*/ 73 h 475"/>
                  <a:gd name="T6" fmla="*/ 181 w 486"/>
                  <a:gd name="T7" fmla="*/ 123 h 475"/>
                  <a:gd name="T8" fmla="*/ 194 w 486"/>
                  <a:gd name="T9" fmla="*/ 174 h 475"/>
                  <a:gd name="T10" fmla="*/ 210 w 486"/>
                  <a:gd name="T11" fmla="*/ 198 h 475"/>
                  <a:gd name="T12" fmla="*/ 216 w 486"/>
                  <a:gd name="T13" fmla="*/ 209 h 475"/>
                  <a:gd name="T14" fmla="*/ 228 w 486"/>
                  <a:gd name="T15" fmla="*/ 227 h 475"/>
                  <a:gd name="T16" fmla="*/ 234 w 486"/>
                  <a:gd name="T17" fmla="*/ 243 h 475"/>
                  <a:gd name="T18" fmla="*/ 245 w 486"/>
                  <a:gd name="T19" fmla="*/ 238 h 475"/>
                  <a:gd name="T20" fmla="*/ 243 w 486"/>
                  <a:gd name="T21" fmla="*/ 220 h 475"/>
                  <a:gd name="T22" fmla="*/ 258 w 486"/>
                  <a:gd name="T23" fmla="*/ 225 h 475"/>
                  <a:gd name="T24" fmla="*/ 258 w 486"/>
                  <a:gd name="T25" fmla="*/ 241 h 475"/>
                  <a:gd name="T26" fmla="*/ 277 w 486"/>
                  <a:gd name="T27" fmla="*/ 265 h 475"/>
                  <a:gd name="T28" fmla="*/ 292 w 486"/>
                  <a:gd name="T29" fmla="*/ 259 h 475"/>
                  <a:gd name="T30" fmla="*/ 308 w 486"/>
                  <a:gd name="T31" fmla="*/ 276 h 475"/>
                  <a:gd name="T32" fmla="*/ 326 w 486"/>
                  <a:gd name="T33" fmla="*/ 289 h 475"/>
                  <a:gd name="T34" fmla="*/ 372 w 486"/>
                  <a:gd name="T35" fmla="*/ 327 h 475"/>
                  <a:gd name="T36" fmla="*/ 388 w 486"/>
                  <a:gd name="T37" fmla="*/ 350 h 475"/>
                  <a:gd name="T38" fmla="*/ 403 w 486"/>
                  <a:gd name="T39" fmla="*/ 352 h 475"/>
                  <a:gd name="T40" fmla="*/ 417 w 486"/>
                  <a:gd name="T41" fmla="*/ 376 h 475"/>
                  <a:gd name="T42" fmla="*/ 432 w 486"/>
                  <a:gd name="T43" fmla="*/ 387 h 475"/>
                  <a:gd name="T44" fmla="*/ 444 w 486"/>
                  <a:gd name="T45" fmla="*/ 410 h 475"/>
                  <a:gd name="T46" fmla="*/ 461 w 486"/>
                  <a:gd name="T47" fmla="*/ 425 h 475"/>
                  <a:gd name="T48" fmla="*/ 479 w 486"/>
                  <a:gd name="T49" fmla="*/ 430 h 475"/>
                  <a:gd name="T50" fmla="*/ 444 w 486"/>
                  <a:gd name="T51" fmla="*/ 466 h 475"/>
                  <a:gd name="T52" fmla="*/ 424 w 486"/>
                  <a:gd name="T53" fmla="*/ 454 h 475"/>
                  <a:gd name="T54" fmla="*/ 397 w 486"/>
                  <a:gd name="T55" fmla="*/ 430 h 475"/>
                  <a:gd name="T56" fmla="*/ 368 w 486"/>
                  <a:gd name="T57" fmla="*/ 392 h 475"/>
                  <a:gd name="T58" fmla="*/ 326 w 486"/>
                  <a:gd name="T59" fmla="*/ 347 h 475"/>
                  <a:gd name="T60" fmla="*/ 287 w 486"/>
                  <a:gd name="T61" fmla="*/ 319 h 475"/>
                  <a:gd name="T62" fmla="*/ 250 w 486"/>
                  <a:gd name="T63" fmla="*/ 307 h 475"/>
                  <a:gd name="T64" fmla="*/ 230 w 486"/>
                  <a:gd name="T65" fmla="*/ 301 h 475"/>
                  <a:gd name="T66" fmla="*/ 212 w 486"/>
                  <a:gd name="T67" fmla="*/ 303 h 475"/>
                  <a:gd name="T68" fmla="*/ 198 w 486"/>
                  <a:gd name="T69" fmla="*/ 305 h 475"/>
                  <a:gd name="T70" fmla="*/ 181 w 486"/>
                  <a:gd name="T71" fmla="*/ 290 h 475"/>
                  <a:gd name="T72" fmla="*/ 156 w 486"/>
                  <a:gd name="T73" fmla="*/ 305 h 475"/>
                  <a:gd name="T74" fmla="*/ 127 w 486"/>
                  <a:gd name="T75" fmla="*/ 292 h 475"/>
                  <a:gd name="T76" fmla="*/ 114 w 486"/>
                  <a:gd name="T77" fmla="*/ 285 h 475"/>
                  <a:gd name="T78" fmla="*/ 76 w 486"/>
                  <a:gd name="T79" fmla="*/ 334 h 475"/>
                  <a:gd name="T80" fmla="*/ 58 w 486"/>
                  <a:gd name="T81" fmla="*/ 307 h 475"/>
                  <a:gd name="T82" fmla="*/ 43 w 486"/>
                  <a:gd name="T83" fmla="*/ 318 h 475"/>
                  <a:gd name="T84" fmla="*/ 29 w 486"/>
                  <a:gd name="T85" fmla="*/ 318 h 475"/>
                  <a:gd name="T86" fmla="*/ 2 w 486"/>
                  <a:gd name="T87" fmla="*/ 292 h 475"/>
                  <a:gd name="T88" fmla="*/ 12 w 486"/>
                  <a:gd name="T89" fmla="*/ 218 h 475"/>
                  <a:gd name="T90" fmla="*/ 25 w 486"/>
                  <a:gd name="T91" fmla="*/ 125 h 475"/>
                  <a:gd name="T92" fmla="*/ 51 w 486"/>
                  <a:gd name="T93" fmla="*/ 80 h 475"/>
                  <a:gd name="T94" fmla="*/ 94 w 486"/>
                  <a:gd name="T95" fmla="*/ 49 h 475"/>
                  <a:gd name="T96" fmla="*/ 130 w 486"/>
                  <a:gd name="T97" fmla="*/ 14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6" h="475">
                    <a:moveTo>
                      <a:pt x="132" y="0"/>
                    </a:moveTo>
                    <a:lnTo>
                      <a:pt x="136" y="0"/>
                    </a:lnTo>
                    <a:lnTo>
                      <a:pt x="140" y="4"/>
                    </a:lnTo>
                    <a:lnTo>
                      <a:pt x="145" y="13"/>
                    </a:lnTo>
                    <a:lnTo>
                      <a:pt x="149" y="24"/>
                    </a:lnTo>
                    <a:lnTo>
                      <a:pt x="154" y="31"/>
                    </a:lnTo>
                    <a:lnTo>
                      <a:pt x="161" y="45"/>
                    </a:lnTo>
                    <a:lnTo>
                      <a:pt x="165" y="56"/>
                    </a:lnTo>
                    <a:lnTo>
                      <a:pt x="169" y="73"/>
                    </a:lnTo>
                    <a:lnTo>
                      <a:pt x="174" y="92"/>
                    </a:lnTo>
                    <a:lnTo>
                      <a:pt x="178" y="100"/>
                    </a:lnTo>
                    <a:lnTo>
                      <a:pt x="181" y="123"/>
                    </a:lnTo>
                    <a:lnTo>
                      <a:pt x="185" y="138"/>
                    </a:lnTo>
                    <a:lnTo>
                      <a:pt x="187" y="151"/>
                    </a:lnTo>
                    <a:lnTo>
                      <a:pt x="194" y="174"/>
                    </a:lnTo>
                    <a:lnTo>
                      <a:pt x="201" y="183"/>
                    </a:lnTo>
                    <a:lnTo>
                      <a:pt x="208" y="189"/>
                    </a:lnTo>
                    <a:lnTo>
                      <a:pt x="210" y="198"/>
                    </a:lnTo>
                    <a:lnTo>
                      <a:pt x="212" y="201"/>
                    </a:lnTo>
                    <a:lnTo>
                      <a:pt x="212" y="205"/>
                    </a:lnTo>
                    <a:lnTo>
                      <a:pt x="216" y="209"/>
                    </a:lnTo>
                    <a:lnTo>
                      <a:pt x="223" y="210"/>
                    </a:lnTo>
                    <a:lnTo>
                      <a:pt x="225" y="212"/>
                    </a:lnTo>
                    <a:lnTo>
                      <a:pt x="228" y="227"/>
                    </a:lnTo>
                    <a:lnTo>
                      <a:pt x="232" y="232"/>
                    </a:lnTo>
                    <a:lnTo>
                      <a:pt x="232" y="240"/>
                    </a:lnTo>
                    <a:lnTo>
                      <a:pt x="234" y="243"/>
                    </a:lnTo>
                    <a:lnTo>
                      <a:pt x="241" y="247"/>
                    </a:lnTo>
                    <a:lnTo>
                      <a:pt x="245" y="245"/>
                    </a:lnTo>
                    <a:lnTo>
                      <a:pt x="245" y="238"/>
                    </a:lnTo>
                    <a:lnTo>
                      <a:pt x="239" y="230"/>
                    </a:lnTo>
                    <a:lnTo>
                      <a:pt x="239" y="225"/>
                    </a:lnTo>
                    <a:lnTo>
                      <a:pt x="243" y="220"/>
                    </a:lnTo>
                    <a:lnTo>
                      <a:pt x="247" y="218"/>
                    </a:lnTo>
                    <a:lnTo>
                      <a:pt x="252" y="225"/>
                    </a:lnTo>
                    <a:lnTo>
                      <a:pt x="258" y="225"/>
                    </a:lnTo>
                    <a:lnTo>
                      <a:pt x="259" y="230"/>
                    </a:lnTo>
                    <a:lnTo>
                      <a:pt x="258" y="236"/>
                    </a:lnTo>
                    <a:lnTo>
                      <a:pt x="258" y="241"/>
                    </a:lnTo>
                    <a:lnTo>
                      <a:pt x="265" y="249"/>
                    </a:lnTo>
                    <a:lnTo>
                      <a:pt x="272" y="263"/>
                    </a:lnTo>
                    <a:lnTo>
                      <a:pt x="277" y="265"/>
                    </a:lnTo>
                    <a:lnTo>
                      <a:pt x="281" y="263"/>
                    </a:lnTo>
                    <a:lnTo>
                      <a:pt x="285" y="258"/>
                    </a:lnTo>
                    <a:lnTo>
                      <a:pt x="292" y="259"/>
                    </a:lnTo>
                    <a:lnTo>
                      <a:pt x="299" y="263"/>
                    </a:lnTo>
                    <a:lnTo>
                      <a:pt x="303" y="267"/>
                    </a:lnTo>
                    <a:lnTo>
                      <a:pt x="308" y="276"/>
                    </a:lnTo>
                    <a:lnTo>
                      <a:pt x="314" y="281"/>
                    </a:lnTo>
                    <a:lnTo>
                      <a:pt x="319" y="283"/>
                    </a:lnTo>
                    <a:lnTo>
                      <a:pt x="326" y="289"/>
                    </a:lnTo>
                    <a:lnTo>
                      <a:pt x="341" y="289"/>
                    </a:lnTo>
                    <a:lnTo>
                      <a:pt x="350" y="294"/>
                    </a:lnTo>
                    <a:lnTo>
                      <a:pt x="372" y="327"/>
                    </a:lnTo>
                    <a:lnTo>
                      <a:pt x="383" y="339"/>
                    </a:lnTo>
                    <a:lnTo>
                      <a:pt x="385" y="347"/>
                    </a:lnTo>
                    <a:lnTo>
                      <a:pt x="388" y="350"/>
                    </a:lnTo>
                    <a:lnTo>
                      <a:pt x="390" y="350"/>
                    </a:lnTo>
                    <a:lnTo>
                      <a:pt x="395" y="354"/>
                    </a:lnTo>
                    <a:lnTo>
                      <a:pt x="403" y="352"/>
                    </a:lnTo>
                    <a:lnTo>
                      <a:pt x="405" y="356"/>
                    </a:lnTo>
                    <a:lnTo>
                      <a:pt x="412" y="370"/>
                    </a:lnTo>
                    <a:lnTo>
                      <a:pt x="417" y="376"/>
                    </a:lnTo>
                    <a:lnTo>
                      <a:pt x="424" y="377"/>
                    </a:lnTo>
                    <a:lnTo>
                      <a:pt x="426" y="383"/>
                    </a:lnTo>
                    <a:lnTo>
                      <a:pt x="432" y="387"/>
                    </a:lnTo>
                    <a:lnTo>
                      <a:pt x="435" y="401"/>
                    </a:lnTo>
                    <a:lnTo>
                      <a:pt x="439" y="406"/>
                    </a:lnTo>
                    <a:lnTo>
                      <a:pt x="444" y="410"/>
                    </a:lnTo>
                    <a:lnTo>
                      <a:pt x="457" y="412"/>
                    </a:lnTo>
                    <a:lnTo>
                      <a:pt x="457" y="416"/>
                    </a:lnTo>
                    <a:lnTo>
                      <a:pt x="461" y="425"/>
                    </a:lnTo>
                    <a:lnTo>
                      <a:pt x="464" y="430"/>
                    </a:lnTo>
                    <a:lnTo>
                      <a:pt x="472" y="434"/>
                    </a:lnTo>
                    <a:lnTo>
                      <a:pt x="479" y="430"/>
                    </a:lnTo>
                    <a:lnTo>
                      <a:pt x="486" y="439"/>
                    </a:lnTo>
                    <a:lnTo>
                      <a:pt x="464" y="457"/>
                    </a:lnTo>
                    <a:lnTo>
                      <a:pt x="444" y="466"/>
                    </a:lnTo>
                    <a:lnTo>
                      <a:pt x="437" y="475"/>
                    </a:lnTo>
                    <a:lnTo>
                      <a:pt x="430" y="465"/>
                    </a:lnTo>
                    <a:lnTo>
                      <a:pt x="424" y="454"/>
                    </a:lnTo>
                    <a:lnTo>
                      <a:pt x="414" y="445"/>
                    </a:lnTo>
                    <a:lnTo>
                      <a:pt x="403" y="439"/>
                    </a:lnTo>
                    <a:lnTo>
                      <a:pt x="397" y="430"/>
                    </a:lnTo>
                    <a:lnTo>
                      <a:pt x="392" y="417"/>
                    </a:lnTo>
                    <a:lnTo>
                      <a:pt x="385" y="406"/>
                    </a:lnTo>
                    <a:lnTo>
                      <a:pt x="368" y="392"/>
                    </a:lnTo>
                    <a:lnTo>
                      <a:pt x="345" y="374"/>
                    </a:lnTo>
                    <a:lnTo>
                      <a:pt x="337" y="361"/>
                    </a:lnTo>
                    <a:lnTo>
                      <a:pt x="326" y="347"/>
                    </a:lnTo>
                    <a:lnTo>
                      <a:pt x="310" y="328"/>
                    </a:lnTo>
                    <a:lnTo>
                      <a:pt x="299" y="327"/>
                    </a:lnTo>
                    <a:lnTo>
                      <a:pt x="287" y="319"/>
                    </a:lnTo>
                    <a:lnTo>
                      <a:pt x="268" y="305"/>
                    </a:lnTo>
                    <a:lnTo>
                      <a:pt x="252" y="305"/>
                    </a:lnTo>
                    <a:lnTo>
                      <a:pt x="250" y="307"/>
                    </a:lnTo>
                    <a:lnTo>
                      <a:pt x="247" y="307"/>
                    </a:lnTo>
                    <a:lnTo>
                      <a:pt x="243" y="303"/>
                    </a:lnTo>
                    <a:lnTo>
                      <a:pt x="230" y="301"/>
                    </a:lnTo>
                    <a:lnTo>
                      <a:pt x="223" y="296"/>
                    </a:lnTo>
                    <a:lnTo>
                      <a:pt x="219" y="296"/>
                    </a:lnTo>
                    <a:lnTo>
                      <a:pt x="212" y="303"/>
                    </a:lnTo>
                    <a:lnTo>
                      <a:pt x="203" y="303"/>
                    </a:lnTo>
                    <a:lnTo>
                      <a:pt x="201" y="307"/>
                    </a:lnTo>
                    <a:lnTo>
                      <a:pt x="198" y="305"/>
                    </a:lnTo>
                    <a:lnTo>
                      <a:pt x="194" y="298"/>
                    </a:lnTo>
                    <a:lnTo>
                      <a:pt x="187" y="290"/>
                    </a:lnTo>
                    <a:lnTo>
                      <a:pt x="181" y="290"/>
                    </a:lnTo>
                    <a:lnTo>
                      <a:pt x="181" y="296"/>
                    </a:lnTo>
                    <a:lnTo>
                      <a:pt x="174" y="303"/>
                    </a:lnTo>
                    <a:lnTo>
                      <a:pt x="156" y="305"/>
                    </a:lnTo>
                    <a:lnTo>
                      <a:pt x="150" y="308"/>
                    </a:lnTo>
                    <a:lnTo>
                      <a:pt x="140" y="307"/>
                    </a:lnTo>
                    <a:lnTo>
                      <a:pt x="127" y="292"/>
                    </a:lnTo>
                    <a:lnTo>
                      <a:pt x="127" y="287"/>
                    </a:lnTo>
                    <a:lnTo>
                      <a:pt x="123" y="285"/>
                    </a:lnTo>
                    <a:lnTo>
                      <a:pt x="114" y="285"/>
                    </a:lnTo>
                    <a:lnTo>
                      <a:pt x="105" y="278"/>
                    </a:lnTo>
                    <a:lnTo>
                      <a:pt x="100" y="270"/>
                    </a:lnTo>
                    <a:lnTo>
                      <a:pt x="76" y="334"/>
                    </a:lnTo>
                    <a:lnTo>
                      <a:pt x="65" y="319"/>
                    </a:lnTo>
                    <a:lnTo>
                      <a:pt x="65" y="314"/>
                    </a:lnTo>
                    <a:lnTo>
                      <a:pt x="58" y="307"/>
                    </a:lnTo>
                    <a:lnTo>
                      <a:pt x="47" y="307"/>
                    </a:lnTo>
                    <a:lnTo>
                      <a:pt x="43" y="312"/>
                    </a:lnTo>
                    <a:lnTo>
                      <a:pt x="43" y="318"/>
                    </a:lnTo>
                    <a:lnTo>
                      <a:pt x="38" y="321"/>
                    </a:lnTo>
                    <a:lnTo>
                      <a:pt x="34" y="321"/>
                    </a:lnTo>
                    <a:lnTo>
                      <a:pt x="29" y="318"/>
                    </a:lnTo>
                    <a:lnTo>
                      <a:pt x="11" y="318"/>
                    </a:lnTo>
                    <a:lnTo>
                      <a:pt x="7" y="318"/>
                    </a:lnTo>
                    <a:lnTo>
                      <a:pt x="2" y="292"/>
                    </a:lnTo>
                    <a:lnTo>
                      <a:pt x="0" y="265"/>
                    </a:lnTo>
                    <a:lnTo>
                      <a:pt x="5" y="240"/>
                    </a:lnTo>
                    <a:lnTo>
                      <a:pt x="12" y="218"/>
                    </a:lnTo>
                    <a:lnTo>
                      <a:pt x="23" y="169"/>
                    </a:lnTo>
                    <a:lnTo>
                      <a:pt x="27" y="138"/>
                    </a:lnTo>
                    <a:lnTo>
                      <a:pt x="25" y="125"/>
                    </a:lnTo>
                    <a:lnTo>
                      <a:pt x="29" y="96"/>
                    </a:lnTo>
                    <a:lnTo>
                      <a:pt x="34" y="82"/>
                    </a:lnTo>
                    <a:lnTo>
                      <a:pt x="51" y="80"/>
                    </a:lnTo>
                    <a:lnTo>
                      <a:pt x="61" y="73"/>
                    </a:lnTo>
                    <a:lnTo>
                      <a:pt x="69" y="62"/>
                    </a:lnTo>
                    <a:lnTo>
                      <a:pt x="94" y="49"/>
                    </a:lnTo>
                    <a:lnTo>
                      <a:pt x="105" y="45"/>
                    </a:lnTo>
                    <a:lnTo>
                      <a:pt x="121" y="36"/>
                    </a:lnTo>
                    <a:lnTo>
                      <a:pt x="130" y="14"/>
                    </a:lnTo>
                    <a:lnTo>
                      <a:pt x="132"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259">
                <a:extLst>
                  <a:ext uri="{FF2B5EF4-FFF2-40B4-BE49-F238E27FC236}">
                    <a16:creationId xmlns:a16="http://schemas.microsoft.com/office/drawing/2014/main" id="{6617B999-DD6A-751C-664B-73270334E0F4}"/>
                  </a:ext>
                </a:extLst>
              </p:cNvPr>
              <p:cNvSpPr>
                <a:spLocks/>
              </p:cNvSpPr>
              <p:nvPr/>
            </p:nvSpPr>
            <p:spPr bwMode="auto">
              <a:xfrm>
                <a:off x="9102373" y="4856164"/>
                <a:ext cx="582613" cy="892175"/>
              </a:xfrm>
              <a:custGeom>
                <a:avLst/>
                <a:gdLst>
                  <a:gd name="T0" fmla="*/ 708 w 733"/>
                  <a:gd name="T1" fmla="*/ 12 h 1123"/>
                  <a:gd name="T2" fmla="*/ 719 w 733"/>
                  <a:gd name="T3" fmla="*/ 21 h 1123"/>
                  <a:gd name="T4" fmla="*/ 712 w 733"/>
                  <a:gd name="T5" fmla="*/ 50 h 1123"/>
                  <a:gd name="T6" fmla="*/ 717 w 733"/>
                  <a:gd name="T7" fmla="*/ 79 h 1123"/>
                  <a:gd name="T8" fmla="*/ 721 w 733"/>
                  <a:gd name="T9" fmla="*/ 114 h 1123"/>
                  <a:gd name="T10" fmla="*/ 712 w 733"/>
                  <a:gd name="T11" fmla="*/ 128 h 1123"/>
                  <a:gd name="T12" fmla="*/ 722 w 733"/>
                  <a:gd name="T13" fmla="*/ 125 h 1123"/>
                  <a:gd name="T14" fmla="*/ 733 w 733"/>
                  <a:gd name="T15" fmla="*/ 134 h 1123"/>
                  <a:gd name="T16" fmla="*/ 721 w 733"/>
                  <a:gd name="T17" fmla="*/ 132 h 1123"/>
                  <a:gd name="T18" fmla="*/ 704 w 733"/>
                  <a:gd name="T19" fmla="*/ 139 h 1123"/>
                  <a:gd name="T20" fmla="*/ 697 w 733"/>
                  <a:gd name="T21" fmla="*/ 212 h 1123"/>
                  <a:gd name="T22" fmla="*/ 686 w 733"/>
                  <a:gd name="T23" fmla="*/ 239 h 1123"/>
                  <a:gd name="T24" fmla="*/ 661 w 733"/>
                  <a:gd name="T25" fmla="*/ 286 h 1123"/>
                  <a:gd name="T26" fmla="*/ 646 w 733"/>
                  <a:gd name="T27" fmla="*/ 314 h 1123"/>
                  <a:gd name="T28" fmla="*/ 633 w 733"/>
                  <a:gd name="T29" fmla="*/ 339 h 1123"/>
                  <a:gd name="T30" fmla="*/ 590 w 733"/>
                  <a:gd name="T31" fmla="*/ 446 h 1123"/>
                  <a:gd name="T32" fmla="*/ 570 w 733"/>
                  <a:gd name="T33" fmla="*/ 519 h 1123"/>
                  <a:gd name="T34" fmla="*/ 552 w 733"/>
                  <a:gd name="T35" fmla="*/ 539 h 1123"/>
                  <a:gd name="T36" fmla="*/ 525 w 733"/>
                  <a:gd name="T37" fmla="*/ 570 h 1123"/>
                  <a:gd name="T38" fmla="*/ 515 w 733"/>
                  <a:gd name="T39" fmla="*/ 597 h 1123"/>
                  <a:gd name="T40" fmla="*/ 483 w 733"/>
                  <a:gd name="T41" fmla="*/ 651 h 1123"/>
                  <a:gd name="T42" fmla="*/ 452 w 733"/>
                  <a:gd name="T43" fmla="*/ 684 h 1123"/>
                  <a:gd name="T44" fmla="*/ 408 w 733"/>
                  <a:gd name="T45" fmla="*/ 737 h 1123"/>
                  <a:gd name="T46" fmla="*/ 387 w 733"/>
                  <a:gd name="T47" fmla="*/ 766 h 1123"/>
                  <a:gd name="T48" fmla="*/ 334 w 733"/>
                  <a:gd name="T49" fmla="*/ 820 h 1123"/>
                  <a:gd name="T50" fmla="*/ 299 w 733"/>
                  <a:gd name="T51" fmla="*/ 831 h 1123"/>
                  <a:gd name="T52" fmla="*/ 187 w 733"/>
                  <a:gd name="T53" fmla="*/ 940 h 1123"/>
                  <a:gd name="T54" fmla="*/ 138 w 733"/>
                  <a:gd name="T55" fmla="*/ 1000 h 1123"/>
                  <a:gd name="T56" fmla="*/ 114 w 733"/>
                  <a:gd name="T57" fmla="*/ 1007 h 1123"/>
                  <a:gd name="T58" fmla="*/ 118 w 733"/>
                  <a:gd name="T59" fmla="*/ 1018 h 1123"/>
                  <a:gd name="T60" fmla="*/ 100 w 733"/>
                  <a:gd name="T61" fmla="*/ 1047 h 1123"/>
                  <a:gd name="T62" fmla="*/ 51 w 733"/>
                  <a:gd name="T63" fmla="*/ 1107 h 1123"/>
                  <a:gd name="T64" fmla="*/ 40 w 733"/>
                  <a:gd name="T65" fmla="*/ 1116 h 1123"/>
                  <a:gd name="T66" fmla="*/ 2 w 733"/>
                  <a:gd name="T67" fmla="*/ 994 h 1123"/>
                  <a:gd name="T68" fmla="*/ 0 w 733"/>
                  <a:gd name="T69" fmla="*/ 753 h 1123"/>
                  <a:gd name="T70" fmla="*/ 62 w 733"/>
                  <a:gd name="T71" fmla="*/ 668 h 1123"/>
                  <a:gd name="T72" fmla="*/ 85 w 733"/>
                  <a:gd name="T73" fmla="*/ 642 h 1123"/>
                  <a:gd name="T74" fmla="*/ 167 w 733"/>
                  <a:gd name="T75" fmla="*/ 593 h 1123"/>
                  <a:gd name="T76" fmla="*/ 292 w 733"/>
                  <a:gd name="T77" fmla="*/ 571 h 1123"/>
                  <a:gd name="T78" fmla="*/ 503 w 733"/>
                  <a:gd name="T79" fmla="*/ 323 h 1123"/>
                  <a:gd name="T80" fmla="*/ 316 w 733"/>
                  <a:gd name="T81" fmla="*/ 274 h 1123"/>
                  <a:gd name="T82" fmla="*/ 174 w 733"/>
                  <a:gd name="T83" fmla="*/ 199 h 1123"/>
                  <a:gd name="T84" fmla="*/ 152 w 733"/>
                  <a:gd name="T85" fmla="*/ 167 h 1123"/>
                  <a:gd name="T86" fmla="*/ 134 w 733"/>
                  <a:gd name="T87" fmla="*/ 143 h 1123"/>
                  <a:gd name="T88" fmla="*/ 116 w 733"/>
                  <a:gd name="T89" fmla="*/ 90 h 1123"/>
                  <a:gd name="T90" fmla="*/ 138 w 733"/>
                  <a:gd name="T91" fmla="*/ 56 h 1123"/>
                  <a:gd name="T92" fmla="*/ 149 w 733"/>
                  <a:gd name="T93" fmla="*/ 41 h 1123"/>
                  <a:gd name="T94" fmla="*/ 171 w 733"/>
                  <a:gd name="T95" fmla="*/ 63 h 1123"/>
                  <a:gd name="T96" fmla="*/ 225 w 733"/>
                  <a:gd name="T97" fmla="*/ 125 h 1123"/>
                  <a:gd name="T98" fmla="*/ 272 w 733"/>
                  <a:gd name="T99" fmla="*/ 127 h 1123"/>
                  <a:gd name="T100" fmla="*/ 303 w 733"/>
                  <a:gd name="T101" fmla="*/ 107 h 1123"/>
                  <a:gd name="T102" fmla="*/ 325 w 733"/>
                  <a:gd name="T103" fmla="*/ 90 h 1123"/>
                  <a:gd name="T104" fmla="*/ 338 w 733"/>
                  <a:gd name="T105" fmla="*/ 92 h 1123"/>
                  <a:gd name="T106" fmla="*/ 363 w 733"/>
                  <a:gd name="T107" fmla="*/ 94 h 1123"/>
                  <a:gd name="T108" fmla="*/ 399 w 733"/>
                  <a:gd name="T109" fmla="*/ 99 h 1123"/>
                  <a:gd name="T110" fmla="*/ 425 w 733"/>
                  <a:gd name="T111" fmla="*/ 81 h 1123"/>
                  <a:gd name="T112" fmla="*/ 454 w 733"/>
                  <a:gd name="T113" fmla="*/ 63 h 1123"/>
                  <a:gd name="T114" fmla="*/ 492 w 733"/>
                  <a:gd name="T115" fmla="*/ 67 h 1123"/>
                  <a:gd name="T116" fmla="*/ 530 w 733"/>
                  <a:gd name="T117" fmla="*/ 50 h 1123"/>
                  <a:gd name="T118" fmla="*/ 577 w 733"/>
                  <a:gd name="T119" fmla="*/ 45 h 1123"/>
                  <a:gd name="T120" fmla="*/ 597 w 733"/>
                  <a:gd name="T121" fmla="*/ 38 h 1123"/>
                  <a:gd name="T122" fmla="*/ 641 w 733"/>
                  <a:gd name="T123" fmla="*/ 32 h 1123"/>
                  <a:gd name="T124" fmla="*/ 672 w 733"/>
                  <a:gd name="T125" fmla="*/ 5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3" h="1123">
                    <a:moveTo>
                      <a:pt x="681" y="0"/>
                    </a:moveTo>
                    <a:lnTo>
                      <a:pt x="693" y="0"/>
                    </a:lnTo>
                    <a:lnTo>
                      <a:pt x="708" y="12"/>
                    </a:lnTo>
                    <a:lnTo>
                      <a:pt x="719" y="12"/>
                    </a:lnTo>
                    <a:lnTo>
                      <a:pt x="722" y="14"/>
                    </a:lnTo>
                    <a:lnTo>
                      <a:pt x="719" y="21"/>
                    </a:lnTo>
                    <a:lnTo>
                      <a:pt x="721" y="30"/>
                    </a:lnTo>
                    <a:lnTo>
                      <a:pt x="713" y="41"/>
                    </a:lnTo>
                    <a:lnTo>
                      <a:pt x="712" y="50"/>
                    </a:lnTo>
                    <a:lnTo>
                      <a:pt x="713" y="63"/>
                    </a:lnTo>
                    <a:lnTo>
                      <a:pt x="721" y="70"/>
                    </a:lnTo>
                    <a:lnTo>
                      <a:pt x="717" y="79"/>
                    </a:lnTo>
                    <a:lnTo>
                      <a:pt x="719" y="89"/>
                    </a:lnTo>
                    <a:lnTo>
                      <a:pt x="719" y="99"/>
                    </a:lnTo>
                    <a:lnTo>
                      <a:pt x="721" y="114"/>
                    </a:lnTo>
                    <a:lnTo>
                      <a:pt x="719" y="119"/>
                    </a:lnTo>
                    <a:lnTo>
                      <a:pt x="712" y="127"/>
                    </a:lnTo>
                    <a:lnTo>
                      <a:pt x="712" y="128"/>
                    </a:lnTo>
                    <a:lnTo>
                      <a:pt x="719" y="127"/>
                    </a:lnTo>
                    <a:lnTo>
                      <a:pt x="721" y="125"/>
                    </a:lnTo>
                    <a:lnTo>
                      <a:pt x="722" y="125"/>
                    </a:lnTo>
                    <a:lnTo>
                      <a:pt x="726" y="127"/>
                    </a:lnTo>
                    <a:lnTo>
                      <a:pt x="733" y="128"/>
                    </a:lnTo>
                    <a:lnTo>
                      <a:pt x="733" y="134"/>
                    </a:lnTo>
                    <a:lnTo>
                      <a:pt x="731" y="138"/>
                    </a:lnTo>
                    <a:lnTo>
                      <a:pt x="730" y="138"/>
                    </a:lnTo>
                    <a:lnTo>
                      <a:pt x="721" y="132"/>
                    </a:lnTo>
                    <a:lnTo>
                      <a:pt x="712" y="134"/>
                    </a:lnTo>
                    <a:lnTo>
                      <a:pt x="706" y="136"/>
                    </a:lnTo>
                    <a:lnTo>
                      <a:pt x="704" y="139"/>
                    </a:lnTo>
                    <a:lnTo>
                      <a:pt x="704" y="148"/>
                    </a:lnTo>
                    <a:lnTo>
                      <a:pt x="697" y="188"/>
                    </a:lnTo>
                    <a:lnTo>
                      <a:pt x="697" y="212"/>
                    </a:lnTo>
                    <a:lnTo>
                      <a:pt x="695" y="219"/>
                    </a:lnTo>
                    <a:lnTo>
                      <a:pt x="693" y="234"/>
                    </a:lnTo>
                    <a:lnTo>
                      <a:pt x="686" y="239"/>
                    </a:lnTo>
                    <a:lnTo>
                      <a:pt x="681" y="248"/>
                    </a:lnTo>
                    <a:lnTo>
                      <a:pt x="670" y="272"/>
                    </a:lnTo>
                    <a:lnTo>
                      <a:pt x="661" y="286"/>
                    </a:lnTo>
                    <a:lnTo>
                      <a:pt x="653" y="305"/>
                    </a:lnTo>
                    <a:lnTo>
                      <a:pt x="653" y="308"/>
                    </a:lnTo>
                    <a:lnTo>
                      <a:pt x="646" y="314"/>
                    </a:lnTo>
                    <a:lnTo>
                      <a:pt x="639" y="323"/>
                    </a:lnTo>
                    <a:lnTo>
                      <a:pt x="635" y="330"/>
                    </a:lnTo>
                    <a:lnTo>
                      <a:pt x="633" y="339"/>
                    </a:lnTo>
                    <a:lnTo>
                      <a:pt x="632" y="357"/>
                    </a:lnTo>
                    <a:lnTo>
                      <a:pt x="608" y="408"/>
                    </a:lnTo>
                    <a:lnTo>
                      <a:pt x="590" y="446"/>
                    </a:lnTo>
                    <a:lnTo>
                      <a:pt x="586" y="457"/>
                    </a:lnTo>
                    <a:lnTo>
                      <a:pt x="581" y="490"/>
                    </a:lnTo>
                    <a:lnTo>
                      <a:pt x="570" y="519"/>
                    </a:lnTo>
                    <a:lnTo>
                      <a:pt x="561" y="530"/>
                    </a:lnTo>
                    <a:lnTo>
                      <a:pt x="555" y="533"/>
                    </a:lnTo>
                    <a:lnTo>
                      <a:pt x="552" y="539"/>
                    </a:lnTo>
                    <a:lnTo>
                      <a:pt x="548" y="540"/>
                    </a:lnTo>
                    <a:lnTo>
                      <a:pt x="541" y="548"/>
                    </a:lnTo>
                    <a:lnTo>
                      <a:pt x="525" y="570"/>
                    </a:lnTo>
                    <a:lnTo>
                      <a:pt x="515" y="588"/>
                    </a:lnTo>
                    <a:lnTo>
                      <a:pt x="517" y="589"/>
                    </a:lnTo>
                    <a:lnTo>
                      <a:pt x="515" y="597"/>
                    </a:lnTo>
                    <a:lnTo>
                      <a:pt x="508" y="611"/>
                    </a:lnTo>
                    <a:lnTo>
                      <a:pt x="496" y="633"/>
                    </a:lnTo>
                    <a:lnTo>
                      <a:pt x="483" y="651"/>
                    </a:lnTo>
                    <a:lnTo>
                      <a:pt x="483" y="653"/>
                    </a:lnTo>
                    <a:lnTo>
                      <a:pt x="468" y="668"/>
                    </a:lnTo>
                    <a:lnTo>
                      <a:pt x="452" y="684"/>
                    </a:lnTo>
                    <a:lnTo>
                      <a:pt x="446" y="697"/>
                    </a:lnTo>
                    <a:lnTo>
                      <a:pt x="430" y="715"/>
                    </a:lnTo>
                    <a:lnTo>
                      <a:pt x="408" y="737"/>
                    </a:lnTo>
                    <a:lnTo>
                      <a:pt x="396" y="744"/>
                    </a:lnTo>
                    <a:lnTo>
                      <a:pt x="396" y="749"/>
                    </a:lnTo>
                    <a:lnTo>
                      <a:pt x="387" y="766"/>
                    </a:lnTo>
                    <a:lnTo>
                      <a:pt x="370" y="787"/>
                    </a:lnTo>
                    <a:lnTo>
                      <a:pt x="354" y="804"/>
                    </a:lnTo>
                    <a:lnTo>
                      <a:pt x="334" y="820"/>
                    </a:lnTo>
                    <a:lnTo>
                      <a:pt x="325" y="824"/>
                    </a:lnTo>
                    <a:lnTo>
                      <a:pt x="309" y="831"/>
                    </a:lnTo>
                    <a:lnTo>
                      <a:pt x="299" y="831"/>
                    </a:lnTo>
                    <a:lnTo>
                      <a:pt x="289" y="838"/>
                    </a:lnTo>
                    <a:lnTo>
                      <a:pt x="258" y="865"/>
                    </a:lnTo>
                    <a:lnTo>
                      <a:pt x="187" y="940"/>
                    </a:lnTo>
                    <a:lnTo>
                      <a:pt x="162" y="967"/>
                    </a:lnTo>
                    <a:lnTo>
                      <a:pt x="152" y="982"/>
                    </a:lnTo>
                    <a:lnTo>
                      <a:pt x="138" y="1000"/>
                    </a:lnTo>
                    <a:lnTo>
                      <a:pt x="123" y="1003"/>
                    </a:lnTo>
                    <a:lnTo>
                      <a:pt x="118" y="1002"/>
                    </a:lnTo>
                    <a:lnTo>
                      <a:pt x="114" y="1007"/>
                    </a:lnTo>
                    <a:lnTo>
                      <a:pt x="118" y="1009"/>
                    </a:lnTo>
                    <a:lnTo>
                      <a:pt x="120" y="1012"/>
                    </a:lnTo>
                    <a:lnTo>
                      <a:pt x="118" y="1018"/>
                    </a:lnTo>
                    <a:lnTo>
                      <a:pt x="113" y="1020"/>
                    </a:lnTo>
                    <a:lnTo>
                      <a:pt x="109" y="1032"/>
                    </a:lnTo>
                    <a:lnTo>
                      <a:pt x="100" y="1047"/>
                    </a:lnTo>
                    <a:lnTo>
                      <a:pt x="82" y="1067"/>
                    </a:lnTo>
                    <a:lnTo>
                      <a:pt x="67" y="1089"/>
                    </a:lnTo>
                    <a:lnTo>
                      <a:pt x="51" y="1107"/>
                    </a:lnTo>
                    <a:lnTo>
                      <a:pt x="44" y="1120"/>
                    </a:lnTo>
                    <a:lnTo>
                      <a:pt x="40" y="1123"/>
                    </a:lnTo>
                    <a:lnTo>
                      <a:pt x="40" y="1116"/>
                    </a:lnTo>
                    <a:lnTo>
                      <a:pt x="9" y="1074"/>
                    </a:lnTo>
                    <a:lnTo>
                      <a:pt x="2" y="1060"/>
                    </a:lnTo>
                    <a:lnTo>
                      <a:pt x="2" y="994"/>
                    </a:lnTo>
                    <a:lnTo>
                      <a:pt x="2" y="914"/>
                    </a:lnTo>
                    <a:lnTo>
                      <a:pt x="0" y="833"/>
                    </a:lnTo>
                    <a:lnTo>
                      <a:pt x="0" y="753"/>
                    </a:lnTo>
                    <a:lnTo>
                      <a:pt x="4" y="749"/>
                    </a:lnTo>
                    <a:lnTo>
                      <a:pt x="33" y="717"/>
                    </a:lnTo>
                    <a:lnTo>
                      <a:pt x="62" y="668"/>
                    </a:lnTo>
                    <a:lnTo>
                      <a:pt x="63" y="660"/>
                    </a:lnTo>
                    <a:lnTo>
                      <a:pt x="67" y="653"/>
                    </a:lnTo>
                    <a:lnTo>
                      <a:pt x="85" y="642"/>
                    </a:lnTo>
                    <a:lnTo>
                      <a:pt x="134" y="626"/>
                    </a:lnTo>
                    <a:lnTo>
                      <a:pt x="151" y="606"/>
                    </a:lnTo>
                    <a:lnTo>
                      <a:pt x="167" y="593"/>
                    </a:lnTo>
                    <a:lnTo>
                      <a:pt x="196" y="580"/>
                    </a:lnTo>
                    <a:lnTo>
                      <a:pt x="207" y="573"/>
                    </a:lnTo>
                    <a:lnTo>
                      <a:pt x="292" y="571"/>
                    </a:lnTo>
                    <a:lnTo>
                      <a:pt x="397" y="448"/>
                    </a:lnTo>
                    <a:lnTo>
                      <a:pt x="490" y="343"/>
                    </a:lnTo>
                    <a:lnTo>
                      <a:pt x="503" y="323"/>
                    </a:lnTo>
                    <a:lnTo>
                      <a:pt x="505" y="319"/>
                    </a:lnTo>
                    <a:lnTo>
                      <a:pt x="434" y="321"/>
                    </a:lnTo>
                    <a:lnTo>
                      <a:pt x="316" y="274"/>
                    </a:lnTo>
                    <a:lnTo>
                      <a:pt x="211" y="234"/>
                    </a:lnTo>
                    <a:lnTo>
                      <a:pt x="203" y="221"/>
                    </a:lnTo>
                    <a:lnTo>
                      <a:pt x="174" y="199"/>
                    </a:lnTo>
                    <a:lnTo>
                      <a:pt x="165" y="185"/>
                    </a:lnTo>
                    <a:lnTo>
                      <a:pt x="156" y="176"/>
                    </a:lnTo>
                    <a:lnTo>
                      <a:pt x="152" y="167"/>
                    </a:lnTo>
                    <a:lnTo>
                      <a:pt x="145" y="161"/>
                    </a:lnTo>
                    <a:lnTo>
                      <a:pt x="138" y="150"/>
                    </a:lnTo>
                    <a:lnTo>
                      <a:pt x="134" y="143"/>
                    </a:lnTo>
                    <a:lnTo>
                      <a:pt x="123" y="132"/>
                    </a:lnTo>
                    <a:lnTo>
                      <a:pt x="116" y="99"/>
                    </a:lnTo>
                    <a:lnTo>
                      <a:pt x="116" y="90"/>
                    </a:lnTo>
                    <a:lnTo>
                      <a:pt x="123" y="83"/>
                    </a:lnTo>
                    <a:lnTo>
                      <a:pt x="125" y="74"/>
                    </a:lnTo>
                    <a:lnTo>
                      <a:pt x="138" y="56"/>
                    </a:lnTo>
                    <a:lnTo>
                      <a:pt x="143" y="40"/>
                    </a:lnTo>
                    <a:lnTo>
                      <a:pt x="145" y="38"/>
                    </a:lnTo>
                    <a:lnTo>
                      <a:pt x="149" y="41"/>
                    </a:lnTo>
                    <a:lnTo>
                      <a:pt x="156" y="47"/>
                    </a:lnTo>
                    <a:lnTo>
                      <a:pt x="163" y="58"/>
                    </a:lnTo>
                    <a:lnTo>
                      <a:pt x="171" y="63"/>
                    </a:lnTo>
                    <a:lnTo>
                      <a:pt x="185" y="87"/>
                    </a:lnTo>
                    <a:lnTo>
                      <a:pt x="207" y="110"/>
                    </a:lnTo>
                    <a:lnTo>
                      <a:pt x="225" y="125"/>
                    </a:lnTo>
                    <a:lnTo>
                      <a:pt x="234" y="127"/>
                    </a:lnTo>
                    <a:lnTo>
                      <a:pt x="243" y="125"/>
                    </a:lnTo>
                    <a:lnTo>
                      <a:pt x="272" y="127"/>
                    </a:lnTo>
                    <a:lnTo>
                      <a:pt x="281" y="118"/>
                    </a:lnTo>
                    <a:lnTo>
                      <a:pt x="292" y="108"/>
                    </a:lnTo>
                    <a:lnTo>
                      <a:pt x="303" y="107"/>
                    </a:lnTo>
                    <a:lnTo>
                      <a:pt x="316" y="98"/>
                    </a:lnTo>
                    <a:lnTo>
                      <a:pt x="323" y="96"/>
                    </a:lnTo>
                    <a:lnTo>
                      <a:pt x="325" y="90"/>
                    </a:lnTo>
                    <a:lnTo>
                      <a:pt x="329" y="89"/>
                    </a:lnTo>
                    <a:lnTo>
                      <a:pt x="332" y="89"/>
                    </a:lnTo>
                    <a:lnTo>
                      <a:pt x="338" y="92"/>
                    </a:lnTo>
                    <a:lnTo>
                      <a:pt x="343" y="92"/>
                    </a:lnTo>
                    <a:lnTo>
                      <a:pt x="347" y="94"/>
                    </a:lnTo>
                    <a:lnTo>
                      <a:pt x="363" y="94"/>
                    </a:lnTo>
                    <a:lnTo>
                      <a:pt x="374" y="101"/>
                    </a:lnTo>
                    <a:lnTo>
                      <a:pt x="387" y="101"/>
                    </a:lnTo>
                    <a:lnTo>
                      <a:pt x="399" y="99"/>
                    </a:lnTo>
                    <a:lnTo>
                      <a:pt x="407" y="94"/>
                    </a:lnTo>
                    <a:lnTo>
                      <a:pt x="412" y="85"/>
                    </a:lnTo>
                    <a:lnTo>
                      <a:pt x="425" y="81"/>
                    </a:lnTo>
                    <a:lnTo>
                      <a:pt x="432" y="72"/>
                    </a:lnTo>
                    <a:lnTo>
                      <a:pt x="439" y="67"/>
                    </a:lnTo>
                    <a:lnTo>
                      <a:pt x="454" y="63"/>
                    </a:lnTo>
                    <a:lnTo>
                      <a:pt x="468" y="70"/>
                    </a:lnTo>
                    <a:lnTo>
                      <a:pt x="479" y="69"/>
                    </a:lnTo>
                    <a:lnTo>
                      <a:pt x="492" y="67"/>
                    </a:lnTo>
                    <a:lnTo>
                      <a:pt x="506" y="67"/>
                    </a:lnTo>
                    <a:lnTo>
                      <a:pt x="514" y="63"/>
                    </a:lnTo>
                    <a:lnTo>
                      <a:pt x="530" y="50"/>
                    </a:lnTo>
                    <a:lnTo>
                      <a:pt x="539" y="50"/>
                    </a:lnTo>
                    <a:lnTo>
                      <a:pt x="555" y="56"/>
                    </a:lnTo>
                    <a:lnTo>
                      <a:pt x="577" y="45"/>
                    </a:lnTo>
                    <a:lnTo>
                      <a:pt x="583" y="43"/>
                    </a:lnTo>
                    <a:lnTo>
                      <a:pt x="592" y="45"/>
                    </a:lnTo>
                    <a:lnTo>
                      <a:pt x="597" y="38"/>
                    </a:lnTo>
                    <a:lnTo>
                      <a:pt x="612" y="40"/>
                    </a:lnTo>
                    <a:lnTo>
                      <a:pt x="623" y="38"/>
                    </a:lnTo>
                    <a:lnTo>
                      <a:pt x="641" y="32"/>
                    </a:lnTo>
                    <a:lnTo>
                      <a:pt x="648" y="27"/>
                    </a:lnTo>
                    <a:lnTo>
                      <a:pt x="666" y="20"/>
                    </a:lnTo>
                    <a:lnTo>
                      <a:pt x="672" y="5"/>
                    </a:lnTo>
                    <a:lnTo>
                      <a:pt x="681"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575">
                <a:extLst>
                  <a:ext uri="{FF2B5EF4-FFF2-40B4-BE49-F238E27FC236}">
                    <a16:creationId xmlns:a16="http://schemas.microsoft.com/office/drawing/2014/main" id="{B87A2297-8E78-F365-1207-C092012455EC}"/>
                  </a:ext>
                </a:extLst>
              </p:cNvPr>
              <p:cNvSpPr>
                <a:spLocks/>
              </p:cNvSpPr>
              <p:nvPr/>
            </p:nvSpPr>
            <p:spPr bwMode="auto">
              <a:xfrm>
                <a:off x="7981598" y="4119564"/>
                <a:ext cx="939800" cy="1282700"/>
              </a:xfrm>
              <a:custGeom>
                <a:avLst/>
                <a:gdLst>
                  <a:gd name="T0" fmla="*/ 1004 w 1183"/>
                  <a:gd name="T1" fmla="*/ 44 h 1618"/>
                  <a:gd name="T2" fmla="*/ 1051 w 1183"/>
                  <a:gd name="T3" fmla="*/ 115 h 1618"/>
                  <a:gd name="T4" fmla="*/ 1074 w 1183"/>
                  <a:gd name="T5" fmla="*/ 165 h 1618"/>
                  <a:gd name="T6" fmla="*/ 1100 w 1183"/>
                  <a:gd name="T7" fmla="*/ 347 h 1618"/>
                  <a:gd name="T8" fmla="*/ 1145 w 1183"/>
                  <a:gd name="T9" fmla="*/ 376 h 1618"/>
                  <a:gd name="T10" fmla="*/ 1172 w 1183"/>
                  <a:gd name="T11" fmla="*/ 403 h 1618"/>
                  <a:gd name="T12" fmla="*/ 1172 w 1183"/>
                  <a:gd name="T13" fmla="*/ 452 h 1618"/>
                  <a:gd name="T14" fmla="*/ 1112 w 1183"/>
                  <a:gd name="T15" fmla="*/ 489 h 1618"/>
                  <a:gd name="T16" fmla="*/ 1076 w 1183"/>
                  <a:gd name="T17" fmla="*/ 541 h 1618"/>
                  <a:gd name="T18" fmla="*/ 1056 w 1183"/>
                  <a:gd name="T19" fmla="*/ 656 h 1618"/>
                  <a:gd name="T20" fmla="*/ 1058 w 1183"/>
                  <a:gd name="T21" fmla="*/ 755 h 1618"/>
                  <a:gd name="T22" fmla="*/ 1005 w 1183"/>
                  <a:gd name="T23" fmla="*/ 872 h 1618"/>
                  <a:gd name="T24" fmla="*/ 945 w 1183"/>
                  <a:gd name="T25" fmla="*/ 1011 h 1618"/>
                  <a:gd name="T26" fmla="*/ 907 w 1183"/>
                  <a:gd name="T27" fmla="*/ 1049 h 1618"/>
                  <a:gd name="T28" fmla="*/ 904 w 1183"/>
                  <a:gd name="T29" fmla="*/ 1087 h 1618"/>
                  <a:gd name="T30" fmla="*/ 889 w 1183"/>
                  <a:gd name="T31" fmla="*/ 1211 h 1618"/>
                  <a:gd name="T32" fmla="*/ 833 w 1183"/>
                  <a:gd name="T33" fmla="*/ 1244 h 1618"/>
                  <a:gd name="T34" fmla="*/ 835 w 1183"/>
                  <a:gd name="T35" fmla="*/ 1269 h 1618"/>
                  <a:gd name="T36" fmla="*/ 882 w 1183"/>
                  <a:gd name="T37" fmla="*/ 1289 h 1618"/>
                  <a:gd name="T38" fmla="*/ 915 w 1183"/>
                  <a:gd name="T39" fmla="*/ 1342 h 1618"/>
                  <a:gd name="T40" fmla="*/ 973 w 1183"/>
                  <a:gd name="T41" fmla="*/ 1436 h 1618"/>
                  <a:gd name="T42" fmla="*/ 1033 w 1183"/>
                  <a:gd name="T43" fmla="*/ 1474 h 1618"/>
                  <a:gd name="T44" fmla="*/ 1004 w 1183"/>
                  <a:gd name="T45" fmla="*/ 1538 h 1618"/>
                  <a:gd name="T46" fmla="*/ 915 w 1183"/>
                  <a:gd name="T47" fmla="*/ 1547 h 1618"/>
                  <a:gd name="T48" fmla="*/ 833 w 1183"/>
                  <a:gd name="T49" fmla="*/ 1603 h 1618"/>
                  <a:gd name="T50" fmla="*/ 753 w 1183"/>
                  <a:gd name="T51" fmla="*/ 1618 h 1618"/>
                  <a:gd name="T52" fmla="*/ 700 w 1183"/>
                  <a:gd name="T53" fmla="*/ 1605 h 1618"/>
                  <a:gd name="T54" fmla="*/ 655 w 1183"/>
                  <a:gd name="T55" fmla="*/ 1607 h 1618"/>
                  <a:gd name="T56" fmla="*/ 579 w 1183"/>
                  <a:gd name="T57" fmla="*/ 1532 h 1618"/>
                  <a:gd name="T58" fmla="*/ 503 w 1183"/>
                  <a:gd name="T59" fmla="*/ 1552 h 1618"/>
                  <a:gd name="T60" fmla="*/ 448 w 1183"/>
                  <a:gd name="T61" fmla="*/ 1516 h 1618"/>
                  <a:gd name="T62" fmla="*/ 414 w 1183"/>
                  <a:gd name="T63" fmla="*/ 1458 h 1618"/>
                  <a:gd name="T64" fmla="*/ 350 w 1183"/>
                  <a:gd name="T65" fmla="*/ 1392 h 1618"/>
                  <a:gd name="T66" fmla="*/ 314 w 1183"/>
                  <a:gd name="T67" fmla="*/ 1338 h 1618"/>
                  <a:gd name="T68" fmla="*/ 245 w 1183"/>
                  <a:gd name="T69" fmla="*/ 1271 h 1618"/>
                  <a:gd name="T70" fmla="*/ 221 w 1183"/>
                  <a:gd name="T71" fmla="*/ 1227 h 1618"/>
                  <a:gd name="T72" fmla="*/ 152 w 1183"/>
                  <a:gd name="T73" fmla="*/ 1193 h 1618"/>
                  <a:gd name="T74" fmla="*/ 121 w 1183"/>
                  <a:gd name="T75" fmla="*/ 1131 h 1618"/>
                  <a:gd name="T76" fmla="*/ 76 w 1183"/>
                  <a:gd name="T77" fmla="*/ 1020 h 1618"/>
                  <a:gd name="T78" fmla="*/ 69 w 1183"/>
                  <a:gd name="T79" fmla="*/ 968 h 1618"/>
                  <a:gd name="T80" fmla="*/ 38 w 1183"/>
                  <a:gd name="T81" fmla="*/ 901 h 1618"/>
                  <a:gd name="T82" fmla="*/ 5 w 1183"/>
                  <a:gd name="T83" fmla="*/ 862 h 1618"/>
                  <a:gd name="T84" fmla="*/ 9 w 1183"/>
                  <a:gd name="T85" fmla="*/ 815 h 1618"/>
                  <a:gd name="T86" fmla="*/ 16 w 1183"/>
                  <a:gd name="T87" fmla="*/ 759 h 1618"/>
                  <a:gd name="T88" fmla="*/ 27 w 1183"/>
                  <a:gd name="T89" fmla="*/ 730 h 1618"/>
                  <a:gd name="T90" fmla="*/ 69 w 1183"/>
                  <a:gd name="T91" fmla="*/ 645 h 1618"/>
                  <a:gd name="T92" fmla="*/ 91 w 1183"/>
                  <a:gd name="T93" fmla="*/ 612 h 1618"/>
                  <a:gd name="T94" fmla="*/ 147 w 1183"/>
                  <a:gd name="T95" fmla="*/ 536 h 1618"/>
                  <a:gd name="T96" fmla="*/ 138 w 1183"/>
                  <a:gd name="T97" fmla="*/ 251 h 1618"/>
                  <a:gd name="T98" fmla="*/ 646 w 1183"/>
                  <a:gd name="T99" fmla="*/ 91 h 1618"/>
                  <a:gd name="T100" fmla="*/ 666 w 1183"/>
                  <a:gd name="T101" fmla="*/ 76 h 1618"/>
                  <a:gd name="T102" fmla="*/ 846 w 1183"/>
                  <a:gd name="T103" fmla="*/ 109 h 1618"/>
                  <a:gd name="T104" fmla="*/ 926 w 1183"/>
                  <a:gd name="T105" fmla="*/ 27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3" h="1618">
                    <a:moveTo>
                      <a:pt x="953" y="0"/>
                    </a:moveTo>
                    <a:lnTo>
                      <a:pt x="969" y="26"/>
                    </a:lnTo>
                    <a:lnTo>
                      <a:pt x="989" y="33"/>
                    </a:lnTo>
                    <a:lnTo>
                      <a:pt x="1004" y="44"/>
                    </a:lnTo>
                    <a:lnTo>
                      <a:pt x="1020" y="62"/>
                    </a:lnTo>
                    <a:lnTo>
                      <a:pt x="1033" y="69"/>
                    </a:lnTo>
                    <a:lnTo>
                      <a:pt x="1047" y="91"/>
                    </a:lnTo>
                    <a:lnTo>
                      <a:pt x="1051" y="115"/>
                    </a:lnTo>
                    <a:lnTo>
                      <a:pt x="1054" y="131"/>
                    </a:lnTo>
                    <a:lnTo>
                      <a:pt x="1076" y="156"/>
                    </a:lnTo>
                    <a:lnTo>
                      <a:pt x="1078" y="165"/>
                    </a:lnTo>
                    <a:lnTo>
                      <a:pt x="1074" y="165"/>
                    </a:lnTo>
                    <a:lnTo>
                      <a:pt x="1080" y="224"/>
                    </a:lnTo>
                    <a:lnTo>
                      <a:pt x="1083" y="269"/>
                    </a:lnTo>
                    <a:lnTo>
                      <a:pt x="1089" y="303"/>
                    </a:lnTo>
                    <a:lnTo>
                      <a:pt x="1100" y="347"/>
                    </a:lnTo>
                    <a:lnTo>
                      <a:pt x="1107" y="358"/>
                    </a:lnTo>
                    <a:lnTo>
                      <a:pt x="1116" y="365"/>
                    </a:lnTo>
                    <a:lnTo>
                      <a:pt x="1136" y="374"/>
                    </a:lnTo>
                    <a:lnTo>
                      <a:pt x="1145" y="376"/>
                    </a:lnTo>
                    <a:lnTo>
                      <a:pt x="1154" y="383"/>
                    </a:lnTo>
                    <a:lnTo>
                      <a:pt x="1161" y="401"/>
                    </a:lnTo>
                    <a:lnTo>
                      <a:pt x="1167" y="398"/>
                    </a:lnTo>
                    <a:lnTo>
                      <a:pt x="1172" y="403"/>
                    </a:lnTo>
                    <a:lnTo>
                      <a:pt x="1178" y="403"/>
                    </a:lnTo>
                    <a:lnTo>
                      <a:pt x="1183" y="416"/>
                    </a:lnTo>
                    <a:lnTo>
                      <a:pt x="1181" y="430"/>
                    </a:lnTo>
                    <a:lnTo>
                      <a:pt x="1172" y="452"/>
                    </a:lnTo>
                    <a:lnTo>
                      <a:pt x="1156" y="461"/>
                    </a:lnTo>
                    <a:lnTo>
                      <a:pt x="1145" y="465"/>
                    </a:lnTo>
                    <a:lnTo>
                      <a:pt x="1120" y="478"/>
                    </a:lnTo>
                    <a:lnTo>
                      <a:pt x="1112" y="489"/>
                    </a:lnTo>
                    <a:lnTo>
                      <a:pt x="1102" y="496"/>
                    </a:lnTo>
                    <a:lnTo>
                      <a:pt x="1085" y="498"/>
                    </a:lnTo>
                    <a:lnTo>
                      <a:pt x="1080" y="512"/>
                    </a:lnTo>
                    <a:lnTo>
                      <a:pt x="1076" y="541"/>
                    </a:lnTo>
                    <a:lnTo>
                      <a:pt x="1078" y="554"/>
                    </a:lnTo>
                    <a:lnTo>
                      <a:pt x="1074" y="585"/>
                    </a:lnTo>
                    <a:lnTo>
                      <a:pt x="1063" y="634"/>
                    </a:lnTo>
                    <a:lnTo>
                      <a:pt x="1056" y="656"/>
                    </a:lnTo>
                    <a:lnTo>
                      <a:pt x="1051" y="681"/>
                    </a:lnTo>
                    <a:lnTo>
                      <a:pt x="1053" y="708"/>
                    </a:lnTo>
                    <a:lnTo>
                      <a:pt x="1058" y="734"/>
                    </a:lnTo>
                    <a:lnTo>
                      <a:pt x="1058" y="755"/>
                    </a:lnTo>
                    <a:lnTo>
                      <a:pt x="1038" y="841"/>
                    </a:lnTo>
                    <a:lnTo>
                      <a:pt x="1029" y="853"/>
                    </a:lnTo>
                    <a:lnTo>
                      <a:pt x="1018" y="857"/>
                    </a:lnTo>
                    <a:lnTo>
                      <a:pt x="1005" y="872"/>
                    </a:lnTo>
                    <a:lnTo>
                      <a:pt x="962" y="944"/>
                    </a:lnTo>
                    <a:lnTo>
                      <a:pt x="956" y="964"/>
                    </a:lnTo>
                    <a:lnTo>
                      <a:pt x="951" y="1004"/>
                    </a:lnTo>
                    <a:lnTo>
                      <a:pt x="945" y="1011"/>
                    </a:lnTo>
                    <a:lnTo>
                      <a:pt x="929" y="1011"/>
                    </a:lnTo>
                    <a:lnTo>
                      <a:pt x="920" y="1019"/>
                    </a:lnTo>
                    <a:lnTo>
                      <a:pt x="911" y="1037"/>
                    </a:lnTo>
                    <a:lnTo>
                      <a:pt x="907" y="1049"/>
                    </a:lnTo>
                    <a:lnTo>
                      <a:pt x="904" y="1046"/>
                    </a:lnTo>
                    <a:lnTo>
                      <a:pt x="904" y="1060"/>
                    </a:lnTo>
                    <a:lnTo>
                      <a:pt x="906" y="1069"/>
                    </a:lnTo>
                    <a:lnTo>
                      <a:pt x="904" y="1087"/>
                    </a:lnTo>
                    <a:lnTo>
                      <a:pt x="898" y="1109"/>
                    </a:lnTo>
                    <a:lnTo>
                      <a:pt x="900" y="1180"/>
                    </a:lnTo>
                    <a:lnTo>
                      <a:pt x="898" y="1202"/>
                    </a:lnTo>
                    <a:lnTo>
                      <a:pt x="889" y="1211"/>
                    </a:lnTo>
                    <a:lnTo>
                      <a:pt x="875" y="1218"/>
                    </a:lnTo>
                    <a:lnTo>
                      <a:pt x="846" y="1215"/>
                    </a:lnTo>
                    <a:lnTo>
                      <a:pt x="833" y="1220"/>
                    </a:lnTo>
                    <a:lnTo>
                      <a:pt x="833" y="1244"/>
                    </a:lnTo>
                    <a:lnTo>
                      <a:pt x="824" y="1249"/>
                    </a:lnTo>
                    <a:lnTo>
                      <a:pt x="818" y="1262"/>
                    </a:lnTo>
                    <a:lnTo>
                      <a:pt x="826" y="1267"/>
                    </a:lnTo>
                    <a:lnTo>
                      <a:pt x="835" y="1269"/>
                    </a:lnTo>
                    <a:lnTo>
                      <a:pt x="846" y="1276"/>
                    </a:lnTo>
                    <a:lnTo>
                      <a:pt x="857" y="1276"/>
                    </a:lnTo>
                    <a:lnTo>
                      <a:pt x="871" y="1280"/>
                    </a:lnTo>
                    <a:lnTo>
                      <a:pt x="882" y="1289"/>
                    </a:lnTo>
                    <a:lnTo>
                      <a:pt x="895" y="1303"/>
                    </a:lnTo>
                    <a:lnTo>
                      <a:pt x="896" y="1318"/>
                    </a:lnTo>
                    <a:lnTo>
                      <a:pt x="906" y="1331"/>
                    </a:lnTo>
                    <a:lnTo>
                      <a:pt x="915" y="1342"/>
                    </a:lnTo>
                    <a:lnTo>
                      <a:pt x="945" y="1363"/>
                    </a:lnTo>
                    <a:lnTo>
                      <a:pt x="953" y="1378"/>
                    </a:lnTo>
                    <a:lnTo>
                      <a:pt x="958" y="1398"/>
                    </a:lnTo>
                    <a:lnTo>
                      <a:pt x="973" y="1436"/>
                    </a:lnTo>
                    <a:lnTo>
                      <a:pt x="978" y="1451"/>
                    </a:lnTo>
                    <a:lnTo>
                      <a:pt x="991" y="1460"/>
                    </a:lnTo>
                    <a:lnTo>
                      <a:pt x="1022" y="1467"/>
                    </a:lnTo>
                    <a:lnTo>
                      <a:pt x="1033" y="1474"/>
                    </a:lnTo>
                    <a:lnTo>
                      <a:pt x="1033" y="1485"/>
                    </a:lnTo>
                    <a:lnTo>
                      <a:pt x="1031" y="1500"/>
                    </a:lnTo>
                    <a:lnTo>
                      <a:pt x="1031" y="1534"/>
                    </a:lnTo>
                    <a:lnTo>
                      <a:pt x="1004" y="1538"/>
                    </a:lnTo>
                    <a:lnTo>
                      <a:pt x="985" y="1538"/>
                    </a:lnTo>
                    <a:lnTo>
                      <a:pt x="945" y="1534"/>
                    </a:lnTo>
                    <a:lnTo>
                      <a:pt x="931" y="1536"/>
                    </a:lnTo>
                    <a:lnTo>
                      <a:pt x="915" y="1547"/>
                    </a:lnTo>
                    <a:lnTo>
                      <a:pt x="893" y="1578"/>
                    </a:lnTo>
                    <a:lnTo>
                      <a:pt x="893" y="1576"/>
                    </a:lnTo>
                    <a:lnTo>
                      <a:pt x="858" y="1601"/>
                    </a:lnTo>
                    <a:lnTo>
                      <a:pt x="833" y="1603"/>
                    </a:lnTo>
                    <a:lnTo>
                      <a:pt x="813" y="1601"/>
                    </a:lnTo>
                    <a:lnTo>
                      <a:pt x="795" y="1610"/>
                    </a:lnTo>
                    <a:lnTo>
                      <a:pt x="775" y="1612"/>
                    </a:lnTo>
                    <a:lnTo>
                      <a:pt x="753" y="1618"/>
                    </a:lnTo>
                    <a:lnTo>
                      <a:pt x="746" y="1605"/>
                    </a:lnTo>
                    <a:lnTo>
                      <a:pt x="728" y="1607"/>
                    </a:lnTo>
                    <a:lnTo>
                      <a:pt x="715" y="1610"/>
                    </a:lnTo>
                    <a:lnTo>
                      <a:pt x="700" y="1605"/>
                    </a:lnTo>
                    <a:lnTo>
                      <a:pt x="682" y="1607"/>
                    </a:lnTo>
                    <a:lnTo>
                      <a:pt x="673" y="1614"/>
                    </a:lnTo>
                    <a:lnTo>
                      <a:pt x="664" y="1616"/>
                    </a:lnTo>
                    <a:lnTo>
                      <a:pt x="655" y="1607"/>
                    </a:lnTo>
                    <a:lnTo>
                      <a:pt x="644" y="1594"/>
                    </a:lnTo>
                    <a:lnTo>
                      <a:pt x="626" y="1581"/>
                    </a:lnTo>
                    <a:lnTo>
                      <a:pt x="593" y="1541"/>
                    </a:lnTo>
                    <a:lnTo>
                      <a:pt x="579" y="1532"/>
                    </a:lnTo>
                    <a:lnTo>
                      <a:pt x="562" y="1547"/>
                    </a:lnTo>
                    <a:lnTo>
                      <a:pt x="546" y="1549"/>
                    </a:lnTo>
                    <a:lnTo>
                      <a:pt x="512" y="1539"/>
                    </a:lnTo>
                    <a:lnTo>
                      <a:pt x="503" y="1552"/>
                    </a:lnTo>
                    <a:lnTo>
                      <a:pt x="493" y="1558"/>
                    </a:lnTo>
                    <a:lnTo>
                      <a:pt x="464" y="1543"/>
                    </a:lnTo>
                    <a:lnTo>
                      <a:pt x="457" y="1529"/>
                    </a:lnTo>
                    <a:lnTo>
                      <a:pt x="448" y="1516"/>
                    </a:lnTo>
                    <a:lnTo>
                      <a:pt x="432" y="1501"/>
                    </a:lnTo>
                    <a:lnTo>
                      <a:pt x="423" y="1485"/>
                    </a:lnTo>
                    <a:lnTo>
                      <a:pt x="415" y="1474"/>
                    </a:lnTo>
                    <a:lnTo>
                      <a:pt x="414" y="1458"/>
                    </a:lnTo>
                    <a:lnTo>
                      <a:pt x="406" y="1443"/>
                    </a:lnTo>
                    <a:lnTo>
                      <a:pt x="366" y="1414"/>
                    </a:lnTo>
                    <a:lnTo>
                      <a:pt x="354" y="1411"/>
                    </a:lnTo>
                    <a:lnTo>
                      <a:pt x="350" y="1392"/>
                    </a:lnTo>
                    <a:lnTo>
                      <a:pt x="341" y="1380"/>
                    </a:lnTo>
                    <a:lnTo>
                      <a:pt x="336" y="1363"/>
                    </a:lnTo>
                    <a:lnTo>
                      <a:pt x="328" y="1347"/>
                    </a:lnTo>
                    <a:lnTo>
                      <a:pt x="314" y="1338"/>
                    </a:lnTo>
                    <a:lnTo>
                      <a:pt x="303" y="1323"/>
                    </a:lnTo>
                    <a:lnTo>
                      <a:pt x="277" y="1305"/>
                    </a:lnTo>
                    <a:lnTo>
                      <a:pt x="254" y="1287"/>
                    </a:lnTo>
                    <a:lnTo>
                      <a:pt x="245" y="1271"/>
                    </a:lnTo>
                    <a:lnTo>
                      <a:pt x="247" y="1254"/>
                    </a:lnTo>
                    <a:lnTo>
                      <a:pt x="245" y="1249"/>
                    </a:lnTo>
                    <a:lnTo>
                      <a:pt x="232" y="1236"/>
                    </a:lnTo>
                    <a:lnTo>
                      <a:pt x="221" y="1227"/>
                    </a:lnTo>
                    <a:lnTo>
                      <a:pt x="192" y="1227"/>
                    </a:lnTo>
                    <a:lnTo>
                      <a:pt x="178" y="1220"/>
                    </a:lnTo>
                    <a:lnTo>
                      <a:pt x="169" y="1196"/>
                    </a:lnTo>
                    <a:lnTo>
                      <a:pt x="152" y="1193"/>
                    </a:lnTo>
                    <a:lnTo>
                      <a:pt x="136" y="1191"/>
                    </a:lnTo>
                    <a:lnTo>
                      <a:pt x="121" y="1176"/>
                    </a:lnTo>
                    <a:lnTo>
                      <a:pt x="120" y="1156"/>
                    </a:lnTo>
                    <a:lnTo>
                      <a:pt x="121" y="1131"/>
                    </a:lnTo>
                    <a:lnTo>
                      <a:pt x="129" y="1106"/>
                    </a:lnTo>
                    <a:lnTo>
                      <a:pt x="121" y="1082"/>
                    </a:lnTo>
                    <a:lnTo>
                      <a:pt x="100" y="1049"/>
                    </a:lnTo>
                    <a:lnTo>
                      <a:pt x="76" y="1020"/>
                    </a:lnTo>
                    <a:lnTo>
                      <a:pt x="63" y="999"/>
                    </a:lnTo>
                    <a:lnTo>
                      <a:pt x="74" y="993"/>
                    </a:lnTo>
                    <a:lnTo>
                      <a:pt x="72" y="980"/>
                    </a:lnTo>
                    <a:lnTo>
                      <a:pt x="69" y="968"/>
                    </a:lnTo>
                    <a:lnTo>
                      <a:pt x="65" y="960"/>
                    </a:lnTo>
                    <a:lnTo>
                      <a:pt x="56" y="955"/>
                    </a:lnTo>
                    <a:lnTo>
                      <a:pt x="56" y="953"/>
                    </a:lnTo>
                    <a:lnTo>
                      <a:pt x="38" y="901"/>
                    </a:lnTo>
                    <a:lnTo>
                      <a:pt x="32" y="879"/>
                    </a:lnTo>
                    <a:lnTo>
                      <a:pt x="32" y="855"/>
                    </a:lnTo>
                    <a:lnTo>
                      <a:pt x="11" y="859"/>
                    </a:lnTo>
                    <a:lnTo>
                      <a:pt x="5" y="862"/>
                    </a:lnTo>
                    <a:lnTo>
                      <a:pt x="0" y="862"/>
                    </a:lnTo>
                    <a:lnTo>
                      <a:pt x="0" y="839"/>
                    </a:lnTo>
                    <a:lnTo>
                      <a:pt x="2" y="830"/>
                    </a:lnTo>
                    <a:lnTo>
                      <a:pt x="9" y="815"/>
                    </a:lnTo>
                    <a:lnTo>
                      <a:pt x="12" y="801"/>
                    </a:lnTo>
                    <a:lnTo>
                      <a:pt x="11" y="781"/>
                    </a:lnTo>
                    <a:lnTo>
                      <a:pt x="12" y="764"/>
                    </a:lnTo>
                    <a:lnTo>
                      <a:pt x="16" y="759"/>
                    </a:lnTo>
                    <a:lnTo>
                      <a:pt x="27" y="752"/>
                    </a:lnTo>
                    <a:lnTo>
                      <a:pt x="29" y="750"/>
                    </a:lnTo>
                    <a:lnTo>
                      <a:pt x="29" y="743"/>
                    </a:lnTo>
                    <a:lnTo>
                      <a:pt x="27" y="730"/>
                    </a:lnTo>
                    <a:lnTo>
                      <a:pt x="27" y="712"/>
                    </a:lnTo>
                    <a:lnTo>
                      <a:pt x="49" y="686"/>
                    </a:lnTo>
                    <a:lnTo>
                      <a:pt x="63" y="659"/>
                    </a:lnTo>
                    <a:lnTo>
                      <a:pt x="69" y="645"/>
                    </a:lnTo>
                    <a:lnTo>
                      <a:pt x="69" y="626"/>
                    </a:lnTo>
                    <a:lnTo>
                      <a:pt x="72" y="616"/>
                    </a:lnTo>
                    <a:lnTo>
                      <a:pt x="74" y="614"/>
                    </a:lnTo>
                    <a:lnTo>
                      <a:pt x="91" y="612"/>
                    </a:lnTo>
                    <a:lnTo>
                      <a:pt x="101" y="608"/>
                    </a:lnTo>
                    <a:lnTo>
                      <a:pt x="140" y="608"/>
                    </a:lnTo>
                    <a:lnTo>
                      <a:pt x="149" y="606"/>
                    </a:lnTo>
                    <a:lnTo>
                      <a:pt x="147" y="536"/>
                    </a:lnTo>
                    <a:lnTo>
                      <a:pt x="145" y="456"/>
                    </a:lnTo>
                    <a:lnTo>
                      <a:pt x="141" y="378"/>
                    </a:lnTo>
                    <a:lnTo>
                      <a:pt x="140" y="298"/>
                    </a:lnTo>
                    <a:lnTo>
                      <a:pt x="138" y="251"/>
                    </a:lnTo>
                    <a:lnTo>
                      <a:pt x="207" y="251"/>
                    </a:lnTo>
                    <a:lnTo>
                      <a:pt x="203" y="165"/>
                    </a:lnTo>
                    <a:lnTo>
                      <a:pt x="201" y="91"/>
                    </a:lnTo>
                    <a:lnTo>
                      <a:pt x="646" y="91"/>
                    </a:lnTo>
                    <a:lnTo>
                      <a:pt x="655" y="75"/>
                    </a:lnTo>
                    <a:lnTo>
                      <a:pt x="660" y="75"/>
                    </a:lnTo>
                    <a:lnTo>
                      <a:pt x="662" y="76"/>
                    </a:lnTo>
                    <a:lnTo>
                      <a:pt x="666" y="76"/>
                    </a:lnTo>
                    <a:lnTo>
                      <a:pt x="660" y="93"/>
                    </a:lnTo>
                    <a:lnTo>
                      <a:pt x="786" y="93"/>
                    </a:lnTo>
                    <a:lnTo>
                      <a:pt x="813" y="111"/>
                    </a:lnTo>
                    <a:lnTo>
                      <a:pt x="846" y="109"/>
                    </a:lnTo>
                    <a:lnTo>
                      <a:pt x="855" y="75"/>
                    </a:lnTo>
                    <a:lnTo>
                      <a:pt x="893" y="64"/>
                    </a:lnTo>
                    <a:lnTo>
                      <a:pt x="907" y="20"/>
                    </a:lnTo>
                    <a:lnTo>
                      <a:pt x="926" y="27"/>
                    </a:lnTo>
                    <a:lnTo>
                      <a:pt x="953"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5168">
                <a:extLst>
                  <a:ext uri="{FF2B5EF4-FFF2-40B4-BE49-F238E27FC236}">
                    <a16:creationId xmlns:a16="http://schemas.microsoft.com/office/drawing/2014/main" id="{9D60A9B6-7370-92E9-3313-D29A2FE4D0FD}"/>
                  </a:ext>
                </a:extLst>
              </p:cNvPr>
              <p:cNvSpPr>
                <a:spLocks/>
              </p:cNvSpPr>
              <p:nvPr/>
            </p:nvSpPr>
            <p:spPr bwMode="auto">
              <a:xfrm>
                <a:off x="9135711" y="4797426"/>
                <a:ext cx="87313" cy="125413"/>
              </a:xfrm>
              <a:custGeom>
                <a:avLst/>
                <a:gdLst>
                  <a:gd name="T0" fmla="*/ 83 w 110"/>
                  <a:gd name="T1" fmla="*/ 0 h 158"/>
                  <a:gd name="T2" fmla="*/ 85 w 110"/>
                  <a:gd name="T3" fmla="*/ 7 h 158"/>
                  <a:gd name="T4" fmla="*/ 90 w 110"/>
                  <a:gd name="T5" fmla="*/ 13 h 158"/>
                  <a:gd name="T6" fmla="*/ 96 w 110"/>
                  <a:gd name="T7" fmla="*/ 24 h 158"/>
                  <a:gd name="T8" fmla="*/ 103 w 110"/>
                  <a:gd name="T9" fmla="*/ 31 h 158"/>
                  <a:gd name="T10" fmla="*/ 105 w 110"/>
                  <a:gd name="T11" fmla="*/ 35 h 158"/>
                  <a:gd name="T12" fmla="*/ 110 w 110"/>
                  <a:gd name="T13" fmla="*/ 56 h 158"/>
                  <a:gd name="T14" fmla="*/ 109 w 110"/>
                  <a:gd name="T15" fmla="*/ 66 h 158"/>
                  <a:gd name="T16" fmla="*/ 101 w 110"/>
                  <a:gd name="T17" fmla="*/ 73 h 158"/>
                  <a:gd name="T18" fmla="*/ 87 w 110"/>
                  <a:gd name="T19" fmla="*/ 76 h 158"/>
                  <a:gd name="T20" fmla="*/ 81 w 110"/>
                  <a:gd name="T21" fmla="*/ 85 h 158"/>
                  <a:gd name="T22" fmla="*/ 74 w 110"/>
                  <a:gd name="T23" fmla="*/ 85 h 158"/>
                  <a:gd name="T24" fmla="*/ 71 w 110"/>
                  <a:gd name="T25" fmla="*/ 87 h 158"/>
                  <a:gd name="T26" fmla="*/ 63 w 110"/>
                  <a:gd name="T27" fmla="*/ 100 h 158"/>
                  <a:gd name="T28" fmla="*/ 61 w 110"/>
                  <a:gd name="T29" fmla="*/ 104 h 158"/>
                  <a:gd name="T30" fmla="*/ 58 w 110"/>
                  <a:gd name="T31" fmla="*/ 105 h 158"/>
                  <a:gd name="T32" fmla="*/ 51 w 110"/>
                  <a:gd name="T33" fmla="*/ 102 h 158"/>
                  <a:gd name="T34" fmla="*/ 51 w 110"/>
                  <a:gd name="T35" fmla="*/ 105 h 158"/>
                  <a:gd name="T36" fmla="*/ 54 w 110"/>
                  <a:gd name="T37" fmla="*/ 111 h 158"/>
                  <a:gd name="T38" fmla="*/ 60 w 110"/>
                  <a:gd name="T39" fmla="*/ 113 h 158"/>
                  <a:gd name="T40" fmla="*/ 61 w 110"/>
                  <a:gd name="T41" fmla="*/ 113 h 158"/>
                  <a:gd name="T42" fmla="*/ 63 w 110"/>
                  <a:gd name="T43" fmla="*/ 107 h 158"/>
                  <a:gd name="T44" fmla="*/ 74 w 110"/>
                  <a:gd name="T45" fmla="*/ 104 h 158"/>
                  <a:gd name="T46" fmla="*/ 85 w 110"/>
                  <a:gd name="T47" fmla="*/ 105 h 158"/>
                  <a:gd name="T48" fmla="*/ 94 w 110"/>
                  <a:gd name="T49" fmla="*/ 102 h 158"/>
                  <a:gd name="T50" fmla="*/ 98 w 110"/>
                  <a:gd name="T51" fmla="*/ 107 h 158"/>
                  <a:gd name="T52" fmla="*/ 101 w 110"/>
                  <a:gd name="T53" fmla="*/ 107 h 158"/>
                  <a:gd name="T54" fmla="*/ 103 w 110"/>
                  <a:gd name="T55" fmla="*/ 113 h 158"/>
                  <a:gd name="T56" fmla="*/ 101 w 110"/>
                  <a:gd name="T57" fmla="*/ 115 h 158"/>
                  <a:gd name="T58" fmla="*/ 96 w 110"/>
                  <a:gd name="T59" fmla="*/ 131 h 158"/>
                  <a:gd name="T60" fmla="*/ 83 w 110"/>
                  <a:gd name="T61" fmla="*/ 149 h 158"/>
                  <a:gd name="T62" fmla="*/ 81 w 110"/>
                  <a:gd name="T63" fmla="*/ 158 h 158"/>
                  <a:gd name="T64" fmla="*/ 81 w 110"/>
                  <a:gd name="T65" fmla="*/ 156 h 158"/>
                  <a:gd name="T66" fmla="*/ 67 w 110"/>
                  <a:gd name="T67" fmla="*/ 145 h 158"/>
                  <a:gd name="T68" fmla="*/ 63 w 110"/>
                  <a:gd name="T69" fmla="*/ 144 h 158"/>
                  <a:gd name="T70" fmla="*/ 47 w 110"/>
                  <a:gd name="T71" fmla="*/ 151 h 158"/>
                  <a:gd name="T72" fmla="*/ 43 w 110"/>
                  <a:gd name="T73" fmla="*/ 154 h 158"/>
                  <a:gd name="T74" fmla="*/ 41 w 110"/>
                  <a:gd name="T75" fmla="*/ 156 h 158"/>
                  <a:gd name="T76" fmla="*/ 34 w 110"/>
                  <a:gd name="T77" fmla="*/ 153 h 158"/>
                  <a:gd name="T78" fmla="*/ 27 w 110"/>
                  <a:gd name="T79" fmla="*/ 156 h 158"/>
                  <a:gd name="T80" fmla="*/ 12 w 110"/>
                  <a:gd name="T81" fmla="*/ 154 h 158"/>
                  <a:gd name="T82" fmla="*/ 3 w 110"/>
                  <a:gd name="T83" fmla="*/ 145 h 158"/>
                  <a:gd name="T84" fmla="*/ 0 w 110"/>
                  <a:gd name="T85" fmla="*/ 131 h 158"/>
                  <a:gd name="T86" fmla="*/ 2 w 110"/>
                  <a:gd name="T87" fmla="*/ 127 h 158"/>
                  <a:gd name="T88" fmla="*/ 12 w 110"/>
                  <a:gd name="T89" fmla="*/ 113 h 158"/>
                  <a:gd name="T90" fmla="*/ 18 w 110"/>
                  <a:gd name="T91" fmla="*/ 93 h 158"/>
                  <a:gd name="T92" fmla="*/ 23 w 110"/>
                  <a:gd name="T93" fmla="*/ 76 h 158"/>
                  <a:gd name="T94" fmla="*/ 27 w 110"/>
                  <a:gd name="T95" fmla="*/ 44 h 158"/>
                  <a:gd name="T96" fmla="*/ 34 w 110"/>
                  <a:gd name="T97" fmla="*/ 36 h 158"/>
                  <a:gd name="T98" fmla="*/ 41 w 110"/>
                  <a:gd name="T99" fmla="*/ 27 h 158"/>
                  <a:gd name="T100" fmla="*/ 61 w 110"/>
                  <a:gd name="T101" fmla="*/ 18 h 158"/>
                  <a:gd name="T102" fmla="*/ 83 w 110"/>
                  <a:gd name="T10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158">
                    <a:moveTo>
                      <a:pt x="83" y="0"/>
                    </a:moveTo>
                    <a:lnTo>
                      <a:pt x="85" y="7"/>
                    </a:lnTo>
                    <a:lnTo>
                      <a:pt x="90" y="13"/>
                    </a:lnTo>
                    <a:lnTo>
                      <a:pt x="96" y="24"/>
                    </a:lnTo>
                    <a:lnTo>
                      <a:pt x="103" y="31"/>
                    </a:lnTo>
                    <a:lnTo>
                      <a:pt x="105" y="35"/>
                    </a:lnTo>
                    <a:lnTo>
                      <a:pt x="110" y="56"/>
                    </a:lnTo>
                    <a:lnTo>
                      <a:pt x="109" y="66"/>
                    </a:lnTo>
                    <a:lnTo>
                      <a:pt x="101" y="73"/>
                    </a:lnTo>
                    <a:lnTo>
                      <a:pt x="87" y="76"/>
                    </a:lnTo>
                    <a:lnTo>
                      <a:pt x="81" y="85"/>
                    </a:lnTo>
                    <a:lnTo>
                      <a:pt x="74" y="85"/>
                    </a:lnTo>
                    <a:lnTo>
                      <a:pt x="71" y="87"/>
                    </a:lnTo>
                    <a:lnTo>
                      <a:pt x="63" y="100"/>
                    </a:lnTo>
                    <a:lnTo>
                      <a:pt x="61" y="104"/>
                    </a:lnTo>
                    <a:lnTo>
                      <a:pt x="58" y="105"/>
                    </a:lnTo>
                    <a:lnTo>
                      <a:pt x="51" y="102"/>
                    </a:lnTo>
                    <a:lnTo>
                      <a:pt x="51" y="105"/>
                    </a:lnTo>
                    <a:lnTo>
                      <a:pt x="54" y="111"/>
                    </a:lnTo>
                    <a:lnTo>
                      <a:pt x="60" y="113"/>
                    </a:lnTo>
                    <a:lnTo>
                      <a:pt x="61" y="113"/>
                    </a:lnTo>
                    <a:lnTo>
                      <a:pt x="63" y="107"/>
                    </a:lnTo>
                    <a:lnTo>
                      <a:pt x="74" y="104"/>
                    </a:lnTo>
                    <a:lnTo>
                      <a:pt x="85" y="105"/>
                    </a:lnTo>
                    <a:lnTo>
                      <a:pt x="94" y="102"/>
                    </a:lnTo>
                    <a:lnTo>
                      <a:pt x="98" y="107"/>
                    </a:lnTo>
                    <a:lnTo>
                      <a:pt x="101" y="107"/>
                    </a:lnTo>
                    <a:lnTo>
                      <a:pt x="103" y="113"/>
                    </a:lnTo>
                    <a:lnTo>
                      <a:pt x="101" y="115"/>
                    </a:lnTo>
                    <a:lnTo>
                      <a:pt x="96" y="131"/>
                    </a:lnTo>
                    <a:lnTo>
                      <a:pt x="83" y="149"/>
                    </a:lnTo>
                    <a:lnTo>
                      <a:pt x="81" y="158"/>
                    </a:lnTo>
                    <a:lnTo>
                      <a:pt x="81" y="156"/>
                    </a:lnTo>
                    <a:lnTo>
                      <a:pt x="67" y="145"/>
                    </a:lnTo>
                    <a:lnTo>
                      <a:pt x="63" y="144"/>
                    </a:lnTo>
                    <a:lnTo>
                      <a:pt x="47" y="151"/>
                    </a:lnTo>
                    <a:lnTo>
                      <a:pt x="43" y="154"/>
                    </a:lnTo>
                    <a:lnTo>
                      <a:pt x="41" y="156"/>
                    </a:lnTo>
                    <a:lnTo>
                      <a:pt x="34" y="153"/>
                    </a:lnTo>
                    <a:lnTo>
                      <a:pt x="27" y="156"/>
                    </a:lnTo>
                    <a:lnTo>
                      <a:pt x="12" y="154"/>
                    </a:lnTo>
                    <a:lnTo>
                      <a:pt x="3" y="145"/>
                    </a:lnTo>
                    <a:lnTo>
                      <a:pt x="0" y="131"/>
                    </a:lnTo>
                    <a:lnTo>
                      <a:pt x="2" y="127"/>
                    </a:lnTo>
                    <a:lnTo>
                      <a:pt x="12" y="113"/>
                    </a:lnTo>
                    <a:lnTo>
                      <a:pt x="18" y="93"/>
                    </a:lnTo>
                    <a:lnTo>
                      <a:pt x="23" y="76"/>
                    </a:lnTo>
                    <a:lnTo>
                      <a:pt x="27" y="44"/>
                    </a:lnTo>
                    <a:lnTo>
                      <a:pt x="34" y="36"/>
                    </a:lnTo>
                    <a:lnTo>
                      <a:pt x="41" y="27"/>
                    </a:lnTo>
                    <a:lnTo>
                      <a:pt x="61" y="18"/>
                    </a:lnTo>
                    <a:lnTo>
                      <a:pt x="83"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735">
                <a:extLst>
                  <a:ext uri="{FF2B5EF4-FFF2-40B4-BE49-F238E27FC236}">
                    <a16:creationId xmlns:a16="http://schemas.microsoft.com/office/drawing/2014/main" id="{1BAE3ACA-BA75-8460-75DC-3E4195473E62}"/>
                  </a:ext>
                </a:extLst>
              </p:cNvPr>
              <p:cNvSpPr>
                <a:spLocks/>
              </p:cNvSpPr>
              <p:nvPr/>
            </p:nvSpPr>
            <p:spPr bwMode="auto">
              <a:xfrm>
                <a:off x="8689623" y="5337176"/>
                <a:ext cx="463550" cy="606425"/>
              </a:xfrm>
              <a:custGeom>
                <a:avLst/>
                <a:gdLst>
                  <a:gd name="T0" fmla="*/ 92 w 582"/>
                  <a:gd name="T1" fmla="*/ 4 h 766"/>
                  <a:gd name="T2" fmla="*/ 138 w 582"/>
                  <a:gd name="T3" fmla="*/ 0 h 766"/>
                  <a:gd name="T4" fmla="*/ 176 w 582"/>
                  <a:gd name="T5" fmla="*/ 4 h 766"/>
                  <a:gd name="T6" fmla="*/ 221 w 582"/>
                  <a:gd name="T7" fmla="*/ 18 h 766"/>
                  <a:gd name="T8" fmla="*/ 287 w 582"/>
                  <a:gd name="T9" fmla="*/ 71 h 766"/>
                  <a:gd name="T10" fmla="*/ 336 w 582"/>
                  <a:gd name="T11" fmla="*/ 82 h 766"/>
                  <a:gd name="T12" fmla="*/ 397 w 582"/>
                  <a:gd name="T13" fmla="*/ 91 h 766"/>
                  <a:gd name="T14" fmla="*/ 450 w 582"/>
                  <a:gd name="T15" fmla="*/ 47 h 766"/>
                  <a:gd name="T16" fmla="*/ 501 w 582"/>
                  <a:gd name="T17" fmla="*/ 33 h 766"/>
                  <a:gd name="T18" fmla="*/ 563 w 582"/>
                  <a:gd name="T19" fmla="*/ 56 h 766"/>
                  <a:gd name="T20" fmla="*/ 582 w 582"/>
                  <a:gd name="T21" fmla="*/ 56 h 766"/>
                  <a:gd name="T22" fmla="*/ 552 w 582"/>
                  <a:gd name="T23" fmla="*/ 113 h 766"/>
                  <a:gd name="T24" fmla="*/ 519 w 582"/>
                  <a:gd name="T25" fmla="*/ 149 h 766"/>
                  <a:gd name="T26" fmla="*/ 521 w 582"/>
                  <a:gd name="T27" fmla="*/ 310 h 766"/>
                  <a:gd name="T28" fmla="*/ 521 w 582"/>
                  <a:gd name="T29" fmla="*/ 456 h 766"/>
                  <a:gd name="T30" fmla="*/ 559 w 582"/>
                  <a:gd name="T31" fmla="*/ 512 h 766"/>
                  <a:gd name="T32" fmla="*/ 555 w 582"/>
                  <a:gd name="T33" fmla="*/ 526 h 766"/>
                  <a:gd name="T34" fmla="*/ 530 w 582"/>
                  <a:gd name="T35" fmla="*/ 545 h 766"/>
                  <a:gd name="T36" fmla="*/ 512 w 582"/>
                  <a:gd name="T37" fmla="*/ 563 h 766"/>
                  <a:gd name="T38" fmla="*/ 506 w 582"/>
                  <a:gd name="T39" fmla="*/ 581 h 766"/>
                  <a:gd name="T40" fmla="*/ 479 w 582"/>
                  <a:gd name="T41" fmla="*/ 597 h 766"/>
                  <a:gd name="T42" fmla="*/ 465 w 582"/>
                  <a:gd name="T43" fmla="*/ 628 h 766"/>
                  <a:gd name="T44" fmla="*/ 445 w 582"/>
                  <a:gd name="T45" fmla="*/ 684 h 766"/>
                  <a:gd name="T46" fmla="*/ 425 w 582"/>
                  <a:gd name="T47" fmla="*/ 728 h 766"/>
                  <a:gd name="T48" fmla="*/ 414 w 582"/>
                  <a:gd name="T49" fmla="*/ 753 h 766"/>
                  <a:gd name="T50" fmla="*/ 394 w 582"/>
                  <a:gd name="T51" fmla="*/ 766 h 766"/>
                  <a:gd name="T52" fmla="*/ 287 w 582"/>
                  <a:gd name="T53" fmla="*/ 681 h 766"/>
                  <a:gd name="T54" fmla="*/ 281 w 582"/>
                  <a:gd name="T55" fmla="*/ 639 h 766"/>
                  <a:gd name="T56" fmla="*/ 23 w 582"/>
                  <a:gd name="T57" fmla="*/ 461 h 766"/>
                  <a:gd name="T58" fmla="*/ 23 w 582"/>
                  <a:gd name="T59" fmla="*/ 428 h 766"/>
                  <a:gd name="T60" fmla="*/ 49 w 582"/>
                  <a:gd name="T61" fmla="*/ 417 h 766"/>
                  <a:gd name="T62" fmla="*/ 63 w 582"/>
                  <a:gd name="T63" fmla="*/ 403 h 766"/>
                  <a:gd name="T64" fmla="*/ 36 w 582"/>
                  <a:gd name="T65" fmla="*/ 407 h 766"/>
                  <a:gd name="T66" fmla="*/ 20 w 582"/>
                  <a:gd name="T67" fmla="*/ 412 h 766"/>
                  <a:gd name="T68" fmla="*/ 5 w 582"/>
                  <a:gd name="T69" fmla="*/ 385 h 766"/>
                  <a:gd name="T70" fmla="*/ 14 w 582"/>
                  <a:gd name="T71" fmla="*/ 354 h 766"/>
                  <a:gd name="T72" fmla="*/ 51 w 582"/>
                  <a:gd name="T73" fmla="*/ 298 h 766"/>
                  <a:gd name="T74" fmla="*/ 65 w 582"/>
                  <a:gd name="T75" fmla="*/ 276 h 766"/>
                  <a:gd name="T76" fmla="*/ 78 w 582"/>
                  <a:gd name="T77" fmla="*/ 236 h 766"/>
                  <a:gd name="T78" fmla="*/ 76 w 582"/>
                  <a:gd name="T79" fmla="*/ 191 h 766"/>
                  <a:gd name="T80" fmla="*/ 74 w 582"/>
                  <a:gd name="T81" fmla="*/ 152 h 766"/>
                  <a:gd name="T82" fmla="*/ 58 w 582"/>
                  <a:gd name="T83" fmla="*/ 136 h 766"/>
                  <a:gd name="T84" fmla="*/ 43 w 582"/>
                  <a:gd name="T85" fmla="*/ 123 h 766"/>
                  <a:gd name="T86" fmla="*/ 33 w 582"/>
                  <a:gd name="T87" fmla="*/ 73 h 766"/>
                  <a:gd name="T88" fmla="*/ 27 w 582"/>
                  <a:gd name="T89" fmla="*/ 65 h 766"/>
                  <a:gd name="T90" fmla="*/ 23 w 582"/>
                  <a:gd name="T91" fmla="*/ 53 h 766"/>
                  <a:gd name="T92" fmla="*/ 5 w 582"/>
                  <a:gd name="T93" fmla="*/ 45 h 766"/>
                  <a:gd name="T94" fmla="*/ 22 w 582"/>
                  <a:gd name="T95" fmla="*/ 13 h 766"/>
                  <a:gd name="T96" fmla="*/ 52 w 582"/>
                  <a:gd name="T97"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2" h="766">
                    <a:moveTo>
                      <a:pt x="52" y="0"/>
                    </a:moveTo>
                    <a:lnTo>
                      <a:pt x="92" y="4"/>
                    </a:lnTo>
                    <a:lnTo>
                      <a:pt x="111" y="4"/>
                    </a:lnTo>
                    <a:lnTo>
                      <a:pt x="138" y="0"/>
                    </a:lnTo>
                    <a:lnTo>
                      <a:pt x="156" y="7"/>
                    </a:lnTo>
                    <a:lnTo>
                      <a:pt x="176" y="4"/>
                    </a:lnTo>
                    <a:lnTo>
                      <a:pt x="198" y="5"/>
                    </a:lnTo>
                    <a:lnTo>
                      <a:pt x="221" y="18"/>
                    </a:lnTo>
                    <a:lnTo>
                      <a:pt x="270" y="53"/>
                    </a:lnTo>
                    <a:lnTo>
                      <a:pt x="287" y="71"/>
                    </a:lnTo>
                    <a:lnTo>
                      <a:pt x="314" y="80"/>
                    </a:lnTo>
                    <a:lnTo>
                      <a:pt x="336" y="82"/>
                    </a:lnTo>
                    <a:lnTo>
                      <a:pt x="366" y="91"/>
                    </a:lnTo>
                    <a:lnTo>
                      <a:pt x="397" y="91"/>
                    </a:lnTo>
                    <a:lnTo>
                      <a:pt x="430" y="73"/>
                    </a:lnTo>
                    <a:lnTo>
                      <a:pt x="450" y="47"/>
                    </a:lnTo>
                    <a:lnTo>
                      <a:pt x="475" y="38"/>
                    </a:lnTo>
                    <a:lnTo>
                      <a:pt x="501" y="33"/>
                    </a:lnTo>
                    <a:lnTo>
                      <a:pt x="544" y="58"/>
                    </a:lnTo>
                    <a:lnTo>
                      <a:pt x="563" y="56"/>
                    </a:lnTo>
                    <a:lnTo>
                      <a:pt x="575" y="56"/>
                    </a:lnTo>
                    <a:lnTo>
                      <a:pt x="582" y="56"/>
                    </a:lnTo>
                    <a:lnTo>
                      <a:pt x="581" y="64"/>
                    </a:lnTo>
                    <a:lnTo>
                      <a:pt x="552" y="113"/>
                    </a:lnTo>
                    <a:lnTo>
                      <a:pt x="523" y="145"/>
                    </a:lnTo>
                    <a:lnTo>
                      <a:pt x="519" y="149"/>
                    </a:lnTo>
                    <a:lnTo>
                      <a:pt x="519" y="229"/>
                    </a:lnTo>
                    <a:lnTo>
                      <a:pt x="521" y="310"/>
                    </a:lnTo>
                    <a:lnTo>
                      <a:pt x="521" y="390"/>
                    </a:lnTo>
                    <a:lnTo>
                      <a:pt x="521" y="456"/>
                    </a:lnTo>
                    <a:lnTo>
                      <a:pt x="528" y="470"/>
                    </a:lnTo>
                    <a:lnTo>
                      <a:pt x="559" y="512"/>
                    </a:lnTo>
                    <a:lnTo>
                      <a:pt x="559" y="519"/>
                    </a:lnTo>
                    <a:lnTo>
                      <a:pt x="555" y="526"/>
                    </a:lnTo>
                    <a:lnTo>
                      <a:pt x="541" y="543"/>
                    </a:lnTo>
                    <a:lnTo>
                      <a:pt x="530" y="545"/>
                    </a:lnTo>
                    <a:lnTo>
                      <a:pt x="521" y="550"/>
                    </a:lnTo>
                    <a:lnTo>
                      <a:pt x="512" y="563"/>
                    </a:lnTo>
                    <a:lnTo>
                      <a:pt x="508" y="572"/>
                    </a:lnTo>
                    <a:lnTo>
                      <a:pt x="506" y="581"/>
                    </a:lnTo>
                    <a:lnTo>
                      <a:pt x="483" y="595"/>
                    </a:lnTo>
                    <a:lnTo>
                      <a:pt x="479" y="597"/>
                    </a:lnTo>
                    <a:lnTo>
                      <a:pt x="474" y="606"/>
                    </a:lnTo>
                    <a:lnTo>
                      <a:pt x="465" y="628"/>
                    </a:lnTo>
                    <a:lnTo>
                      <a:pt x="459" y="653"/>
                    </a:lnTo>
                    <a:lnTo>
                      <a:pt x="445" y="684"/>
                    </a:lnTo>
                    <a:lnTo>
                      <a:pt x="434" y="704"/>
                    </a:lnTo>
                    <a:lnTo>
                      <a:pt x="425" y="728"/>
                    </a:lnTo>
                    <a:lnTo>
                      <a:pt x="419" y="742"/>
                    </a:lnTo>
                    <a:lnTo>
                      <a:pt x="414" y="753"/>
                    </a:lnTo>
                    <a:lnTo>
                      <a:pt x="408" y="759"/>
                    </a:lnTo>
                    <a:lnTo>
                      <a:pt x="394" y="766"/>
                    </a:lnTo>
                    <a:lnTo>
                      <a:pt x="294" y="695"/>
                    </a:lnTo>
                    <a:lnTo>
                      <a:pt x="287" y="681"/>
                    </a:lnTo>
                    <a:lnTo>
                      <a:pt x="283" y="650"/>
                    </a:lnTo>
                    <a:lnTo>
                      <a:pt x="281" y="639"/>
                    </a:lnTo>
                    <a:lnTo>
                      <a:pt x="278" y="632"/>
                    </a:lnTo>
                    <a:lnTo>
                      <a:pt x="23" y="461"/>
                    </a:lnTo>
                    <a:lnTo>
                      <a:pt x="13" y="448"/>
                    </a:lnTo>
                    <a:lnTo>
                      <a:pt x="23" y="428"/>
                    </a:lnTo>
                    <a:lnTo>
                      <a:pt x="38" y="428"/>
                    </a:lnTo>
                    <a:lnTo>
                      <a:pt x="49" y="417"/>
                    </a:lnTo>
                    <a:lnTo>
                      <a:pt x="63" y="410"/>
                    </a:lnTo>
                    <a:lnTo>
                      <a:pt x="63" y="403"/>
                    </a:lnTo>
                    <a:lnTo>
                      <a:pt x="51" y="403"/>
                    </a:lnTo>
                    <a:lnTo>
                      <a:pt x="36" y="407"/>
                    </a:lnTo>
                    <a:lnTo>
                      <a:pt x="29" y="410"/>
                    </a:lnTo>
                    <a:lnTo>
                      <a:pt x="20" y="412"/>
                    </a:lnTo>
                    <a:lnTo>
                      <a:pt x="14" y="399"/>
                    </a:lnTo>
                    <a:lnTo>
                      <a:pt x="5" y="385"/>
                    </a:lnTo>
                    <a:lnTo>
                      <a:pt x="7" y="363"/>
                    </a:lnTo>
                    <a:lnTo>
                      <a:pt x="14" y="354"/>
                    </a:lnTo>
                    <a:lnTo>
                      <a:pt x="38" y="314"/>
                    </a:lnTo>
                    <a:lnTo>
                      <a:pt x="51" y="298"/>
                    </a:lnTo>
                    <a:lnTo>
                      <a:pt x="52" y="292"/>
                    </a:lnTo>
                    <a:lnTo>
                      <a:pt x="65" y="276"/>
                    </a:lnTo>
                    <a:lnTo>
                      <a:pt x="74" y="256"/>
                    </a:lnTo>
                    <a:lnTo>
                      <a:pt x="78" y="236"/>
                    </a:lnTo>
                    <a:lnTo>
                      <a:pt x="80" y="205"/>
                    </a:lnTo>
                    <a:lnTo>
                      <a:pt x="76" y="191"/>
                    </a:lnTo>
                    <a:lnTo>
                      <a:pt x="76" y="163"/>
                    </a:lnTo>
                    <a:lnTo>
                      <a:pt x="74" y="152"/>
                    </a:lnTo>
                    <a:lnTo>
                      <a:pt x="63" y="140"/>
                    </a:lnTo>
                    <a:lnTo>
                      <a:pt x="58" y="136"/>
                    </a:lnTo>
                    <a:lnTo>
                      <a:pt x="49" y="131"/>
                    </a:lnTo>
                    <a:lnTo>
                      <a:pt x="43" y="123"/>
                    </a:lnTo>
                    <a:lnTo>
                      <a:pt x="38" y="113"/>
                    </a:lnTo>
                    <a:lnTo>
                      <a:pt x="33" y="73"/>
                    </a:lnTo>
                    <a:lnTo>
                      <a:pt x="29" y="69"/>
                    </a:lnTo>
                    <a:lnTo>
                      <a:pt x="27" y="65"/>
                    </a:lnTo>
                    <a:lnTo>
                      <a:pt x="27" y="54"/>
                    </a:lnTo>
                    <a:lnTo>
                      <a:pt x="23" y="53"/>
                    </a:lnTo>
                    <a:lnTo>
                      <a:pt x="7" y="49"/>
                    </a:lnTo>
                    <a:lnTo>
                      <a:pt x="5" y="45"/>
                    </a:lnTo>
                    <a:lnTo>
                      <a:pt x="0" y="44"/>
                    </a:lnTo>
                    <a:lnTo>
                      <a:pt x="22" y="13"/>
                    </a:lnTo>
                    <a:lnTo>
                      <a:pt x="38" y="2"/>
                    </a:lnTo>
                    <a:lnTo>
                      <a:pt x="52"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000">
                <a:extLst>
                  <a:ext uri="{FF2B5EF4-FFF2-40B4-BE49-F238E27FC236}">
                    <a16:creationId xmlns:a16="http://schemas.microsoft.com/office/drawing/2014/main" id="{286DE60B-6914-C0FD-AEDF-08C65E4B7743}"/>
                  </a:ext>
                </a:extLst>
              </p:cNvPr>
              <p:cNvSpPr>
                <a:spLocks/>
              </p:cNvSpPr>
              <p:nvPr/>
            </p:nvSpPr>
            <p:spPr bwMode="auto">
              <a:xfrm>
                <a:off x="8630885" y="4664076"/>
                <a:ext cx="871538" cy="744538"/>
              </a:xfrm>
              <a:custGeom>
                <a:avLst/>
                <a:gdLst>
                  <a:gd name="T0" fmla="*/ 347 w 1099"/>
                  <a:gd name="T1" fmla="*/ 15 h 939"/>
                  <a:gd name="T2" fmla="*/ 360 w 1099"/>
                  <a:gd name="T3" fmla="*/ 22 h 939"/>
                  <a:gd name="T4" fmla="*/ 389 w 1099"/>
                  <a:gd name="T5" fmla="*/ 35 h 939"/>
                  <a:gd name="T6" fmla="*/ 414 w 1099"/>
                  <a:gd name="T7" fmla="*/ 20 h 939"/>
                  <a:gd name="T8" fmla="*/ 431 w 1099"/>
                  <a:gd name="T9" fmla="*/ 35 h 939"/>
                  <a:gd name="T10" fmla="*/ 445 w 1099"/>
                  <a:gd name="T11" fmla="*/ 33 h 939"/>
                  <a:gd name="T12" fmla="*/ 463 w 1099"/>
                  <a:gd name="T13" fmla="*/ 31 h 939"/>
                  <a:gd name="T14" fmla="*/ 483 w 1099"/>
                  <a:gd name="T15" fmla="*/ 37 h 939"/>
                  <a:gd name="T16" fmla="*/ 520 w 1099"/>
                  <a:gd name="T17" fmla="*/ 49 h 939"/>
                  <a:gd name="T18" fmla="*/ 559 w 1099"/>
                  <a:gd name="T19" fmla="*/ 77 h 939"/>
                  <a:gd name="T20" fmla="*/ 601 w 1099"/>
                  <a:gd name="T21" fmla="*/ 122 h 939"/>
                  <a:gd name="T22" fmla="*/ 630 w 1099"/>
                  <a:gd name="T23" fmla="*/ 160 h 939"/>
                  <a:gd name="T24" fmla="*/ 657 w 1099"/>
                  <a:gd name="T25" fmla="*/ 184 h 939"/>
                  <a:gd name="T26" fmla="*/ 663 w 1099"/>
                  <a:gd name="T27" fmla="*/ 213 h 939"/>
                  <a:gd name="T28" fmla="*/ 648 w 1099"/>
                  <a:gd name="T29" fmla="*/ 282 h 939"/>
                  <a:gd name="T30" fmla="*/ 639 w 1099"/>
                  <a:gd name="T31" fmla="*/ 314 h 939"/>
                  <a:gd name="T32" fmla="*/ 670 w 1099"/>
                  <a:gd name="T33" fmla="*/ 322 h 939"/>
                  <a:gd name="T34" fmla="*/ 681 w 1099"/>
                  <a:gd name="T35" fmla="*/ 320 h 939"/>
                  <a:gd name="T36" fmla="*/ 717 w 1099"/>
                  <a:gd name="T37" fmla="*/ 325 h 939"/>
                  <a:gd name="T38" fmla="*/ 710 w 1099"/>
                  <a:gd name="T39" fmla="*/ 343 h 939"/>
                  <a:gd name="T40" fmla="*/ 732 w 1099"/>
                  <a:gd name="T41" fmla="*/ 394 h 939"/>
                  <a:gd name="T42" fmla="*/ 750 w 1099"/>
                  <a:gd name="T43" fmla="*/ 420 h 939"/>
                  <a:gd name="T44" fmla="*/ 795 w 1099"/>
                  <a:gd name="T45" fmla="*/ 465 h 939"/>
                  <a:gd name="T46" fmla="*/ 1028 w 1099"/>
                  <a:gd name="T47" fmla="*/ 565 h 939"/>
                  <a:gd name="T48" fmla="*/ 1084 w 1099"/>
                  <a:gd name="T49" fmla="*/ 587 h 939"/>
                  <a:gd name="T50" fmla="*/ 801 w 1099"/>
                  <a:gd name="T51" fmla="*/ 817 h 939"/>
                  <a:gd name="T52" fmla="*/ 745 w 1099"/>
                  <a:gd name="T53" fmla="*/ 850 h 939"/>
                  <a:gd name="T54" fmla="*/ 661 w 1099"/>
                  <a:gd name="T55" fmla="*/ 897 h 939"/>
                  <a:gd name="T56" fmla="*/ 638 w 1099"/>
                  <a:gd name="T57" fmla="*/ 904 h 939"/>
                  <a:gd name="T58" fmla="*/ 550 w 1099"/>
                  <a:gd name="T59" fmla="*/ 886 h 939"/>
                  <a:gd name="T60" fmla="*/ 472 w 1099"/>
                  <a:gd name="T61" fmla="*/ 939 h 939"/>
                  <a:gd name="T62" fmla="*/ 389 w 1099"/>
                  <a:gd name="T63" fmla="*/ 928 h 939"/>
                  <a:gd name="T64" fmla="*/ 296 w 1099"/>
                  <a:gd name="T65" fmla="*/ 866 h 939"/>
                  <a:gd name="T66" fmla="*/ 231 w 1099"/>
                  <a:gd name="T67" fmla="*/ 855 h 939"/>
                  <a:gd name="T68" fmla="*/ 215 w 1099"/>
                  <a:gd name="T69" fmla="*/ 799 h 939"/>
                  <a:gd name="T70" fmla="*/ 173 w 1099"/>
                  <a:gd name="T71" fmla="*/ 774 h 939"/>
                  <a:gd name="T72" fmla="*/ 140 w 1099"/>
                  <a:gd name="T73" fmla="*/ 712 h 939"/>
                  <a:gd name="T74" fmla="*/ 97 w 1099"/>
                  <a:gd name="T75" fmla="*/ 656 h 939"/>
                  <a:gd name="T76" fmla="*/ 77 w 1099"/>
                  <a:gd name="T77" fmla="*/ 617 h 939"/>
                  <a:gd name="T78" fmla="*/ 39 w 1099"/>
                  <a:gd name="T79" fmla="*/ 590 h 939"/>
                  <a:gd name="T80" fmla="*/ 8 w 1099"/>
                  <a:gd name="T81" fmla="*/ 581 h 939"/>
                  <a:gd name="T82" fmla="*/ 15 w 1099"/>
                  <a:gd name="T83" fmla="*/ 558 h 939"/>
                  <a:gd name="T84" fmla="*/ 57 w 1099"/>
                  <a:gd name="T85" fmla="*/ 532 h 939"/>
                  <a:gd name="T86" fmla="*/ 82 w 1099"/>
                  <a:gd name="T87" fmla="*/ 494 h 939"/>
                  <a:gd name="T88" fmla="*/ 88 w 1099"/>
                  <a:gd name="T89" fmla="*/ 383 h 939"/>
                  <a:gd name="T90" fmla="*/ 89 w 1099"/>
                  <a:gd name="T91" fmla="*/ 363 h 939"/>
                  <a:gd name="T92" fmla="*/ 111 w 1099"/>
                  <a:gd name="T93" fmla="*/ 325 h 939"/>
                  <a:gd name="T94" fmla="*/ 138 w 1099"/>
                  <a:gd name="T95" fmla="*/ 278 h 939"/>
                  <a:gd name="T96" fmla="*/ 200 w 1099"/>
                  <a:gd name="T97" fmla="*/ 171 h 939"/>
                  <a:gd name="T98" fmla="*/ 240 w 1099"/>
                  <a:gd name="T99" fmla="*/ 69 h 939"/>
                  <a:gd name="T100" fmla="*/ 262 w 1099"/>
                  <a:gd name="T101" fmla="*/ 48 h 939"/>
                  <a:gd name="T102" fmla="*/ 276 w 1099"/>
                  <a:gd name="T103" fmla="*/ 48 h 939"/>
                  <a:gd name="T104" fmla="*/ 291 w 1099"/>
                  <a:gd name="T105" fmla="*/ 37 h 939"/>
                  <a:gd name="T106" fmla="*/ 309 w 1099"/>
                  <a:gd name="T107" fmla="*/ 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9" h="939">
                    <a:moveTo>
                      <a:pt x="333" y="0"/>
                    </a:moveTo>
                    <a:lnTo>
                      <a:pt x="338" y="8"/>
                    </a:lnTo>
                    <a:lnTo>
                      <a:pt x="347" y="15"/>
                    </a:lnTo>
                    <a:lnTo>
                      <a:pt x="356" y="15"/>
                    </a:lnTo>
                    <a:lnTo>
                      <a:pt x="360" y="17"/>
                    </a:lnTo>
                    <a:lnTo>
                      <a:pt x="360" y="22"/>
                    </a:lnTo>
                    <a:lnTo>
                      <a:pt x="373" y="37"/>
                    </a:lnTo>
                    <a:lnTo>
                      <a:pt x="383" y="38"/>
                    </a:lnTo>
                    <a:lnTo>
                      <a:pt x="389" y="35"/>
                    </a:lnTo>
                    <a:lnTo>
                      <a:pt x="407" y="33"/>
                    </a:lnTo>
                    <a:lnTo>
                      <a:pt x="414" y="26"/>
                    </a:lnTo>
                    <a:lnTo>
                      <a:pt x="414" y="20"/>
                    </a:lnTo>
                    <a:lnTo>
                      <a:pt x="420" y="20"/>
                    </a:lnTo>
                    <a:lnTo>
                      <a:pt x="427" y="28"/>
                    </a:lnTo>
                    <a:lnTo>
                      <a:pt x="431" y="35"/>
                    </a:lnTo>
                    <a:lnTo>
                      <a:pt x="434" y="37"/>
                    </a:lnTo>
                    <a:lnTo>
                      <a:pt x="436" y="33"/>
                    </a:lnTo>
                    <a:lnTo>
                      <a:pt x="445" y="33"/>
                    </a:lnTo>
                    <a:lnTo>
                      <a:pt x="452" y="26"/>
                    </a:lnTo>
                    <a:lnTo>
                      <a:pt x="456" y="26"/>
                    </a:lnTo>
                    <a:lnTo>
                      <a:pt x="463" y="31"/>
                    </a:lnTo>
                    <a:lnTo>
                      <a:pt x="476" y="33"/>
                    </a:lnTo>
                    <a:lnTo>
                      <a:pt x="480" y="37"/>
                    </a:lnTo>
                    <a:lnTo>
                      <a:pt x="483" y="37"/>
                    </a:lnTo>
                    <a:lnTo>
                      <a:pt x="485" y="35"/>
                    </a:lnTo>
                    <a:lnTo>
                      <a:pt x="501" y="35"/>
                    </a:lnTo>
                    <a:lnTo>
                      <a:pt x="520" y="49"/>
                    </a:lnTo>
                    <a:lnTo>
                      <a:pt x="532" y="57"/>
                    </a:lnTo>
                    <a:lnTo>
                      <a:pt x="543" y="58"/>
                    </a:lnTo>
                    <a:lnTo>
                      <a:pt x="559" y="77"/>
                    </a:lnTo>
                    <a:lnTo>
                      <a:pt x="570" y="91"/>
                    </a:lnTo>
                    <a:lnTo>
                      <a:pt x="578" y="104"/>
                    </a:lnTo>
                    <a:lnTo>
                      <a:pt x="601" y="122"/>
                    </a:lnTo>
                    <a:lnTo>
                      <a:pt x="618" y="136"/>
                    </a:lnTo>
                    <a:lnTo>
                      <a:pt x="625" y="147"/>
                    </a:lnTo>
                    <a:lnTo>
                      <a:pt x="630" y="160"/>
                    </a:lnTo>
                    <a:lnTo>
                      <a:pt x="636" y="169"/>
                    </a:lnTo>
                    <a:lnTo>
                      <a:pt x="647" y="175"/>
                    </a:lnTo>
                    <a:lnTo>
                      <a:pt x="657" y="184"/>
                    </a:lnTo>
                    <a:lnTo>
                      <a:pt x="663" y="195"/>
                    </a:lnTo>
                    <a:lnTo>
                      <a:pt x="670" y="205"/>
                    </a:lnTo>
                    <a:lnTo>
                      <a:pt x="663" y="213"/>
                    </a:lnTo>
                    <a:lnTo>
                      <a:pt x="659" y="245"/>
                    </a:lnTo>
                    <a:lnTo>
                      <a:pt x="654" y="262"/>
                    </a:lnTo>
                    <a:lnTo>
                      <a:pt x="648" y="282"/>
                    </a:lnTo>
                    <a:lnTo>
                      <a:pt x="638" y="296"/>
                    </a:lnTo>
                    <a:lnTo>
                      <a:pt x="636" y="300"/>
                    </a:lnTo>
                    <a:lnTo>
                      <a:pt x="639" y="314"/>
                    </a:lnTo>
                    <a:lnTo>
                      <a:pt x="647" y="323"/>
                    </a:lnTo>
                    <a:lnTo>
                      <a:pt x="663" y="325"/>
                    </a:lnTo>
                    <a:lnTo>
                      <a:pt x="670" y="322"/>
                    </a:lnTo>
                    <a:lnTo>
                      <a:pt x="677" y="325"/>
                    </a:lnTo>
                    <a:lnTo>
                      <a:pt x="679" y="323"/>
                    </a:lnTo>
                    <a:lnTo>
                      <a:pt x="681" y="320"/>
                    </a:lnTo>
                    <a:lnTo>
                      <a:pt x="697" y="313"/>
                    </a:lnTo>
                    <a:lnTo>
                      <a:pt x="703" y="314"/>
                    </a:lnTo>
                    <a:lnTo>
                      <a:pt x="717" y="325"/>
                    </a:lnTo>
                    <a:lnTo>
                      <a:pt x="717" y="327"/>
                    </a:lnTo>
                    <a:lnTo>
                      <a:pt x="710" y="334"/>
                    </a:lnTo>
                    <a:lnTo>
                      <a:pt x="710" y="343"/>
                    </a:lnTo>
                    <a:lnTo>
                      <a:pt x="717" y="376"/>
                    </a:lnTo>
                    <a:lnTo>
                      <a:pt x="728" y="387"/>
                    </a:lnTo>
                    <a:lnTo>
                      <a:pt x="732" y="394"/>
                    </a:lnTo>
                    <a:lnTo>
                      <a:pt x="739" y="405"/>
                    </a:lnTo>
                    <a:lnTo>
                      <a:pt x="746" y="411"/>
                    </a:lnTo>
                    <a:lnTo>
                      <a:pt x="750" y="420"/>
                    </a:lnTo>
                    <a:lnTo>
                      <a:pt x="759" y="429"/>
                    </a:lnTo>
                    <a:lnTo>
                      <a:pt x="768" y="443"/>
                    </a:lnTo>
                    <a:lnTo>
                      <a:pt x="795" y="465"/>
                    </a:lnTo>
                    <a:lnTo>
                      <a:pt x="805" y="478"/>
                    </a:lnTo>
                    <a:lnTo>
                      <a:pt x="910" y="518"/>
                    </a:lnTo>
                    <a:lnTo>
                      <a:pt x="1028" y="565"/>
                    </a:lnTo>
                    <a:lnTo>
                      <a:pt x="1099" y="563"/>
                    </a:lnTo>
                    <a:lnTo>
                      <a:pt x="1097" y="567"/>
                    </a:lnTo>
                    <a:lnTo>
                      <a:pt x="1084" y="587"/>
                    </a:lnTo>
                    <a:lnTo>
                      <a:pt x="991" y="692"/>
                    </a:lnTo>
                    <a:lnTo>
                      <a:pt x="886" y="815"/>
                    </a:lnTo>
                    <a:lnTo>
                      <a:pt x="801" y="817"/>
                    </a:lnTo>
                    <a:lnTo>
                      <a:pt x="790" y="824"/>
                    </a:lnTo>
                    <a:lnTo>
                      <a:pt x="761" y="837"/>
                    </a:lnTo>
                    <a:lnTo>
                      <a:pt x="745" y="850"/>
                    </a:lnTo>
                    <a:lnTo>
                      <a:pt x="728" y="870"/>
                    </a:lnTo>
                    <a:lnTo>
                      <a:pt x="679" y="886"/>
                    </a:lnTo>
                    <a:lnTo>
                      <a:pt x="661" y="897"/>
                    </a:lnTo>
                    <a:lnTo>
                      <a:pt x="657" y="904"/>
                    </a:lnTo>
                    <a:lnTo>
                      <a:pt x="650" y="904"/>
                    </a:lnTo>
                    <a:lnTo>
                      <a:pt x="638" y="904"/>
                    </a:lnTo>
                    <a:lnTo>
                      <a:pt x="619" y="906"/>
                    </a:lnTo>
                    <a:lnTo>
                      <a:pt x="576" y="881"/>
                    </a:lnTo>
                    <a:lnTo>
                      <a:pt x="550" y="886"/>
                    </a:lnTo>
                    <a:lnTo>
                      <a:pt x="525" y="895"/>
                    </a:lnTo>
                    <a:lnTo>
                      <a:pt x="505" y="921"/>
                    </a:lnTo>
                    <a:lnTo>
                      <a:pt x="472" y="939"/>
                    </a:lnTo>
                    <a:lnTo>
                      <a:pt x="441" y="939"/>
                    </a:lnTo>
                    <a:lnTo>
                      <a:pt x="411" y="930"/>
                    </a:lnTo>
                    <a:lnTo>
                      <a:pt x="389" y="928"/>
                    </a:lnTo>
                    <a:lnTo>
                      <a:pt x="362" y="919"/>
                    </a:lnTo>
                    <a:lnTo>
                      <a:pt x="345" y="901"/>
                    </a:lnTo>
                    <a:lnTo>
                      <a:pt x="296" y="866"/>
                    </a:lnTo>
                    <a:lnTo>
                      <a:pt x="271" y="853"/>
                    </a:lnTo>
                    <a:lnTo>
                      <a:pt x="251" y="852"/>
                    </a:lnTo>
                    <a:lnTo>
                      <a:pt x="231" y="855"/>
                    </a:lnTo>
                    <a:lnTo>
                      <a:pt x="213" y="848"/>
                    </a:lnTo>
                    <a:lnTo>
                      <a:pt x="213" y="814"/>
                    </a:lnTo>
                    <a:lnTo>
                      <a:pt x="215" y="799"/>
                    </a:lnTo>
                    <a:lnTo>
                      <a:pt x="215" y="788"/>
                    </a:lnTo>
                    <a:lnTo>
                      <a:pt x="204" y="781"/>
                    </a:lnTo>
                    <a:lnTo>
                      <a:pt x="173" y="774"/>
                    </a:lnTo>
                    <a:lnTo>
                      <a:pt x="160" y="765"/>
                    </a:lnTo>
                    <a:lnTo>
                      <a:pt x="155" y="750"/>
                    </a:lnTo>
                    <a:lnTo>
                      <a:pt x="140" y="712"/>
                    </a:lnTo>
                    <a:lnTo>
                      <a:pt x="135" y="692"/>
                    </a:lnTo>
                    <a:lnTo>
                      <a:pt x="127" y="677"/>
                    </a:lnTo>
                    <a:lnTo>
                      <a:pt x="97" y="656"/>
                    </a:lnTo>
                    <a:lnTo>
                      <a:pt x="88" y="645"/>
                    </a:lnTo>
                    <a:lnTo>
                      <a:pt x="78" y="632"/>
                    </a:lnTo>
                    <a:lnTo>
                      <a:pt x="77" y="617"/>
                    </a:lnTo>
                    <a:lnTo>
                      <a:pt x="64" y="603"/>
                    </a:lnTo>
                    <a:lnTo>
                      <a:pt x="53" y="594"/>
                    </a:lnTo>
                    <a:lnTo>
                      <a:pt x="39" y="590"/>
                    </a:lnTo>
                    <a:lnTo>
                      <a:pt x="28" y="590"/>
                    </a:lnTo>
                    <a:lnTo>
                      <a:pt x="17" y="583"/>
                    </a:lnTo>
                    <a:lnTo>
                      <a:pt x="8" y="581"/>
                    </a:lnTo>
                    <a:lnTo>
                      <a:pt x="0" y="576"/>
                    </a:lnTo>
                    <a:lnTo>
                      <a:pt x="6" y="563"/>
                    </a:lnTo>
                    <a:lnTo>
                      <a:pt x="15" y="558"/>
                    </a:lnTo>
                    <a:lnTo>
                      <a:pt x="15" y="534"/>
                    </a:lnTo>
                    <a:lnTo>
                      <a:pt x="28" y="529"/>
                    </a:lnTo>
                    <a:lnTo>
                      <a:pt x="57" y="532"/>
                    </a:lnTo>
                    <a:lnTo>
                      <a:pt x="71" y="525"/>
                    </a:lnTo>
                    <a:lnTo>
                      <a:pt x="80" y="516"/>
                    </a:lnTo>
                    <a:lnTo>
                      <a:pt x="82" y="494"/>
                    </a:lnTo>
                    <a:lnTo>
                      <a:pt x="80" y="425"/>
                    </a:lnTo>
                    <a:lnTo>
                      <a:pt x="86" y="401"/>
                    </a:lnTo>
                    <a:lnTo>
                      <a:pt x="88" y="383"/>
                    </a:lnTo>
                    <a:lnTo>
                      <a:pt x="86" y="374"/>
                    </a:lnTo>
                    <a:lnTo>
                      <a:pt x="86" y="360"/>
                    </a:lnTo>
                    <a:lnTo>
                      <a:pt x="89" y="363"/>
                    </a:lnTo>
                    <a:lnTo>
                      <a:pt x="93" y="351"/>
                    </a:lnTo>
                    <a:lnTo>
                      <a:pt x="102" y="333"/>
                    </a:lnTo>
                    <a:lnTo>
                      <a:pt x="111" y="325"/>
                    </a:lnTo>
                    <a:lnTo>
                      <a:pt x="127" y="325"/>
                    </a:lnTo>
                    <a:lnTo>
                      <a:pt x="133" y="318"/>
                    </a:lnTo>
                    <a:lnTo>
                      <a:pt x="138" y="278"/>
                    </a:lnTo>
                    <a:lnTo>
                      <a:pt x="144" y="258"/>
                    </a:lnTo>
                    <a:lnTo>
                      <a:pt x="187" y="186"/>
                    </a:lnTo>
                    <a:lnTo>
                      <a:pt x="200" y="171"/>
                    </a:lnTo>
                    <a:lnTo>
                      <a:pt x="211" y="167"/>
                    </a:lnTo>
                    <a:lnTo>
                      <a:pt x="220" y="156"/>
                    </a:lnTo>
                    <a:lnTo>
                      <a:pt x="240" y="69"/>
                    </a:lnTo>
                    <a:lnTo>
                      <a:pt x="240" y="48"/>
                    </a:lnTo>
                    <a:lnTo>
                      <a:pt x="244" y="48"/>
                    </a:lnTo>
                    <a:lnTo>
                      <a:pt x="262" y="48"/>
                    </a:lnTo>
                    <a:lnTo>
                      <a:pt x="267" y="51"/>
                    </a:lnTo>
                    <a:lnTo>
                      <a:pt x="271" y="51"/>
                    </a:lnTo>
                    <a:lnTo>
                      <a:pt x="276" y="48"/>
                    </a:lnTo>
                    <a:lnTo>
                      <a:pt x="276" y="42"/>
                    </a:lnTo>
                    <a:lnTo>
                      <a:pt x="280" y="37"/>
                    </a:lnTo>
                    <a:lnTo>
                      <a:pt x="291" y="37"/>
                    </a:lnTo>
                    <a:lnTo>
                      <a:pt x="296" y="44"/>
                    </a:lnTo>
                    <a:lnTo>
                      <a:pt x="298" y="49"/>
                    </a:lnTo>
                    <a:lnTo>
                      <a:pt x="309" y="64"/>
                    </a:lnTo>
                    <a:lnTo>
                      <a:pt x="333" y="0"/>
                    </a:lnTo>
                    <a:close/>
                  </a:path>
                </a:pathLst>
              </a:custGeom>
              <a:solidFill>
                <a:schemeClr val="accent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 name="Freeform 28">
              <a:extLst>
                <a:ext uri="{FF2B5EF4-FFF2-40B4-BE49-F238E27FC236}">
                  <a16:creationId xmlns:a16="http://schemas.microsoft.com/office/drawing/2014/main" id="{5ACAE822-7662-04E3-96C4-788904D4456B}"/>
                </a:ext>
              </a:extLst>
            </p:cNvPr>
            <p:cNvSpPr/>
            <p:nvPr/>
          </p:nvSpPr>
          <p:spPr>
            <a:xfrm>
              <a:off x="6350508" y="946404"/>
              <a:ext cx="480060" cy="110226"/>
            </a:xfrm>
            <a:custGeom>
              <a:avLst/>
              <a:gdLst>
                <a:gd name="connsiteX0" fmla="*/ 480060 w 480060"/>
                <a:gd name="connsiteY0" fmla="*/ 100584 h 110226"/>
                <a:gd name="connsiteX1" fmla="*/ 457200 w 480060"/>
                <a:gd name="connsiteY1" fmla="*/ 109728 h 110226"/>
                <a:gd name="connsiteX2" fmla="*/ 429768 w 480060"/>
                <a:gd name="connsiteY2" fmla="*/ 100584 h 110226"/>
                <a:gd name="connsiteX3" fmla="*/ 397764 w 480060"/>
                <a:gd name="connsiteY3" fmla="*/ 91440 h 110226"/>
                <a:gd name="connsiteX4" fmla="*/ 384048 w 480060"/>
                <a:gd name="connsiteY4" fmla="*/ 82296 h 110226"/>
                <a:gd name="connsiteX5" fmla="*/ 370332 w 480060"/>
                <a:gd name="connsiteY5" fmla="*/ 22860 h 110226"/>
                <a:gd name="connsiteX6" fmla="*/ 342900 w 480060"/>
                <a:gd name="connsiteY6" fmla="*/ 0 h 110226"/>
                <a:gd name="connsiteX7" fmla="*/ 320040 w 480060"/>
                <a:gd name="connsiteY7" fmla="*/ 36576 h 110226"/>
                <a:gd name="connsiteX8" fmla="*/ 315468 w 480060"/>
                <a:gd name="connsiteY8" fmla="*/ 50292 h 110226"/>
                <a:gd name="connsiteX9" fmla="*/ 310896 w 480060"/>
                <a:gd name="connsiteY9" fmla="*/ 91440 h 110226"/>
                <a:gd name="connsiteX10" fmla="*/ 288036 w 480060"/>
                <a:gd name="connsiteY10" fmla="*/ 96012 h 110226"/>
                <a:gd name="connsiteX11" fmla="*/ 256032 w 480060"/>
                <a:gd name="connsiteY11" fmla="*/ 100584 h 110226"/>
                <a:gd name="connsiteX12" fmla="*/ 242316 w 480060"/>
                <a:gd name="connsiteY12" fmla="*/ 105156 h 110226"/>
                <a:gd name="connsiteX13" fmla="*/ 105156 w 480060"/>
                <a:gd name="connsiteY13" fmla="*/ 105156 h 110226"/>
                <a:gd name="connsiteX14" fmla="*/ 82296 w 480060"/>
                <a:gd name="connsiteY14" fmla="*/ 96012 h 110226"/>
                <a:gd name="connsiteX15" fmla="*/ 0 w 480060"/>
                <a:gd name="connsiteY15" fmla="*/ 100584 h 11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060" h="110226">
                  <a:moveTo>
                    <a:pt x="480060" y="100584"/>
                  </a:moveTo>
                  <a:cubicBezTo>
                    <a:pt x="472440" y="103632"/>
                    <a:pt x="465407" y="109728"/>
                    <a:pt x="457200" y="109728"/>
                  </a:cubicBezTo>
                  <a:cubicBezTo>
                    <a:pt x="447561" y="109728"/>
                    <a:pt x="439036" y="103232"/>
                    <a:pt x="429768" y="100584"/>
                  </a:cubicBezTo>
                  <a:lnTo>
                    <a:pt x="397764" y="91440"/>
                  </a:lnTo>
                  <a:cubicBezTo>
                    <a:pt x="393192" y="88392"/>
                    <a:pt x="386280" y="87317"/>
                    <a:pt x="384048" y="82296"/>
                  </a:cubicBezTo>
                  <a:cubicBezTo>
                    <a:pt x="378013" y="68717"/>
                    <a:pt x="382973" y="35501"/>
                    <a:pt x="370332" y="22860"/>
                  </a:cubicBezTo>
                  <a:cubicBezTo>
                    <a:pt x="352731" y="5259"/>
                    <a:pt x="361996" y="12731"/>
                    <a:pt x="342900" y="0"/>
                  </a:cubicBezTo>
                  <a:cubicBezTo>
                    <a:pt x="332018" y="32645"/>
                    <a:pt x="341776" y="22085"/>
                    <a:pt x="320040" y="36576"/>
                  </a:cubicBezTo>
                  <a:cubicBezTo>
                    <a:pt x="318516" y="41148"/>
                    <a:pt x="316260" y="45538"/>
                    <a:pt x="315468" y="50292"/>
                  </a:cubicBezTo>
                  <a:cubicBezTo>
                    <a:pt x="313199" y="63905"/>
                    <a:pt x="317996" y="79606"/>
                    <a:pt x="310896" y="91440"/>
                  </a:cubicBezTo>
                  <a:cubicBezTo>
                    <a:pt x="306898" y="98103"/>
                    <a:pt x="295701" y="94734"/>
                    <a:pt x="288036" y="96012"/>
                  </a:cubicBezTo>
                  <a:cubicBezTo>
                    <a:pt x="277406" y="97784"/>
                    <a:pt x="266700" y="99060"/>
                    <a:pt x="256032" y="100584"/>
                  </a:cubicBezTo>
                  <a:cubicBezTo>
                    <a:pt x="251460" y="102108"/>
                    <a:pt x="247116" y="104720"/>
                    <a:pt x="242316" y="105156"/>
                  </a:cubicBezTo>
                  <a:cubicBezTo>
                    <a:pt x="160465" y="112597"/>
                    <a:pt x="171654" y="111201"/>
                    <a:pt x="105156" y="105156"/>
                  </a:cubicBezTo>
                  <a:cubicBezTo>
                    <a:pt x="90117" y="82598"/>
                    <a:pt x="104050" y="93940"/>
                    <a:pt x="82296" y="96012"/>
                  </a:cubicBezTo>
                  <a:cubicBezTo>
                    <a:pt x="54945" y="98617"/>
                    <a:pt x="0" y="100584"/>
                    <a:pt x="0" y="100584"/>
                  </a:cubicBezTo>
                </a:path>
              </a:pathLst>
            </a:custGeom>
            <a:noFill/>
            <a:ln w="6350">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7295B2FC-5AE9-FA1A-B0D4-21CDE1D2D378}"/>
              </a:ext>
            </a:extLst>
          </p:cNvPr>
          <p:cNvPicPr>
            <a:picLocks noGrp="1"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275" y="-1"/>
            <a:ext cx="5605463" cy="6858000"/>
          </a:xfrm>
          <a:prstGeom prst="rect">
            <a:avLst/>
          </a:prstGeom>
        </p:spPr>
      </p:pic>
    </p:spTree>
    <p:extLst>
      <p:ext uri="{BB962C8B-B14F-4D97-AF65-F5344CB8AC3E}">
        <p14:creationId xmlns:p14="http://schemas.microsoft.com/office/powerpoint/2010/main" val="249631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757E5B-3612-4539-C3B3-B75BE9556952}"/>
              </a:ext>
            </a:extLst>
          </p:cNvPr>
          <p:cNvSpPr/>
          <p:nvPr/>
        </p:nvSpPr>
        <p:spPr>
          <a:xfrm>
            <a:off x="10715625" y="-1"/>
            <a:ext cx="1463040" cy="1463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endParaRPr>
          </a:p>
          <a:p>
            <a:pPr algn="ctr"/>
            <a:endParaRPr lang="en-US" sz="1500">
              <a:solidFill>
                <a:schemeClr val="bg1"/>
              </a:solidFill>
            </a:endParaRPr>
          </a:p>
          <a:p>
            <a:pPr algn="ctr"/>
            <a:endParaRPr lang="en-US" sz="1500">
              <a:solidFill>
                <a:schemeClr val="bg1"/>
              </a:solidFill>
            </a:endParaRPr>
          </a:p>
          <a:p>
            <a:pPr algn="ctr"/>
            <a:r>
              <a:rPr lang="en-US" sz="1500" b="1">
                <a:solidFill>
                  <a:schemeClr val="bg1"/>
                </a:solidFill>
              </a:rPr>
              <a:t>Infrastructure</a:t>
            </a:r>
          </a:p>
        </p:txBody>
      </p:sp>
      <p:sp>
        <p:nvSpPr>
          <p:cNvPr id="2" name="Title 1">
            <a:extLst>
              <a:ext uri="{FF2B5EF4-FFF2-40B4-BE49-F238E27FC236}">
                <a16:creationId xmlns:a16="http://schemas.microsoft.com/office/drawing/2014/main" id="{07E36F7C-3F5D-41EE-A922-0796BE91E2C8}"/>
              </a:ext>
            </a:extLst>
          </p:cNvPr>
          <p:cNvSpPr>
            <a:spLocks noGrp="1"/>
          </p:cNvSpPr>
          <p:nvPr>
            <p:ph type="title"/>
          </p:nvPr>
        </p:nvSpPr>
        <p:spPr>
          <a:xfrm>
            <a:off x="6095999" y="1828800"/>
            <a:ext cx="5257801" cy="719482"/>
          </a:xfrm>
        </p:spPr>
        <p:txBody>
          <a:bodyPr/>
          <a:lstStyle/>
          <a:p>
            <a:r>
              <a:rPr lang="en-US" sz="1400"/>
              <a:t>The DUAL model at work:</a:t>
            </a:r>
            <a:br>
              <a:rPr lang="en-US"/>
            </a:br>
            <a:r>
              <a:rPr lang="en-US" sz="3600"/>
              <a:t>Ethiopia</a:t>
            </a:r>
            <a:endParaRPr lang="en-US"/>
          </a:p>
        </p:txBody>
      </p:sp>
      <p:sp>
        <p:nvSpPr>
          <p:cNvPr id="3" name="Content Placeholder 2">
            <a:extLst>
              <a:ext uri="{FF2B5EF4-FFF2-40B4-BE49-F238E27FC236}">
                <a16:creationId xmlns:a16="http://schemas.microsoft.com/office/drawing/2014/main" id="{9A165FAC-8D91-42E7-8FE6-84EC1EDF0F82}"/>
              </a:ext>
            </a:extLst>
          </p:cNvPr>
          <p:cNvSpPr>
            <a:spLocks noGrp="1"/>
          </p:cNvSpPr>
          <p:nvPr>
            <p:ph sz="half" idx="1"/>
          </p:nvPr>
        </p:nvSpPr>
        <p:spPr>
          <a:xfrm>
            <a:off x="6095999" y="2819400"/>
            <a:ext cx="5257801" cy="3124200"/>
          </a:xfrm>
        </p:spPr>
        <p:txBody>
          <a:bodyPr vert="horz" lIns="91440" tIns="45720" rIns="91440" bIns="45720" rtlCol="0" anchor="t">
            <a:noAutofit/>
          </a:bodyPr>
          <a:lstStyle/>
          <a:p>
            <a:r>
              <a:rPr lang="en-US" sz="1800" b="1"/>
              <a:t>Building technological and physical infrastructure</a:t>
            </a:r>
          </a:p>
          <a:p>
            <a:r>
              <a:rPr lang="en-US" sz="1800"/>
              <a:t>The implementation team partnered with the government to explore cloud-hosted alternatives for the country’s DHIS2 instance.</a:t>
            </a:r>
            <a:endParaRPr lang="en-US" sz="1800">
              <a:cs typeface="Calibri"/>
            </a:endParaRPr>
          </a:p>
        </p:txBody>
      </p:sp>
      <p:sp>
        <p:nvSpPr>
          <p:cNvPr id="7" name="Text Placeholder 6">
            <a:extLst>
              <a:ext uri="{FF2B5EF4-FFF2-40B4-BE49-F238E27FC236}">
                <a16:creationId xmlns:a16="http://schemas.microsoft.com/office/drawing/2014/main" id="{EB2C62CC-1EE8-F776-4967-61EDF3641C1F}"/>
              </a:ext>
            </a:extLst>
          </p:cNvPr>
          <p:cNvSpPr>
            <a:spLocks noGrp="1"/>
          </p:cNvSpPr>
          <p:nvPr>
            <p:ph type="body" sz="quarter" idx="11"/>
          </p:nvPr>
        </p:nvSpPr>
        <p:spPr/>
        <p:txBody>
          <a:bodyPr/>
          <a:lstStyle/>
          <a:p>
            <a:r>
              <a:rPr lang="en-US"/>
              <a:t>Photo: JSI</a:t>
            </a:r>
          </a:p>
        </p:txBody>
      </p:sp>
      <p:pic>
        <p:nvPicPr>
          <p:cNvPr id="12" name="Picture 11" descr="Logo&#10;&#10;Description automatically generated">
            <a:extLst>
              <a:ext uri="{FF2B5EF4-FFF2-40B4-BE49-F238E27FC236}">
                <a16:creationId xmlns:a16="http://schemas.microsoft.com/office/drawing/2014/main" id="{1DF5694C-E720-4DC3-A556-C8B7A292EF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8294" y="6050100"/>
            <a:ext cx="1610305" cy="843159"/>
          </a:xfrm>
          <a:prstGeom prst="rect">
            <a:avLst/>
          </a:prstGeom>
        </p:spPr>
      </p:pic>
      <p:pic>
        <p:nvPicPr>
          <p:cNvPr id="13" name="Graphic 32" descr="Server outline">
            <a:extLst>
              <a:ext uri="{FF2B5EF4-FFF2-40B4-BE49-F238E27FC236}">
                <a16:creationId xmlns:a16="http://schemas.microsoft.com/office/drawing/2014/main" id="{2AB3A9CA-5E48-44B1-9C5E-4C35775D805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46174" y="204537"/>
            <a:ext cx="801942" cy="801942"/>
          </a:xfrm>
          <a:prstGeom prst="rect">
            <a:avLst/>
          </a:prstGeom>
        </p:spPr>
      </p:pic>
      <p:grpSp>
        <p:nvGrpSpPr>
          <p:cNvPr id="31" name="Group 30">
            <a:extLst>
              <a:ext uri="{FF2B5EF4-FFF2-40B4-BE49-F238E27FC236}">
                <a16:creationId xmlns:a16="http://schemas.microsoft.com/office/drawing/2014/main" id="{263A8756-6177-18DD-C000-6D2779935348}"/>
              </a:ext>
            </a:extLst>
          </p:cNvPr>
          <p:cNvGrpSpPr/>
          <p:nvPr/>
        </p:nvGrpSpPr>
        <p:grpSpPr>
          <a:xfrm>
            <a:off x="6270277" y="357737"/>
            <a:ext cx="1343303" cy="1438448"/>
            <a:chOff x="6270277" y="357737"/>
            <a:chExt cx="1343303" cy="1438448"/>
          </a:xfrm>
        </p:grpSpPr>
        <p:grpSp>
          <p:nvGrpSpPr>
            <p:cNvPr id="32" name="Group 31">
              <a:extLst>
                <a:ext uri="{FF2B5EF4-FFF2-40B4-BE49-F238E27FC236}">
                  <a16:creationId xmlns:a16="http://schemas.microsoft.com/office/drawing/2014/main" id="{8AAAE37B-C315-662D-C961-EBFF830B5091}"/>
                </a:ext>
              </a:extLst>
            </p:cNvPr>
            <p:cNvGrpSpPr/>
            <p:nvPr/>
          </p:nvGrpSpPr>
          <p:grpSpPr>
            <a:xfrm>
              <a:off x="6270277" y="357737"/>
              <a:ext cx="1343303" cy="1438448"/>
              <a:chOff x="7981598" y="4119564"/>
              <a:chExt cx="1703388" cy="1824037"/>
            </a:xfrm>
          </p:grpSpPr>
          <p:sp>
            <p:nvSpPr>
              <p:cNvPr id="34" name="Freeform 1200">
                <a:extLst>
                  <a:ext uri="{FF2B5EF4-FFF2-40B4-BE49-F238E27FC236}">
                    <a16:creationId xmlns:a16="http://schemas.microsoft.com/office/drawing/2014/main" id="{51E73CD6-7508-748B-A3D4-98CD6FA556EC}"/>
                  </a:ext>
                </a:extLst>
              </p:cNvPr>
              <p:cNvSpPr>
                <a:spLocks/>
              </p:cNvSpPr>
              <p:nvPr/>
            </p:nvSpPr>
            <p:spPr bwMode="auto">
              <a:xfrm>
                <a:off x="8815036" y="4448176"/>
                <a:ext cx="387350" cy="377825"/>
              </a:xfrm>
              <a:custGeom>
                <a:avLst/>
                <a:gdLst>
                  <a:gd name="T0" fmla="*/ 140 w 486"/>
                  <a:gd name="T1" fmla="*/ 4 h 475"/>
                  <a:gd name="T2" fmla="*/ 154 w 486"/>
                  <a:gd name="T3" fmla="*/ 31 h 475"/>
                  <a:gd name="T4" fmla="*/ 169 w 486"/>
                  <a:gd name="T5" fmla="*/ 73 h 475"/>
                  <a:gd name="T6" fmla="*/ 181 w 486"/>
                  <a:gd name="T7" fmla="*/ 123 h 475"/>
                  <a:gd name="T8" fmla="*/ 194 w 486"/>
                  <a:gd name="T9" fmla="*/ 174 h 475"/>
                  <a:gd name="T10" fmla="*/ 210 w 486"/>
                  <a:gd name="T11" fmla="*/ 198 h 475"/>
                  <a:gd name="T12" fmla="*/ 216 w 486"/>
                  <a:gd name="T13" fmla="*/ 209 h 475"/>
                  <a:gd name="T14" fmla="*/ 228 w 486"/>
                  <a:gd name="T15" fmla="*/ 227 h 475"/>
                  <a:gd name="T16" fmla="*/ 234 w 486"/>
                  <a:gd name="T17" fmla="*/ 243 h 475"/>
                  <a:gd name="T18" fmla="*/ 245 w 486"/>
                  <a:gd name="T19" fmla="*/ 238 h 475"/>
                  <a:gd name="T20" fmla="*/ 243 w 486"/>
                  <a:gd name="T21" fmla="*/ 220 h 475"/>
                  <a:gd name="T22" fmla="*/ 258 w 486"/>
                  <a:gd name="T23" fmla="*/ 225 h 475"/>
                  <a:gd name="T24" fmla="*/ 258 w 486"/>
                  <a:gd name="T25" fmla="*/ 241 h 475"/>
                  <a:gd name="T26" fmla="*/ 277 w 486"/>
                  <a:gd name="T27" fmla="*/ 265 h 475"/>
                  <a:gd name="T28" fmla="*/ 292 w 486"/>
                  <a:gd name="T29" fmla="*/ 259 h 475"/>
                  <a:gd name="T30" fmla="*/ 308 w 486"/>
                  <a:gd name="T31" fmla="*/ 276 h 475"/>
                  <a:gd name="T32" fmla="*/ 326 w 486"/>
                  <a:gd name="T33" fmla="*/ 289 h 475"/>
                  <a:gd name="T34" fmla="*/ 372 w 486"/>
                  <a:gd name="T35" fmla="*/ 327 h 475"/>
                  <a:gd name="T36" fmla="*/ 388 w 486"/>
                  <a:gd name="T37" fmla="*/ 350 h 475"/>
                  <a:gd name="T38" fmla="*/ 403 w 486"/>
                  <a:gd name="T39" fmla="*/ 352 h 475"/>
                  <a:gd name="T40" fmla="*/ 417 w 486"/>
                  <a:gd name="T41" fmla="*/ 376 h 475"/>
                  <a:gd name="T42" fmla="*/ 432 w 486"/>
                  <a:gd name="T43" fmla="*/ 387 h 475"/>
                  <a:gd name="T44" fmla="*/ 444 w 486"/>
                  <a:gd name="T45" fmla="*/ 410 h 475"/>
                  <a:gd name="T46" fmla="*/ 461 w 486"/>
                  <a:gd name="T47" fmla="*/ 425 h 475"/>
                  <a:gd name="T48" fmla="*/ 479 w 486"/>
                  <a:gd name="T49" fmla="*/ 430 h 475"/>
                  <a:gd name="T50" fmla="*/ 444 w 486"/>
                  <a:gd name="T51" fmla="*/ 466 h 475"/>
                  <a:gd name="T52" fmla="*/ 424 w 486"/>
                  <a:gd name="T53" fmla="*/ 454 h 475"/>
                  <a:gd name="T54" fmla="*/ 397 w 486"/>
                  <a:gd name="T55" fmla="*/ 430 h 475"/>
                  <a:gd name="T56" fmla="*/ 368 w 486"/>
                  <a:gd name="T57" fmla="*/ 392 h 475"/>
                  <a:gd name="T58" fmla="*/ 326 w 486"/>
                  <a:gd name="T59" fmla="*/ 347 h 475"/>
                  <a:gd name="T60" fmla="*/ 287 w 486"/>
                  <a:gd name="T61" fmla="*/ 319 h 475"/>
                  <a:gd name="T62" fmla="*/ 250 w 486"/>
                  <a:gd name="T63" fmla="*/ 307 h 475"/>
                  <a:gd name="T64" fmla="*/ 230 w 486"/>
                  <a:gd name="T65" fmla="*/ 301 h 475"/>
                  <a:gd name="T66" fmla="*/ 212 w 486"/>
                  <a:gd name="T67" fmla="*/ 303 h 475"/>
                  <a:gd name="T68" fmla="*/ 198 w 486"/>
                  <a:gd name="T69" fmla="*/ 305 h 475"/>
                  <a:gd name="T70" fmla="*/ 181 w 486"/>
                  <a:gd name="T71" fmla="*/ 290 h 475"/>
                  <a:gd name="T72" fmla="*/ 156 w 486"/>
                  <a:gd name="T73" fmla="*/ 305 h 475"/>
                  <a:gd name="T74" fmla="*/ 127 w 486"/>
                  <a:gd name="T75" fmla="*/ 292 h 475"/>
                  <a:gd name="T76" fmla="*/ 114 w 486"/>
                  <a:gd name="T77" fmla="*/ 285 h 475"/>
                  <a:gd name="T78" fmla="*/ 76 w 486"/>
                  <a:gd name="T79" fmla="*/ 334 h 475"/>
                  <a:gd name="T80" fmla="*/ 58 w 486"/>
                  <a:gd name="T81" fmla="*/ 307 h 475"/>
                  <a:gd name="T82" fmla="*/ 43 w 486"/>
                  <a:gd name="T83" fmla="*/ 318 h 475"/>
                  <a:gd name="T84" fmla="*/ 29 w 486"/>
                  <a:gd name="T85" fmla="*/ 318 h 475"/>
                  <a:gd name="T86" fmla="*/ 2 w 486"/>
                  <a:gd name="T87" fmla="*/ 292 h 475"/>
                  <a:gd name="T88" fmla="*/ 12 w 486"/>
                  <a:gd name="T89" fmla="*/ 218 h 475"/>
                  <a:gd name="T90" fmla="*/ 25 w 486"/>
                  <a:gd name="T91" fmla="*/ 125 h 475"/>
                  <a:gd name="T92" fmla="*/ 51 w 486"/>
                  <a:gd name="T93" fmla="*/ 80 h 475"/>
                  <a:gd name="T94" fmla="*/ 94 w 486"/>
                  <a:gd name="T95" fmla="*/ 49 h 475"/>
                  <a:gd name="T96" fmla="*/ 130 w 486"/>
                  <a:gd name="T97" fmla="*/ 14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6" h="475">
                    <a:moveTo>
                      <a:pt x="132" y="0"/>
                    </a:moveTo>
                    <a:lnTo>
                      <a:pt x="136" y="0"/>
                    </a:lnTo>
                    <a:lnTo>
                      <a:pt x="140" y="4"/>
                    </a:lnTo>
                    <a:lnTo>
                      <a:pt x="145" y="13"/>
                    </a:lnTo>
                    <a:lnTo>
                      <a:pt x="149" y="24"/>
                    </a:lnTo>
                    <a:lnTo>
                      <a:pt x="154" y="31"/>
                    </a:lnTo>
                    <a:lnTo>
                      <a:pt x="161" y="45"/>
                    </a:lnTo>
                    <a:lnTo>
                      <a:pt x="165" y="56"/>
                    </a:lnTo>
                    <a:lnTo>
                      <a:pt x="169" y="73"/>
                    </a:lnTo>
                    <a:lnTo>
                      <a:pt x="174" y="92"/>
                    </a:lnTo>
                    <a:lnTo>
                      <a:pt x="178" y="100"/>
                    </a:lnTo>
                    <a:lnTo>
                      <a:pt x="181" y="123"/>
                    </a:lnTo>
                    <a:lnTo>
                      <a:pt x="185" y="138"/>
                    </a:lnTo>
                    <a:lnTo>
                      <a:pt x="187" y="151"/>
                    </a:lnTo>
                    <a:lnTo>
                      <a:pt x="194" y="174"/>
                    </a:lnTo>
                    <a:lnTo>
                      <a:pt x="201" y="183"/>
                    </a:lnTo>
                    <a:lnTo>
                      <a:pt x="208" y="189"/>
                    </a:lnTo>
                    <a:lnTo>
                      <a:pt x="210" y="198"/>
                    </a:lnTo>
                    <a:lnTo>
                      <a:pt x="212" y="201"/>
                    </a:lnTo>
                    <a:lnTo>
                      <a:pt x="212" y="205"/>
                    </a:lnTo>
                    <a:lnTo>
                      <a:pt x="216" y="209"/>
                    </a:lnTo>
                    <a:lnTo>
                      <a:pt x="223" y="210"/>
                    </a:lnTo>
                    <a:lnTo>
                      <a:pt x="225" y="212"/>
                    </a:lnTo>
                    <a:lnTo>
                      <a:pt x="228" y="227"/>
                    </a:lnTo>
                    <a:lnTo>
                      <a:pt x="232" y="232"/>
                    </a:lnTo>
                    <a:lnTo>
                      <a:pt x="232" y="240"/>
                    </a:lnTo>
                    <a:lnTo>
                      <a:pt x="234" y="243"/>
                    </a:lnTo>
                    <a:lnTo>
                      <a:pt x="241" y="247"/>
                    </a:lnTo>
                    <a:lnTo>
                      <a:pt x="245" y="245"/>
                    </a:lnTo>
                    <a:lnTo>
                      <a:pt x="245" y="238"/>
                    </a:lnTo>
                    <a:lnTo>
                      <a:pt x="239" y="230"/>
                    </a:lnTo>
                    <a:lnTo>
                      <a:pt x="239" y="225"/>
                    </a:lnTo>
                    <a:lnTo>
                      <a:pt x="243" y="220"/>
                    </a:lnTo>
                    <a:lnTo>
                      <a:pt x="247" y="218"/>
                    </a:lnTo>
                    <a:lnTo>
                      <a:pt x="252" y="225"/>
                    </a:lnTo>
                    <a:lnTo>
                      <a:pt x="258" y="225"/>
                    </a:lnTo>
                    <a:lnTo>
                      <a:pt x="259" y="230"/>
                    </a:lnTo>
                    <a:lnTo>
                      <a:pt x="258" y="236"/>
                    </a:lnTo>
                    <a:lnTo>
                      <a:pt x="258" y="241"/>
                    </a:lnTo>
                    <a:lnTo>
                      <a:pt x="265" y="249"/>
                    </a:lnTo>
                    <a:lnTo>
                      <a:pt x="272" y="263"/>
                    </a:lnTo>
                    <a:lnTo>
                      <a:pt x="277" y="265"/>
                    </a:lnTo>
                    <a:lnTo>
                      <a:pt x="281" y="263"/>
                    </a:lnTo>
                    <a:lnTo>
                      <a:pt x="285" y="258"/>
                    </a:lnTo>
                    <a:lnTo>
                      <a:pt x="292" y="259"/>
                    </a:lnTo>
                    <a:lnTo>
                      <a:pt x="299" y="263"/>
                    </a:lnTo>
                    <a:lnTo>
                      <a:pt x="303" y="267"/>
                    </a:lnTo>
                    <a:lnTo>
                      <a:pt x="308" y="276"/>
                    </a:lnTo>
                    <a:lnTo>
                      <a:pt x="314" y="281"/>
                    </a:lnTo>
                    <a:lnTo>
                      <a:pt x="319" y="283"/>
                    </a:lnTo>
                    <a:lnTo>
                      <a:pt x="326" y="289"/>
                    </a:lnTo>
                    <a:lnTo>
                      <a:pt x="341" y="289"/>
                    </a:lnTo>
                    <a:lnTo>
                      <a:pt x="350" y="294"/>
                    </a:lnTo>
                    <a:lnTo>
                      <a:pt x="372" y="327"/>
                    </a:lnTo>
                    <a:lnTo>
                      <a:pt x="383" y="339"/>
                    </a:lnTo>
                    <a:lnTo>
                      <a:pt x="385" y="347"/>
                    </a:lnTo>
                    <a:lnTo>
                      <a:pt x="388" y="350"/>
                    </a:lnTo>
                    <a:lnTo>
                      <a:pt x="390" y="350"/>
                    </a:lnTo>
                    <a:lnTo>
                      <a:pt x="395" y="354"/>
                    </a:lnTo>
                    <a:lnTo>
                      <a:pt x="403" y="352"/>
                    </a:lnTo>
                    <a:lnTo>
                      <a:pt x="405" y="356"/>
                    </a:lnTo>
                    <a:lnTo>
                      <a:pt x="412" y="370"/>
                    </a:lnTo>
                    <a:lnTo>
                      <a:pt x="417" y="376"/>
                    </a:lnTo>
                    <a:lnTo>
                      <a:pt x="424" y="377"/>
                    </a:lnTo>
                    <a:lnTo>
                      <a:pt x="426" y="383"/>
                    </a:lnTo>
                    <a:lnTo>
                      <a:pt x="432" y="387"/>
                    </a:lnTo>
                    <a:lnTo>
                      <a:pt x="435" y="401"/>
                    </a:lnTo>
                    <a:lnTo>
                      <a:pt x="439" y="406"/>
                    </a:lnTo>
                    <a:lnTo>
                      <a:pt x="444" y="410"/>
                    </a:lnTo>
                    <a:lnTo>
                      <a:pt x="457" y="412"/>
                    </a:lnTo>
                    <a:lnTo>
                      <a:pt x="457" y="416"/>
                    </a:lnTo>
                    <a:lnTo>
                      <a:pt x="461" y="425"/>
                    </a:lnTo>
                    <a:lnTo>
                      <a:pt x="464" y="430"/>
                    </a:lnTo>
                    <a:lnTo>
                      <a:pt x="472" y="434"/>
                    </a:lnTo>
                    <a:lnTo>
                      <a:pt x="479" y="430"/>
                    </a:lnTo>
                    <a:lnTo>
                      <a:pt x="486" y="439"/>
                    </a:lnTo>
                    <a:lnTo>
                      <a:pt x="464" y="457"/>
                    </a:lnTo>
                    <a:lnTo>
                      <a:pt x="444" y="466"/>
                    </a:lnTo>
                    <a:lnTo>
                      <a:pt x="437" y="475"/>
                    </a:lnTo>
                    <a:lnTo>
                      <a:pt x="430" y="465"/>
                    </a:lnTo>
                    <a:lnTo>
                      <a:pt x="424" y="454"/>
                    </a:lnTo>
                    <a:lnTo>
                      <a:pt x="414" y="445"/>
                    </a:lnTo>
                    <a:lnTo>
                      <a:pt x="403" y="439"/>
                    </a:lnTo>
                    <a:lnTo>
                      <a:pt x="397" y="430"/>
                    </a:lnTo>
                    <a:lnTo>
                      <a:pt x="392" y="417"/>
                    </a:lnTo>
                    <a:lnTo>
                      <a:pt x="385" y="406"/>
                    </a:lnTo>
                    <a:lnTo>
                      <a:pt x="368" y="392"/>
                    </a:lnTo>
                    <a:lnTo>
                      <a:pt x="345" y="374"/>
                    </a:lnTo>
                    <a:lnTo>
                      <a:pt x="337" y="361"/>
                    </a:lnTo>
                    <a:lnTo>
                      <a:pt x="326" y="347"/>
                    </a:lnTo>
                    <a:lnTo>
                      <a:pt x="310" y="328"/>
                    </a:lnTo>
                    <a:lnTo>
                      <a:pt x="299" y="327"/>
                    </a:lnTo>
                    <a:lnTo>
                      <a:pt x="287" y="319"/>
                    </a:lnTo>
                    <a:lnTo>
                      <a:pt x="268" y="305"/>
                    </a:lnTo>
                    <a:lnTo>
                      <a:pt x="252" y="305"/>
                    </a:lnTo>
                    <a:lnTo>
                      <a:pt x="250" y="307"/>
                    </a:lnTo>
                    <a:lnTo>
                      <a:pt x="247" y="307"/>
                    </a:lnTo>
                    <a:lnTo>
                      <a:pt x="243" y="303"/>
                    </a:lnTo>
                    <a:lnTo>
                      <a:pt x="230" y="301"/>
                    </a:lnTo>
                    <a:lnTo>
                      <a:pt x="223" y="296"/>
                    </a:lnTo>
                    <a:lnTo>
                      <a:pt x="219" y="296"/>
                    </a:lnTo>
                    <a:lnTo>
                      <a:pt x="212" y="303"/>
                    </a:lnTo>
                    <a:lnTo>
                      <a:pt x="203" y="303"/>
                    </a:lnTo>
                    <a:lnTo>
                      <a:pt x="201" y="307"/>
                    </a:lnTo>
                    <a:lnTo>
                      <a:pt x="198" y="305"/>
                    </a:lnTo>
                    <a:lnTo>
                      <a:pt x="194" y="298"/>
                    </a:lnTo>
                    <a:lnTo>
                      <a:pt x="187" y="290"/>
                    </a:lnTo>
                    <a:lnTo>
                      <a:pt x="181" y="290"/>
                    </a:lnTo>
                    <a:lnTo>
                      <a:pt x="181" y="296"/>
                    </a:lnTo>
                    <a:lnTo>
                      <a:pt x="174" y="303"/>
                    </a:lnTo>
                    <a:lnTo>
                      <a:pt x="156" y="305"/>
                    </a:lnTo>
                    <a:lnTo>
                      <a:pt x="150" y="308"/>
                    </a:lnTo>
                    <a:lnTo>
                      <a:pt x="140" y="307"/>
                    </a:lnTo>
                    <a:lnTo>
                      <a:pt x="127" y="292"/>
                    </a:lnTo>
                    <a:lnTo>
                      <a:pt x="127" y="287"/>
                    </a:lnTo>
                    <a:lnTo>
                      <a:pt x="123" y="285"/>
                    </a:lnTo>
                    <a:lnTo>
                      <a:pt x="114" y="285"/>
                    </a:lnTo>
                    <a:lnTo>
                      <a:pt x="105" y="278"/>
                    </a:lnTo>
                    <a:lnTo>
                      <a:pt x="100" y="270"/>
                    </a:lnTo>
                    <a:lnTo>
                      <a:pt x="76" y="334"/>
                    </a:lnTo>
                    <a:lnTo>
                      <a:pt x="65" y="319"/>
                    </a:lnTo>
                    <a:lnTo>
                      <a:pt x="65" y="314"/>
                    </a:lnTo>
                    <a:lnTo>
                      <a:pt x="58" y="307"/>
                    </a:lnTo>
                    <a:lnTo>
                      <a:pt x="47" y="307"/>
                    </a:lnTo>
                    <a:lnTo>
                      <a:pt x="43" y="312"/>
                    </a:lnTo>
                    <a:lnTo>
                      <a:pt x="43" y="318"/>
                    </a:lnTo>
                    <a:lnTo>
                      <a:pt x="38" y="321"/>
                    </a:lnTo>
                    <a:lnTo>
                      <a:pt x="34" y="321"/>
                    </a:lnTo>
                    <a:lnTo>
                      <a:pt x="29" y="318"/>
                    </a:lnTo>
                    <a:lnTo>
                      <a:pt x="11" y="318"/>
                    </a:lnTo>
                    <a:lnTo>
                      <a:pt x="7" y="318"/>
                    </a:lnTo>
                    <a:lnTo>
                      <a:pt x="2" y="292"/>
                    </a:lnTo>
                    <a:lnTo>
                      <a:pt x="0" y="265"/>
                    </a:lnTo>
                    <a:lnTo>
                      <a:pt x="5" y="240"/>
                    </a:lnTo>
                    <a:lnTo>
                      <a:pt x="12" y="218"/>
                    </a:lnTo>
                    <a:lnTo>
                      <a:pt x="23" y="169"/>
                    </a:lnTo>
                    <a:lnTo>
                      <a:pt x="27" y="138"/>
                    </a:lnTo>
                    <a:lnTo>
                      <a:pt x="25" y="125"/>
                    </a:lnTo>
                    <a:lnTo>
                      <a:pt x="29" y="96"/>
                    </a:lnTo>
                    <a:lnTo>
                      <a:pt x="34" y="82"/>
                    </a:lnTo>
                    <a:lnTo>
                      <a:pt x="51" y="80"/>
                    </a:lnTo>
                    <a:lnTo>
                      <a:pt x="61" y="73"/>
                    </a:lnTo>
                    <a:lnTo>
                      <a:pt x="69" y="62"/>
                    </a:lnTo>
                    <a:lnTo>
                      <a:pt x="94" y="49"/>
                    </a:lnTo>
                    <a:lnTo>
                      <a:pt x="105" y="45"/>
                    </a:lnTo>
                    <a:lnTo>
                      <a:pt x="121" y="36"/>
                    </a:lnTo>
                    <a:lnTo>
                      <a:pt x="130" y="14"/>
                    </a:lnTo>
                    <a:lnTo>
                      <a:pt x="132"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259">
                <a:extLst>
                  <a:ext uri="{FF2B5EF4-FFF2-40B4-BE49-F238E27FC236}">
                    <a16:creationId xmlns:a16="http://schemas.microsoft.com/office/drawing/2014/main" id="{BB3F2CE4-1A1D-F4D7-D937-39C3CA55CE56}"/>
                  </a:ext>
                </a:extLst>
              </p:cNvPr>
              <p:cNvSpPr>
                <a:spLocks/>
              </p:cNvSpPr>
              <p:nvPr/>
            </p:nvSpPr>
            <p:spPr bwMode="auto">
              <a:xfrm>
                <a:off x="9102373" y="4856164"/>
                <a:ext cx="582613" cy="892175"/>
              </a:xfrm>
              <a:custGeom>
                <a:avLst/>
                <a:gdLst>
                  <a:gd name="T0" fmla="*/ 708 w 733"/>
                  <a:gd name="T1" fmla="*/ 12 h 1123"/>
                  <a:gd name="T2" fmla="*/ 719 w 733"/>
                  <a:gd name="T3" fmla="*/ 21 h 1123"/>
                  <a:gd name="T4" fmla="*/ 712 w 733"/>
                  <a:gd name="T5" fmla="*/ 50 h 1123"/>
                  <a:gd name="T6" fmla="*/ 717 w 733"/>
                  <a:gd name="T7" fmla="*/ 79 h 1123"/>
                  <a:gd name="T8" fmla="*/ 721 w 733"/>
                  <a:gd name="T9" fmla="*/ 114 h 1123"/>
                  <a:gd name="T10" fmla="*/ 712 w 733"/>
                  <a:gd name="T11" fmla="*/ 128 h 1123"/>
                  <a:gd name="T12" fmla="*/ 722 w 733"/>
                  <a:gd name="T13" fmla="*/ 125 h 1123"/>
                  <a:gd name="T14" fmla="*/ 733 w 733"/>
                  <a:gd name="T15" fmla="*/ 134 h 1123"/>
                  <a:gd name="T16" fmla="*/ 721 w 733"/>
                  <a:gd name="T17" fmla="*/ 132 h 1123"/>
                  <a:gd name="T18" fmla="*/ 704 w 733"/>
                  <a:gd name="T19" fmla="*/ 139 h 1123"/>
                  <a:gd name="T20" fmla="*/ 697 w 733"/>
                  <a:gd name="T21" fmla="*/ 212 h 1123"/>
                  <a:gd name="T22" fmla="*/ 686 w 733"/>
                  <a:gd name="T23" fmla="*/ 239 h 1123"/>
                  <a:gd name="T24" fmla="*/ 661 w 733"/>
                  <a:gd name="T25" fmla="*/ 286 h 1123"/>
                  <a:gd name="T26" fmla="*/ 646 w 733"/>
                  <a:gd name="T27" fmla="*/ 314 h 1123"/>
                  <a:gd name="T28" fmla="*/ 633 w 733"/>
                  <a:gd name="T29" fmla="*/ 339 h 1123"/>
                  <a:gd name="T30" fmla="*/ 590 w 733"/>
                  <a:gd name="T31" fmla="*/ 446 h 1123"/>
                  <a:gd name="T32" fmla="*/ 570 w 733"/>
                  <a:gd name="T33" fmla="*/ 519 h 1123"/>
                  <a:gd name="T34" fmla="*/ 552 w 733"/>
                  <a:gd name="T35" fmla="*/ 539 h 1123"/>
                  <a:gd name="T36" fmla="*/ 525 w 733"/>
                  <a:gd name="T37" fmla="*/ 570 h 1123"/>
                  <a:gd name="T38" fmla="*/ 515 w 733"/>
                  <a:gd name="T39" fmla="*/ 597 h 1123"/>
                  <a:gd name="T40" fmla="*/ 483 w 733"/>
                  <a:gd name="T41" fmla="*/ 651 h 1123"/>
                  <a:gd name="T42" fmla="*/ 452 w 733"/>
                  <a:gd name="T43" fmla="*/ 684 h 1123"/>
                  <a:gd name="T44" fmla="*/ 408 w 733"/>
                  <a:gd name="T45" fmla="*/ 737 h 1123"/>
                  <a:gd name="T46" fmla="*/ 387 w 733"/>
                  <a:gd name="T47" fmla="*/ 766 h 1123"/>
                  <a:gd name="T48" fmla="*/ 334 w 733"/>
                  <a:gd name="T49" fmla="*/ 820 h 1123"/>
                  <a:gd name="T50" fmla="*/ 299 w 733"/>
                  <a:gd name="T51" fmla="*/ 831 h 1123"/>
                  <a:gd name="T52" fmla="*/ 187 w 733"/>
                  <a:gd name="T53" fmla="*/ 940 h 1123"/>
                  <a:gd name="T54" fmla="*/ 138 w 733"/>
                  <a:gd name="T55" fmla="*/ 1000 h 1123"/>
                  <a:gd name="T56" fmla="*/ 114 w 733"/>
                  <a:gd name="T57" fmla="*/ 1007 h 1123"/>
                  <a:gd name="T58" fmla="*/ 118 w 733"/>
                  <a:gd name="T59" fmla="*/ 1018 h 1123"/>
                  <a:gd name="T60" fmla="*/ 100 w 733"/>
                  <a:gd name="T61" fmla="*/ 1047 h 1123"/>
                  <a:gd name="T62" fmla="*/ 51 w 733"/>
                  <a:gd name="T63" fmla="*/ 1107 h 1123"/>
                  <a:gd name="T64" fmla="*/ 40 w 733"/>
                  <a:gd name="T65" fmla="*/ 1116 h 1123"/>
                  <a:gd name="T66" fmla="*/ 2 w 733"/>
                  <a:gd name="T67" fmla="*/ 994 h 1123"/>
                  <a:gd name="T68" fmla="*/ 0 w 733"/>
                  <a:gd name="T69" fmla="*/ 753 h 1123"/>
                  <a:gd name="T70" fmla="*/ 62 w 733"/>
                  <a:gd name="T71" fmla="*/ 668 h 1123"/>
                  <a:gd name="T72" fmla="*/ 85 w 733"/>
                  <a:gd name="T73" fmla="*/ 642 h 1123"/>
                  <a:gd name="T74" fmla="*/ 167 w 733"/>
                  <a:gd name="T75" fmla="*/ 593 h 1123"/>
                  <a:gd name="T76" fmla="*/ 292 w 733"/>
                  <a:gd name="T77" fmla="*/ 571 h 1123"/>
                  <a:gd name="T78" fmla="*/ 503 w 733"/>
                  <a:gd name="T79" fmla="*/ 323 h 1123"/>
                  <a:gd name="T80" fmla="*/ 316 w 733"/>
                  <a:gd name="T81" fmla="*/ 274 h 1123"/>
                  <a:gd name="T82" fmla="*/ 174 w 733"/>
                  <a:gd name="T83" fmla="*/ 199 h 1123"/>
                  <a:gd name="T84" fmla="*/ 152 w 733"/>
                  <a:gd name="T85" fmla="*/ 167 h 1123"/>
                  <a:gd name="T86" fmla="*/ 134 w 733"/>
                  <a:gd name="T87" fmla="*/ 143 h 1123"/>
                  <a:gd name="T88" fmla="*/ 116 w 733"/>
                  <a:gd name="T89" fmla="*/ 90 h 1123"/>
                  <a:gd name="T90" fmla="*/ 138 w 733"/>
                  <a:gd name="T91" fmla="*/ 56 h 1123"/>
                  <a:gd name="T92" fmla="*/ 149 w 733"/>
                  <a:gd name="T93" fmla="*/ 41 h 1123"/>
                  <a:gd name="T94" fmla="*/ 171 w 733"/>
                  <a:gd name="T95" fmla="*/ 63 h 1123"/>
                  <a:gd name="T96" fmla="*/ 225 w 733"/>
                  <a:gd name="T97" fmla="*/ 125 h 1123"/>
                  <a:gd name="T98" fmla="*/ 272 w 733"/>
                  <a:gd name="T99" fmla="*/ 127 h 1123"/>
                  <a:gd name="T100" fmla="*/ 303 w 733"/>
                  <a:gd name="T101" fmla="*/ 107 h 1123"/>
                  <a:gd name="T102" fmla="*/ 325 w 733"/>
                  <a:gd name="T103" fmla="*/ 90 h 1123"/>
                  <a:gd name="T104" fmla="*/ 338 w 733"/>
                  <a:gd name="T105" fmla="*/ 92 h 1123"/>
                  <a:gd name="T106" fmla="*/ 363 w 733"/>
                  <a:gd name="T107" fmla="*/ 94 h 1123"/>
                  <a:gd name="T108" fmla="*/ 399 w 733"/>
                  <a:gd name="T109" fmla="*/ 99 h 1123"/>
                  <a:gd name="T110" fmla="*/ 425 w 733"/>
                  <a:gd name="T111" fmla="*/ 81 h 1123"/>
                  <a:gd name="T112" fmla="*/ 454 w 733"/>
                  <a:gd name="T113" fmla="*/ 63 h 1123"/>
                  <a:gd name="T114" fmla="*/ 492 w 733"/>
                  <a:gd name="T115" fmla="*/ 67 h 1123"/>
                  <a:gd name="T116" fmla="*/ 530 w 733"/>
                  <a:gd name="T117" fmla="*/ 50 h 1123"/>
                  <a:gd name="T118" fmla="*/ 577 w 733"/>
                  <a:gd name="T119" fmla="*/ 45 h 1123"/>
                  <a:gd name="T120" fmla="*/ 597 w 733"/>
                  <a:gd name="T121" fmla="*/ 38 h 1123"/>
                  <a:gd name="T122" fmla="*/ 641 w 733"/>
                  <a:gd name="T123" fmla="*/ 32 h 1123"/>
                  <a:gd name="T124" fmla="*/ 672 w 733"/>
                  <a:gd name="T125" fmla="*/ 5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3" h="1123">
                    <a:moveTo>
                      <a:pt x="681" y="0"/>
                    </a:moveTo>
                    <a:lnTo>
                      <a:pt x="693" y="0"/>
                    </a:lnTo>
                    <a:lnTo>
                      <a:pt x="708" y="12"/>
                    </a:lnTo>
                    <a:lnTo>
                      <a:pt x="719" y="12"/>
                    </a:lnTo>
                    <a:lnTo>
                      <a:pt x="722" y="14"/>
                    </a:lnTo>
                    <a:lnTo>
                      <a:pt x="719" y="21"/>
                    </a:lnTo>
                    <a:lnTo>
                      <a:pt x="721" y="30"/>
                    </a:lnTo>
                    <a:lnTo>
                      <a:pt x="713" y="41"/>
                    </a:lnTo>
                    <a:lnTo>
                      <a:pt x="712" y="50"/>
                    </a:lnTo>
                    <a:lnTo>
                      <a:pt x="713" y="63"/>
                    </a:lnTo>
                    <a:lnTo>
                      <a:pt x="721" y="70"/>
                    </a:lnTo>
                    <a:lnTo>
                      <a:pt x="717" y="79"/>
                    </a:lnTo>
                    <a:lnTo>
                      <a:pt x="719" y="89"/>
                    </a:lnTo>
                    <a:lnTo>
                      <a:pt x="719" y="99"/>
                    </a:lnTo>
                    <a:lnTo>
                      <a:pt x="721" y="114"/>
                    </a:lnTo>
                    <a:lnTo>
                      <a:pt x="719" y="119"/>
                    </a:lnTo>
                    <a:lnTo>
                      <a:pt x="712" y="127"/>
                    </a:lnTo>
                    <a:lnTo>
                      <a:pt x="712" y="128"/>
                    </a:lnTo>
                    <a:lnTo>
                      <a:pt x="719" y="127"/>
                    </a:lnTo>
                    <a:lnTo>
                      <a:pt x="721" y="125"/>
                    </a:lnTo>
                    <a:lnTo>
                      <a:pt x="722" y="125"/>
                    </a:lnTo>
                    <a:lnTo>
                      <a:pt x="726" y="127"/>
                    </a:lnTo>
                    <a:lnTo>
                      <a:pt x="733" y="128"/>
                    </a:lnTo>
                    <a:lnTo>
                      <a:pt x="733" y="134"/>
                    </a:lnTo>
                    <a:lnTo>
                      <a:pt x="731" y="138"/>
                    </a:lnTo>
                    <a:lnTo>
                      <a:pt x="730" y="138"/>
                    </a:lnTo>
                    <a:lnTo>
                      <a:pt x="721" y="132"/>
                    </a:lnTo>
                    <a:lnTo>
                      <a:pt x="712" y="134"/>
                    </a:lnTo>
                    <a:lnTo>
                      <a:pt x="706" y="136"/>
                    </a:lnTo>
                    <a:lnTo>
                      <a:pt x="704" y="139"/>
                    </a:lnTo>
                    <a:lnTo>
                      <a:pt x="704" y="148"/>
                    </a:lnTo>
                    <a:lnTo>
                      <a:pt x="697" y="188"/>
                    </a:lnTo>
                    <a:lnTo>
                      <a:pt x="697" y="212"/>
                    </a:lnTo>
                    <a:lnTo>
                      <a:pt x="695" y="219"/>
                    </a:lnTo>
                    <a:lnTo>
                      <a:pt x="693" y="234"/>
                    </a:lnTo>
                    <a:lnTo>
                      <a:pt x="686" y="239"/>
                    </a:lnTo>
                    <a:lnTo>
                      <a:pt x="681" y="248"/>
                    </a:lnTo>
                    <a:lnTo>
                      <a:pt x="670" y="272"/>
                    </a:lnTo>
                    <a:lnTo>
                      <a:pt x="661" y="286"/>
                    </a:lnTo>
                    <a:lnTo>
                      <a:pt x="653" y="305"/>
                    </a:lnTo>
                    <a:lnTo>
                      <a:pt x="653" y="308"/>
                    </a:lnTo>
                    <a:lnTo>
                      <a:pt x="646" y="314"/>
                    </a:lnTo>
                    <a:lnTo>
                      <a:pt x="639" y="323"/>
                    </a:lnTo>
                    <a:lnTo>
                      <a:pt x="635" y="330"/>
                    </a:lnTo>
                    <a:lnTo>
                      <a:pt x="633" y="339"/>
                    </a:lnTo>
                    <a:lnTo>
                      <a:pt x="632" y="357"/>
                    </a:lnTo>
                    <a:lnTo>
                      <a:pt x="608" y="408"/>
                    </a:lnTo>
                    <a:lnTo>
                      <a:pt x="590" y="446"/>
                    </a:lnTo>
                    <a:lnTo>
                      <a:pt x="586" y="457"/>
                    </a:lnTo>
                    <a:lnTo>
                      <a:pt x="581" y="490"/>
                    </a:lnTo>
                    <a:lnTo>
                      <a:pt x="570" y="519"/>
                    </a:lnTo>
                    <a:lnTo>
                      <a:pt x="561" y="530"/>
                    </a:lnTo>
                    <a:lnTo>
                      <a:pt x="555" y="533"/>
                    </a:lnTo>
                    <a:lnTo>
                      <a:pt x="552" y="539"/>
                    </a:lnTo>
                    <a:lnTo>
                      <a:pt x="548" y="540"/>
                    </a:lnTo>
                    <a:lnTo>
                      <a:pt x="541" y="548"/>
                    </a:lnTo>
                    <a:lnTo>
                      <a:pt x="525" y="570"/>
                    </a:lnTo>
                    <a:lnTo>
                      <a:pt x="515" y="588"/>
                    </a:lnTo>
                    <a:lnTo>
                      <a:pt x="517" y="589"/>
                    </a:lnTo>
                    <a:lnTo>
                      <a:pt x="515" y="597"/>
                    </a:lnTo>
                    <a:lnTo>
                      <a:pt x="508" y="611"/>
                    </a:lnTo>
                    <a:lnTo>
                      <a:pt x="496" y="633"/>
                    </a:lnTo>
                    <a:lnTo>
                      <a:pt x="483" y="651"/>
                    </a:lnTo>
                    <a:lnTo>
                      <a:pt x="483" y="653"/>
                    </a:lnTo>
                    <a:lnTo>
                      <a:pt x="468" y="668"/>
                    </a:lnTo>
                    <a:lnTo>
                      <a:pt x="452" y="684"/>
                    </a:lnTo>
                    <a:lnTo>
                      <a:pt x="446" y="697"/>
                    </a:lnTo>
                    <a:lnTo>
                      <a:pt x="430" y="715"/>
                    </a:lnTo>
                    <a:lnTo>
                      <a:pt x="408" y="737"/>
                    </a:lnTo>
                    <a:lnTo>
                      <a:pt x="396" y="744"/>
                    </a:lnTo>
                    <a:lnTo>
                      <a:pt x="396" y="749"/>
                    </a:lnTo>
                    <a:lnTo>
                      <a:pt x="387" y="766"/>
                    </a:lnTo>
                    <a:lnTo>
                      <a:pt x="370" y="787"/>
                    </a:lnTo>
                    <a:lnTo>
                      <a:pt x="354" y="804"/>
                    </a:lnTo>
                    <a:lnTo>
                      <a:pt x="334" y="820"/>
                    </a:lnTo>
                    <a:lnTo>
                      <a:pt x="325" y="824"/>
                    </a:lnTo>
                    <a:lnTo>
                      <a:pt x="309" y="831"/>
                    </a:lnTo>
                    <a:lnTo>
                      <a:pt x="299" y="831"/>
                    </a:lnTo>
                    <a:lnTo>
                      <a:pt x="289" y="838"/>
                    </a:lnTo>
                    <a:lnTo>
                      <a:pt x="258" y="865"/>
                    </a:lnTo>
                    <a:lnTo>
                      <a:pt x="187" y="940"/>
                    </a:lnTo>
                    <a:lnTo>
                      <a:pt x="162" y="967"/>
                    </a:lnTo>
                    <a:lnTo>
                      <a:pt x="152" y="982"/>
                    </a:lnTo>
                    <a:lnTo>
                      <a:pt x="138" y="1000"/>
                    </a:lnTo>
                    <a:lnTo>
                      <a:pt x="123" y="1003"/>
                    </a:lnTo>
                    <a:lnTo>
                      <a:pt x="118" y="1002"/>
                    </a:lnTo>
                    <a:lnTo>
                      <a:pt x="114" y="1007"/>
                    </a:lnTo>
                    <a:lnTo>
                      <a:pt x="118" y="1009"/>
                    </a:lnTo>
                    <a:lnTo>
                      <a:pt x="120" y="1012"/>
                    </a:lnTo>
                    <a:lnTo>
                      <a:pt x="118" y="1018"/>
                    </a:lnTo>
                    <a:lnTo>
                      <a:pt x="113" y="1020"/>
                    </a:lnTo>
                    <a:lnTo>
                      <a:pt x="109" y="1032"/>
                    </a:lnTo>
                    <a:lnTo>
                      <a:pt x="100" y="1047"/>
                    </a:lnTo>
                    <a:lnTo>
                      <a:pt x="82" y="1067"/>
                    </a:lnTo>
                    <a:lnTo>
                      <a:pt x="67" y="1089"/>
                    </a:lnTo>
                    <a:lnTo>
                      <a:pt x="51" y="1107"/>
                    </a:lnTo>
                    <a:lnTo>
                      <a:pt x="44" y="1120"/>
                    </a:lnTo>
                    <a:lnTo>
                      <a:pt x="40" y="1123"/>
                    </a:lnTo>
                    <a:lnTo>
                      <a:pt x="40" y="1116"/>
                    </a:lnTo>
                    <a:lnTo>
                      <a:pt x="9" y="1074"/>
                    </a:lnTo>
                    <a:lnTo>
                      <a:pt x="2" y="1060"/>
                    </a:lnTo>
                    <a:lnTo>
                      <a:pt x="2" y="994"/>
                    </a:lnTo>
                    <a:lnTo>
                      <a:pt x="2" y="914"/>
                    </a:lnTo>
                    <a:lnTo>
                      <a:pt x="0" y="833"/>
                    </a:lnTo>
                    <a:lnTo>
                      <a:pt x="0" y="753"/>
                    </a:lnTo>
                    <a:lnTo>
                      <a:pt x="4" y="749"/>
                    </a:lnTo>
                    <a:lnTo>
                      <a:pt x="33" y="717"/>
                    </a:lnTo>
                    <a:lnTo>
                      <a:pt x="62" y="668"/>
                    </a:lnTo>
                    <a:lnTo>
                      <a:pt x="63" y="660"/>
                    </a:lnTo>
                    <a:lnTo>
                      <a:pt x="67" y="653"/>
                    </a:lnTo>
                    <a:lnTo>
                      <a:pt x="85" y="642"/>
                    </a:lnTo>
                    <a:lnTo>
                      <a:pt x="134" y="626"/>
                    </a:lnTo>
                    <a:lnTo>
                      <a:pt x="151" y="606"/>
                    </a:lnTo>
                    <a:lnTo>
                      <a:pt x="167" y="593"/>
                    </a:lnTo>
                    <a:lnTo>
                      <a:pt x="196" y="580"/>
                    </a:lnTo>
                    <a:lnTo>
                      <a:pt x="207" y="573"/>
                    </a:lnTo>
                    <a:lnTo>
                      <a:pt x="292" y="571"/>
                    </a:lnTo>
                    <a:lnTo>
                      <a:pt x="397" y="448"/>
                    </a:lnTo>
                    <a:lnTo>
                      <a:pt x="490" y="343"/>
                    </a:lnTo>
                    <a:lnTo>
                      <a:pt x="503" y="323"/>
                    </a:lnTo>
                    <a:lnTo>
                      <a:pt x="505" y="319"/>
                    </a:lnTo>
                    <a:lnTo>
                      <a:pt x="434" y="321"/>
                    </a:lnTo>
                    <a:lnTo>
                      <a:pt x="316" y="274"/>
                    </a:lnTo>
                    <a:lnTo>
                      <a:pt x="211" y="234"/>
                    </a:lnTo>
                    <a:lnTo>
                      <a:pt x="203" y="221"/>
                    </a:lnTo>
                    <a:lnTo>
                      <a:pt x="174" y="199"/>
                    </a:lnTo>
                    <a:lnTo>
                      <a:pt x="165" y="185"/>
                    </a:lnTo>
                    <a:lnTo>
                      <a:pt x="156" y="176"/>
                    </a:lnTo>
                    <a:lnTo>
                      <a:pt x="152" y="167"/>
                    </a:lnTo>
                    <a:lnTo>
                      <a:pt x="145" y="161"/>
                    </a:lnTo>
                    <a:lnTo>
                      <a:pt x="138" y="150"/>
                    </a:lnTo>
                    <a:lnTo>
                      <a:pt x="134" y="143"/>
                    </a:lnTo>
                    <a:lnTo>
                      <a:pt x="123" y="132"/>
                    </a:lnTo>
                    <a:lnTo>
                      <a:pt x="116" y="99"/>
                    </a:lnTo>
                    <a:lnTo>
                      <a:pt x="116" y="90"/>
                    </a:lnTo>
                    <a:lnTo>
                      <a:pt x="123" y="83"/>
                    </a:lnTo>
                    <a:lnTo>
                      <a:pt x="125" y="74"/>
                    </a:lnTo>
                    <a:lnTo>
                      <a:pt x="138" y="56"/>
                    </a:lnTo>
                    <a:lnTo>
                      <a:pt x="143" y="40"/>
                    </a:lnTo>
                    <a:lnTo>
                      <a:pt x="145" y="38"/>
                    </a:lnTo>
                    <a:lnTo>
                      <a:pt x="149" y="41"/>
                    </a:lnTo>
                    <a:lnTo>
                      <a:pt x="156" y="47"/>
                    </a:lnTo>
                    <a:lnTo>
                      <a:pt x="163" y="58"/>
                    </a:lnTo>
                    <a:lnTo>
                      <a:pt x="171" y="63"/>
                    </a:lnTo>
                    <a:lnTo>
                      <a:pt x="185" y="87"/>
                    </a:lnTo>
                    <a:lnTo>
                      <a:pt x="207" y="110"/>
                    </a:lnTo>
                    <a:lnTo>
                      <a:pt x="225" y="125"/>
                    </a:lnTo>
                    <a:lnTo>
                      <a:pt x="234" y="127"/>
                    </a:lnTo>
                    <a:lnTo>
                      <a:pt x="243" y="125"/>
                    </a:lnTo>
                    <a:lnTo>
                      <a:pt x="272" y="127"/>
                    </a:lnTo>
                    <a:lnTo>
                      <a:pt x="281" y="118"/>
                    </a:lnTo>
                    <a:lnTo>
                      <a:pt x="292" y="108"/>
                    </a:lnTo>
                    <a:lnTo>
                      <a:pt x="303" y="107"/>
                    </a:lnTo>
                    <a:lnTo>
                      <a:pt x="316" y="98"/>
                    </a:lnTo>
                    <a:lnTo>
                      <a:pt x="323" y="96"/>
                    </a:lnTo>
                    <a:lnTo>
                      <a:pt x="325" y="90"/>
                    </a:lnTo>
                    <a:lnTo>
                      <a:pt x="329" y="89"/>
                    </a:lnTo>
                    <a:lnTo>
                      <a:pt x="332" y="89"/>
                    </a:lnTo>
                    <a:lnTo>
                      <a:pt x="338" y="92"/>
                    </a:lnTo>
                    <a:lnTo>
                      <a:pt x="343" y="92"/>
                    </a:lnTo>
                    <a:lnTo>
                      <a:pt x="347" y="94"/>
                    </a:lnTo>
                    <a:lnTo>
                      <a:pt x="363" y="94"/>
                    </a:lnTo>
                    <a:lnTo>
                      <a:pt x="374" y="101"/>
                    </a:lnTo>
                    <a:lnTo>
                      <a:pt x="387" y="101"/>
                    </a:lnTo>
                    <a:lnTo>
                      <a:pt x="399" y="99"/>
                    </a:lnTo>
                    <a:lnTo>
                      <a:pt x="407" y="94"/>
                    </a:lnTo>
                    <a:lnTo>
                      <a:pt x="412" y="85"/>
                    </a:lnTo>
                    <a:lnTo>
                      <a:pt x="425" y="81"/>
                    </a:lnTo>
                    <a:lnTo>
                      <a:pt x="432" y="72"/>
                    </a:lnTo>
                    <a:lnTo>
                      <a:pt x="439" y="67"/>
                    </a:lnTo>
                    <a:lnTo>
                      <a:pt x="454" y="63"/>
                    </a:lnTo>
                    <a:lnTo>
                      <a:pt x="468" y="70"/>
                    </a:lnTo>
                    <a:lnTo>
                      <a:pt x="479" y="69"/>
                    </a:lnTo>
                    <a:lnTo>
                      <a:pt x="492" y="67"/>
                    </a:lnTo>
                    <a:lnTo>
                      <a:pt x="506" y="67"/>
                    </a:lnTo>
                    <a:lnTo>
                      <a:pt x="514" y="63"/>
                    </a:lnTo>
                    <a:lnTo>
                      <a:pt x="530" y="50"/>
                    </a:lnTo>
                    <a:lnTo>
                      <a:pt x="539" y="50"/>
                    </a:lnTo>
                    <a:lnTo>
                      <a:pt x="555" y="56"/>
                    </a:lnTo>
                    <a:lnTo>
                      <a:pt x="577" y="45"/>
                    </a:lnTo>
                    <a:lnTo>
                      <a:pt x="583" y="43"/>
                    </a:lnTo>
                    <a:lnTo>
                      <a:pt x="592" y="45"/>
                    </a:lnTo>
                    <a:lnTo>
                      <a:pt x="597" y="38"/>
                    </a:lnTo>
                    <a:lnTo>
                      <a:pt x="612" y="40"/>
                    </a:lnTo>
                    <a:lnTo>
                      <a:pt x="623" y="38"/>
                    </a:lnTo>
                    <a:lnTo>
                      <a:pt x="641" y="32"/>
                    </a:lnTo>
                    <a:lnTo>
                      <a:pt x="648" y="27"/>
                    </a:lnTo>
                    <a:lnTo>
                      <a:pt x="666" y="20"/>
                    </a:lnTo>
                    <a:lnTo>
                      <a:pt x="672" y="5"/>
                    </a:lnTo>
                    <a:lnTo>
                      <a:pt x="681"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75">
                <a:extLst>
                  <a:ext uri="{FF2B5EF4-FFF2-40B4-BE49-F238E27FC236}">
                    <a16:creationId xmlns:a16="http://schemas.microsoft.com/office/drawing/2014/main" id="{4F440872-168D-4D41-5A0E-6FA3FD9EE01C}"/>
                  </a:ext>
                </a:extLst>
              </p:cNvPr>
              <p:cNvSpPr>
                <a:spLocks/>
              </p:cNvSpPr>
              <p:nvPr/>
            </p:nvSpPr>
            <p:spPr bwMode="auto">
              <a:xfrm>
                <a:off x="7981598" y="4119564"/>
                <a:ext cx="939800" cy="1282700"/>
              </a:xfrm>
              <a:custGeom>
                <a:avLst/>
                <a:gdLst>
                  <a:gd name="T0" fmla="*/ 1004 w 1183"/>
                  <a:gd name="T1" fmla="*/ 44 h 1618"/>
                  <a:gd name="T2" fmla="*/ 1051 w 1183"/>
                  <a:gd name="T3" fmla="*/ 115 h 1618"/>
                  <a:gd name="T4" fmla="*/ 1074 w 1183"/>
                  <a:gd name="T5" fmla="*/ 165 h 1618"/>
                  <a:gd name="T6" fmla="*/ 1100 w 1183"/>
                  <a:gd name="T7" fmla="*/ 347 h 1618"/>
                  <a:gd name="T8" fmla="*/ 1145 w 1183"/>
                  <a:gd name="T9" fmla="*/ 376 h 1618"/>
                  <a:gd name="T10" fmla="*/ 1172 w 1183"/>
                  <a:gd name="T11" fmla="*/ 403 h 1618"/>
                  <a:gd name="T12" fmla="*/ 1172 w 1183"/>
                  <a:gd name="T13" fmla="*/ 452 h 1618"/>
                  <a:gd name="T14" fmla="*/ 1112 w 1183"/>
                  <a:gd name="T15" fmla="*/ 489 h 1618"/>
                  <a:gd name="T16" fmla="*/ 1076 w 1183"/>
                  <a:gd name="T17" fmla="*/ 541 h 1618"/>
                  <a:gd name="T18" fmla="*/ 1056 w 1183"/>
                  <a:gd name="T19" fmla="*/ 656 h 1618"/>
                  <a:gd name="T20" fmla="*/ 1058 w 1183"/>
                  <a:gd name="T21" fmla="*/ 755 h 1618"/>
                  <a:gd name="T22" fmla="*/ 1005 w 1183"/>
                  <a:gd name="T23" fmla="*/ 872 h 1618"/>
                  <a:gd name="T24" fmla="*/ 945 w 1183"/>
                  <a:gd name="T25" fmla="*/ 1011 h 1618"/>
                  <a:gd name="T26" fmla="*/ 907 w 1183"/>
                  <a:gd name="T27" fmla="*/ 1049 h 1618"/>
                  <a:gd name="T28" fmla="*/ 904 w 1183"/>
                  <a:gd name="T29" fmla="*/ 1087 h 1618"/>
                  <a:gd name="T30" fmla="*/ 889 w 1183"/>
                  <a:gd name="T31" fmla="*/ 1211 h 1618"/>
                  <a:gd name="T32" fmla="*/ 833 w 1183"/>
                  <a:gd name="T33" fmla="*/ 1244 h 1618"/>
                  <a:gd name="T34" fmla="*/ 835 w 1183"/>
                  <a:gd name="T35" fmla="*/ 1269 h 1618"/>
                  <a:gd name="T36" fmla="*/ 882 w 1183"/>
                  <a:gd name="T37" fmla="*/ 1289 h 1618"/>
                  <a:gd name="T38" fmla="*/ 915 w 1183"/>
                  <a:gd name="T39" fmla="*/ 1342 h 1618"/>
                  <a:gd name="T40" fmla="*/ 973 w 1183"/>
                  <a:gd name="T41" fmla="*/ 1436 h 1618"/>
                  <a:gd name="T42" fmla="*/ 1033 w 1183"/>
                  <a:gd name="T43" fmla="*/ 1474 h 1618"/>
                  <a:gd name="T44" fmla="*/ 1004 w 1183"/>
                  <a:gd name="T45" fmla="*/ 1538 h 1618"/>
                  <a:gd name="T46" fmla="*/ 915 w 1183"/>
                  <a:gd name="T47" fmla="*/ 1547 h 1618"/>
                  <a:gd name="T48" fmla="*/ 833 w 1183"/>
                  <a:gd name="T49" fmla="*/ 1603 h 1618"/>
                  <a:gd name="T50" fmla="*/ 753 w 1183"/>
                  <a:gd name="T51" fmla="*/ 1618 h 1618"/>
                  <a:gd name="T52" fmla="*/ 700 w 1183"/>
                  <a:gd name="T53" fmla="*/ 1605 h 1618"/>
                  <a:gd name="T54" fmla="*/ 655 w 1183"/>
                  <a:gd name="T55" fmla="*/ 1607 h 1618"/>
                  <a:gd name="T56" fmla="*/ 579 w 1183"/>
                  <a:gd name="T57" fmla="*/ 1532 h 1618"/>
                  <a:gd name="T58" fmla="*/ 503 w 1183"/>
                  <a:gd name="T59" fmla="*/ 1552 h 1618"/>
                  <a:gd name="T60" fmla="*/ 448 w 1183"/>
                  <a:gd name="T61" fmla="*/ 1516 h 1618"/>
                  <a:gd name="T62" fmla="*/ 414 w 1183"/>
                  <a:gd name="T63" fmla="*/ 1458 h 1618"/>
                  <a:gd name="T64" fmla="*/ 350 w 1183"/>
                  <a:gd name="T65" fmla="*/ 1392 h 1618"/>
                  <a:gd name="T66" fmla="*/ 314 w 1183"/>
                  <a:gd name="T67" fmla="*/ 1338 h 1618"/>
                  <a:gd name="T68" fmla="*/ 245 w 1183"/>
                  <a:gd name="T69" fmla="*/ 1271 h 1618"/>
                  <a:gd name="T70" fmla="*/ 221 w 1183"/>
                  <a:gd name="T71" fmla="*/ 1227 h 1618"/>
                  <a:gd name="T72" fmla="*/ 152 w 1183"/>
                  <a:gd name="T73" fmla="*/ 1193 h 1618"/>
                  <a:gd name="T74" fmla="*/ 121 w 1183"/>
                  <a:gd name="T75" fmla="*/ 1131 h 1618"/>
                  <a:gd name="T76" fmla="*/ 76 w 1183"/>
                  <a:gd name="T77" fmla="*/ 1020 h 1618"/>
                  <a:gd name="T78" fmla="*/ 69 w 1183"/>
                  <a:gd name="T79" fmla="*/ 968 h 1618"/>
                  <a:gd name="T80" fmla="*/ 38 w 1183"/>
                  <a:gd name="T81" fmla="*/ 901 h 1618"/>
                  <a:gd name="T82" fmla="*/ 5 w 1183"/>
                  <a:gd name="T83" fmla="*/ 862 h 1618"/>
                  <a:gd name="T84" fmla="*/ 9 w 1183"/>
                  <a:gd name="T85" fmla="*/ 815 h 1618"/>
                  <a:gd name="T86" fmla="*/ 16 w 1183"/>
                  <a:gd name="T87" fmla="*/ 759 h 1618"/>
                  <a:gd name="T88" fmla="*/ 27 w 1183"/>
                  <a:gd name="T89" fmla="*/ 730 h 1618"/>
                  <a:gd name="T90" fmla="*/ 69 w 1183"/>
                  <a:gd name="T91" fmla="*/ 645 h 1618"/>
                  <a:gd name="T92" fmla="*/ 91 w 1183"/>
                  <a:gd name="T93" fmla="*/ 612 h 1618"/>
                  <a:gd name="T94" fmla="*/ 147 w 1183"/>
                  <a:gd name="T95" fmla="*/ 536 h 1618"/>
                  <a:gd name="T96" fmla="*/ 138 w 1183"/>
                  <a:gd name="T97" fmla="*/ 251 h 1618"/>
                  <a:gd name="T98" fmla="*/ 646 w 1183"/>
                  <a:gd name="T99" fmla="*/ 91 h 1618"/>
                  <a:gd name="T100" fmla="*/ 666 w 1183"/>
                  <a:gd name="T101" fmla="*/ 76 h 1618"/>
                  <a:gd name="T102" fmla="*/ 846 w 1183"/>
                  <a:gd name="T103" fmla="*/ 109 h 1618"/>
                  <a:gd name="T104" fmla="*/ 926 w 1183"/>
                  <a:gd name="T105" fmla="*/ 27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3" h="1618">
                    <a:moveTo>
                      <a:pt x="953" y="0"/>
                    </a:moveTo>
                    <a:lnTo>
                      <a:pt x="969" y="26"/>
                    </a:lnTo>
                    <a:lnTo>
                      <a:pt x="989" y="33"/>
                    </a:lnTo>
                    <a:lnTo>
                      <a:pt x="1004" y="44"/>
                    </a:lnTo>
                    <a:lnTo>
                      <a:pt x="1020" y="62"/>
                    </a:lnTo>
                    <a:lnTo>
                      <a:pt x="1033" y="69"/>
                    </a:lnTo>
                    <a:lnTo>
                      <a:pt x="1047" y="91"/>
                    </a:lnTo>
                    <a:lnTo>
                      <a:pt x="1051" y="115"/>
                    </a:lnTo>
                    <a:lnTo>
                      <a:pt x="1054" y="131"/>
                    </a:lnTo>
                    <a:lnTo>
                      <a:pt x="1076" y="156"/>
                    </a:lnTo>
                    <a:lnTo>
                      <a:pt x="1078" y="165"/>
                    </a:lnTo>
                    <a:lnTo>
                      <a:pt x="1074" y="165"/>
                    </a:lnTo>
                    <a:lnTo>
                      <a:pt x="1080" y="224"/>
                    </a:lnTo>
                    <a:lnTo>
                      <a:pt x="1083" y="269"/>
                    </a:lnTo>
                    <a:lnTo>
                      <a:pt x="1089" y="303"/>
                    </a:lnTo>
                    <a:lnTo>
                      <a:pt x="1100" y="347"/>
                    </a:lnTo>
                    <a:lnTo>
                      <a:pt x="1107" y="358"/>
                    </a:lnTo>
                    <a:lnTo>
                      <a:pt x="1116" y="365"/>
                    </a:lnTo>
                    <a:lnTo>
                      <a:pt x="1136" y="374"/>
                    </a:lnTo>
                    <a:lnTo>
                      <a:pt x="1145" y="376"/>
                    </a:lnTo>
                    <a:lnTo>
                      <a:pt x="1154" y="383"/>
                    </a:lnTo>
                    <a:lnTo>
                      <a:pt x="1161" y="401"/>
                    </a:lnTo>
                    <a:lnTo>
                      <a:pt x="1167" y="398"/>
                    </a:lnTo>
                    <a:lnTo>
                      <a:pt x="1172" y="403"/>
                    </a:lnTo>
                    <a:lnTo>
                      <a:pt x="1178" y="403"/>
                    </a:lnTo>
                    <a:lnTo>
                      <a:pt x="1183" y="416"/>
                    </a:lnTo>
                    <a:lnTo>
                      <a:pt x="1181" y="430"/>
                    </a:lnTo>
                    <a:lnTo>
                      <a:pt x="1172" y="452"/>
                    </a:lnTo>
                    <a:lnTo>
                      <a:pt x="1156" y="461"/>
                    </a:lnTo>
                    <a:lnTo>
                      <a:pt x="1145" y="465"/>
                    </a:lnTo>
                    <a:lnTo>
                      <a:pt x="1120" y="478"/>
                    </a:lnTo>
                    <a:lnTo>
                      <a:pt x="1112" y="489"/>
                    </a:lnTo>
                    <a:lnTo>
                      <a:pt x="1102" y="496"/>
                    </a:lnTo>
                    <a:lnTo>
                      <a:pt x="1085" y="498"/>
                    </a:lnTo>
                    <a:lnTo>
                      <a:pt x="1080" y="512"/>
                    </a:lnTo>
                    <a:lnTo>
                      <a:pt x="1076" y="541"/>
                    </a:lnTo>
                    <a:lnTo>
                      <a:pt x="1078" y="554"/>
                    </a:lnTo>
                    <a:lnTo>
                      <a:pt x="1074" y="585"/>
                    </a:lnTo>
                    <a:lnTo>
                      <a:pt x="1063" y="634"/>
                    </a:lnTo>
                    <a:lnTo>
                      <a:pt x="1056" y="656"/>
                    </a:lnTo>
                    <a:lnTo>
                      <a:pt x="1051" y="681"/>
                    </a:lnTo>
                    <a:lnTo>
                      <a:pt x="1053" y="708"/>
                    </a:lnTo>
                    <a:lnTo>
                      <a:pt x="1058" y="734"/>
                    </a:lnTo>
                    <a:lnTo>
                      <a:pt x="1058" y="755"/>
                    </a:lnTo>
                    <a:lnTo>
                      <a:pt x="1038" y="841"/>
                    </a:lnTo>
                    <a:lnTo>
                      <a:pt x="1029" y="853"/>
                    </a:lnTo>
                    <a:lnTo>
                      <a:pt x="1018" y="857"/>
                    </a:lnTo>
                    <a:lnTo>
                      <a:pt x="1005" y="872"/>
                    </a:lnTo>
                    <a:lnTo>
                      <a:pt x="962" y="944"/>
                    </a:lnTo>
                    <a:lnTo>
                      <a:pt x="956" y="964"/>
                    </a:lnTo>
                    <a:lnTo>
                      <a:pt x="951" y="1004"/>
                    </a:lnTo>
                    <a:lnTo>
                      <a:pt x="945" y="1011"/>
                    </a:lnTo>
                    <a:lnTo>
                      <a:pt x="929" y="1011"/>
                    </a:lnTo>
                    <a:lnTo>
                      <a:pt x="920" y="1019"/>
                    </a:lnTo>
                    <a:lnTo>
                      <a:pt x="911" y="1037"/>
                    </a:lnTo>
                    <a:lnTo>
                      <a:pt x="907" y="1049"/>
                    </a:lnTo>
                    <a:lnTo>
                      <a:pt x="904" y="1046"/>
                    </a:lnTo>
                    <a:lnTo>
                      <a:pt x="904" y="1060"/>
                    </a:lnTo>
                    <a:lnTo>
                      <a:pt x="906" y="1069"/>
                    </a:lnTo>
                    <a:lnTo>
                      <a:pt x="904" y="1087"/>
                    </a:lnTo>
                    <a:lnTo>
                      <a:pt x="898" y="1109"/>
                    </a:lnTo>
                    <a:lnTo>
                      <a:pt x="900" y="1180"/>
                    </a:lnTo>
                    <a:lnTo>
                      <a:pt x="898" y="1202"/>
                    </a:lnTo>
                    <a:lnTo>
                      <a:pt x="889" y="1211"/>
                    </a:lnTo>
                    <a:lnTo>
                      <a:pt x="875" y="1218"/>
                    </a:lnTo>
                    <a:lnTo>
                      <a:pt x="846" y="1215"/>
                    </a:lnTo>
                    <a:lnTo>
                      <a:pt x="833" y="1220"/>
                    </a:lnTo>
                    <a:lnTo>
                      <a:pt x="833" y="1244"/>
                    </a:lnTo>
                    <a:lnTo>
                      <a:pt x="824" y="1249"/>
                    </a:lnTo>
                    <a:lnTo>
                      <a:pt x="818" y="1262"/>
                    </a:lnTo>
                    <a:lnTo>
                      <a:pt x="826" y="1267"/>
                    </a:lnTo>
                    <a:lnTo>
                      <a:pt x="835" y="1269"/>
                    </a:lnTo>
                    <a:lnTo>
                      <a:pt x="846" y="1276"/>
                    </a:lnTo>
                    <a:lnTo>
                      <a:pt x="857" y="1276"/>
                    </a:lnTo>
                    <a:lnTo>
                      <a:pt x="871" y="1280"/>
                    </a:lnTo>
                    <a:lnTo>
                      <a:pt x="882" y="1289"/>
                    </a:lnTo>
                    <a:lnTo>
                      <a:pt x="895" y="1303"/>
                    </a:lnTo>
                    <a:lnTo>
                      <a:pt x="896" y="1318"/>
                    </a:lnTo>
                    <a:lnTo>
                      <a:pt x="906" y="1331"/>
                    </a:lnTo>
                    <a:lnTo>
                      <a:pt x="915" y="1342"/>
                    </a:lnTo>
                    <a:lnTo>
                      <a:pt x="945" y="1363"/>
                    </a:lnTo>
                    <a:lnTo>
                      <a:pt x="953" y="1378"/>
                    </a:lnTo>
                    <a:lnTo>
                      <a:pt x="958" y="1398"/>
                    </a:lnTo>
                    <a:lnTo>
                      <a:pt x="973" y="1436"/>
                    </a:lnTo>
                    <a:lnTo>
                      <a:pt x="978" y="1451"/>
                    </a:lnTo>
                    <a:lnTo>
                      <a:pt x="991" y="1460"/>
                    </a:lnTo>
                    <a:lnTo>
                      <a:pt x="1022" y="1467"/>
                    </a:lnTo>
                    <a:lnTo>
                      <a:pt x="1033" y="1474"/>
                    </a:lnTo>
                    <a:lnTo>
                      <a:pt x="1033" y="1485"/>
                    </a:lnTo>
                    <a:lnTo>
                      <a:pt x="1031" y="1500"/>
                    </a:lnTo>
                    <a:lnTo>
                      <a:pt x="1031" y="1534"/>
                    </a:lnTo>
                    <a:lnTo>
                      <a:pt x="1004" y="1538"/>
                    </a:lnTo>
                    <a:lnTo>
                      <a:pt x="985" y="1538"/>
                    </a:lnTo>
                    <a:lnTo>
                      <a:pt x="945" y="1534"/>
                    </a:lnTo>
                    <a:lnTo>
                      <a:pt x="931" y="1536"/>
                    </a:lnTo>
                    <a:lnTo>
                      <a:pt x="915" y="1547"/>
                    </a:lnTo>
                    <a:lnTo>
                      <a:pt x="893" y="1578"/>
                    </a:lnTo>
                    <a:lnTo>
                      <a:pt x="893" y="1576"/>
                    </a:lnTo>
                    <a:lnTo>
                      <a:pt x="858" y="1601"/>
                    </a:lnTo>
                    <a:lnTo>
                      <a:pt x="833" y="1603"/>
                    </a:lnTo>
                    <a:lnTo>
                      <a:pt x="813" y="1601"/>
                    </a:lnTo>
                    <a:lnTo>
                      <a:pt x="795" y="1610"/>
                    </a:lnTo>
                    <a:lnTo>
                      <a:pt x="775" y="1612"/>
                    </a:lnTo>
                    <a:lnTo>
                      <a:pt x="753" y="1618"/>
                    </a:lnTo>
                    <a:lnTo>
                      <a:pt x="746" y="1605"/>
                    </a:lnTo>
                    <a:lnTo>
                      <a:pt x="728" y="1607"/>
                    </a:lnTo>
                    <a:lnTo>
                      <a:pt x="715" y="1610"/>
                    </a:lnTo>
                    <a:lnTo>
                      <a:pt x="700" y="1605"/>
                    </a:lnTo>
                    <a:lnTo>
                      <a:pt x="682" y="1607"/>
                    </a:lnTo>
                    <a:lnTo>
                      <a:pt x="673" y="1614"/>
                    </a:lnTo>
                    <a:lnTo>
                      <a:pt x="664" y="1616"/>
                    </a:lnTo>
                    <a:lnTo>
                      <a:pt x="655" y="1607"/>
                    </a:lnTo>
                    <a:lnTo>
                      <a:pt x="644" y="1594"/>
                    </a:lnTo>
                    <a:lnTo>
                      <a:pt x="626" y="1581"/>
                    </a:lnTo>
                    <a:lnTo>
                      <a:pt x="593" y="1541"/>
                    </a:lnTo>
                    <a:lnTo>
                      <a:pt x="579" y="1532"/>
                    </a:lnTo>
                    <a:lnTo>
                      <a:pt x="562" y="1547"/>
                    </a:lnTo>
                    <a:lnTo>
                      <a:pt x="546" y="1549"/>
                    </a:lnTo>
                    <a:lnTo>
                      <a:pt x="512" y="1539"/>
                    </a:lnTo>
                    <a:lnTo>
                      <a:pt x="503" y="1552"/>
                    </a:lnTo>
                    <a:lnTo>
                      <a:pt x="493" y="1558"/>
                    </a:lnTo>
                    <a:lnTo>
                      <a:pt x="464" y="1543"/>
                    </a:lnTo>
                    <a:lnTo>
                      <a:pt x="457" y="1529"/>
                    </a:lnTo>
                    <a:lnTo>
                      <a:pt x="448" y="1516"/>
                    </a:lnTo>
                    <a:lnTo>
                      <a:pt x="432" y="1501"/>
                    </a:lnTo>
                    <a:lnTo>
                      <a:pt x="423" y="1485"/>
                    </a:lnTo>
                    <a:lnTo>
                      <a:pt x="415" y="1474"/>
                    </a:lnTo>
                    <a:lnTo>
                      <a:pt x="414" y="1458"/>
                    </a:lnTo>
                    <a:lnTo>
                      <a:pt x="406" y="1443"/>
                    </a:lnTo>
                    <a:lnTo>
                      <a:pt x="366" y="1414"/>
                    </a:lnTo>
                    <a:lnTo>
                      <a:pt x="354" y="1411"/>
                    </a:lnTo>
                    <a:lnTo>
                      <a:pt x="350" y="1392"/>
                    </a:lnTo>
                    <a:lnTo>
                      <a:pt x="341" y="1380"/>
                    </a:lnTo>
                    <a:lnTo>
                      <a:pt x="336" y="1363"/>
                    </a:lnTo>
                    <a:lnTo>
                      <a:pt x="328" y="1347"/>
                    </a:lnTo>
                    <a:lnTo>
                      <a:pt x="314" y="1338"/>
                    </a:lnTo>
                    <a:lnTo>
                      <a:pt x="303" y="1323"/>
                    </a:lnTo>
                    <a:lnTo>
                      <a:pt x="277" y="1305"/>
                    </a:lnTo>
                    <a:lnTo>
                      <a:pt x="254" y="1287"/>
                    </a:lnTo>
                    <a:lnTo>
                      <a:pt x="245" y="1271"/>
                    </a:lnTo>
                    <a:lnTo>
                      <a:pt x="247" y="1254"/>
                    </a:lnTo>
                    <a:lnTo>
                      <a:pt x="245" y="1249"/>
                    </a:lnTo>
                    <a:lnTo>
                      <a:pt x="232" y="1236"/>
                    </a:lnTo>
                    <a:lnTo>
                      <a:pt x="221" y="1227"/>
                    </a:lnTo>
                    <a:lnTo>
                      <a:pt x="192" y="1227"/>
                    </a:lnTo>
                    <a:lnTo>
                      <a:pt x="178" y="1220"/>
                    </a:lnTo>
                    <a:lnTo>
                      <a:pt x="169" y="1196"/>
                    </a:lnTo>
                    <a:lnTo>
                      <a:pt x="152" y="1193"/>
                    </a:lnTo>
                    <a:lnTo>
                      <a:pt x="136" y="1191"/>
                    </a:lnTo>
                    <a:lnTo>
                      <a:pt x="121" y="1176"/>
                    </a:lnTo>
                    <a:lnTo>
                      <a:pt x="120" y="1156"/>
                    </a:lnTo>
                    <a:lnTo>
                      <a:pt x="121" y="1131"/>
                    </a:lnTo>
                    <a:lnTo>
                      <a:pt x="129" y="1106"/>
                    </a:lnTo>
                    <a:lnTo>
                      <a:pt x="121" y="1082"/>
                    </a:lnTo>
                    <a:lnTo>
                      <a:pt x="100" y="1049"/>
                    </a:lnTo>
                    <a:lnTo>
                      <a:pt x="76" y="1020"/>
                    </a:lnTo>
                    <a:lnTo>
                      <a:pt x="63" y="999"/>
                    </a:lnTo>
                    <a:lnTo>
                      <a:pt x="74" y="993"/>
                    </a:lnTo>
                    <a:lnTo>
                      <a:pt x="72" y="980"/>
                    </a:lnTo>
                    <a:lnTo>
                      <a:pt x="69" y="968"/>
                    </a:lnTo>
                    <a:lnTo>
                      <a:pt x="65" y="960"/>
                    </a:lnTo>
                    <a:lnTo>
                      <a:pt x="56" y="955"/>
                    </a:lnTo>
                    <a:lnTo>
                      <a:pt x="56" y="953"/>
                    </a:lnTo>
                    <a:lnTo>
                      <a:pt x="38" y="901"/>
                    </a:lnTo>
                    <a:lnTo>
                      <a:pt x="32" y="879"/>
                    </a:lnTo>
                    <a:lnTo>
                      <a:pt x="32" y="855"/>
                    </a:lnTo>
                    <a:lnTo>
                      <a:pt x="11" y="859"/>
                    </a:lnTo>
                    <a:lnTo>
                      <a:pt x="5" y="862"/>
                    </a:lnTo>
                    <a:lnTo>
                      <a:pt x="0" y="862"/>
                    </a:lnTo>
                    <a:lnTo>
                      <a:pt x="0" y="839"/>
                    </a:lnTo>
                    <a:lnTo>
                      <a:pt x="2" y="830"/>
                    </a:lnTo>
                    <a:lnTo>
                      <a:pt x="9" y="815"/>
                    </a:lnTo>
                    <a:lnTo>
                      <a:pt x="12" y="801"/>
                    </a:lnTo>
                    <a:lnTo>
                      <a:pt x="11" y="781"/>
                    </a:lnTo>
                    <a:lnTo>
                      <a:pt x="12" y="764"/>
                    </a:lnTo>
                    <a:lnTo>
                      <a:pt x="16" y="759"/>
                    </a:lnTo>
                    <a:lnTo>
                      <a:pt x="27" y="752"/>
                    </a:lnTo>
                    <a:lnTo>
                      <a:pt x="29" y="750"/>
                    </a:lnTo>
                    <a:lnTo>
                      <a:pt x="29" y="743"/>
                    </a:lnTo>
                    <a:lnTo>
                      <a:pt x="27" y="730"/>
                    </a:lnTo>
                    <a:lnTo>
                      <a:pt x="27" y="712"/>
                    </a:lnTo>
                    <a:lnTo>
                      <a:pt x="49" y="686"/>
                    </a:lnTo>
                    <a:lnTo>
                      <a:pt x="63" y="659"/>
                    </a:lnTo>
                    <a:lnTo>
                      <a:pt x="69" y="645"/>
                    </a:lnTo>
                    <a:lnTo>
                      <a:pt x="69" y="626"/>
                    </a:lnTo>
                    <a:lnTo>
                      <a:pt x="72" y="616"/>
                    </a:lnTo>
                    <a:lnTo>
                      <a:pt x="74" y="614"/>
                    </a:lnTo>
                    <a:lnTo>
                      <a:pt x="91" y="612"/>
                    </a:lnTo>
                    <a:lnTo>
                      <a:pt x="101" y="608"/>
                    </a:lnTo>
                    <a:lnTo>
                      <a:pt x="140" y="608"/>
                    </a:lnTo>
                    <a:lnTo>
                      <a:pt x="149" y="606"/>
                    </a:lnTo>
                    <a:lnTo>
                      <a:pt x="147" y="536"/>
                    </a:lnTo>
                    <a:lnTo>
                      <a:pt x="145" y="456"/>
                    </a:lnTo>
                    <a:lnTo>
                      <a:pt x="141" y="378"/>
                    </a:lnTo>
                    <a:lnTo>
                      <a:pt x="140" y="298"/>
                    </a:lnTo>
                    <a:lnTo>
                      <a:pt x="138" y="251"/>
                    </a:lnTo>
                    <a:lnTo>
                      <a:pt x="207" y="251"/>
                    </a:lnTo>
                    <a:lnTo>
                      <a:pt x="203" y="165"/>
                    </a:lnTo>
                    <a:lnTo>
                      <a:pt x="201" y="91"/>
                    </a:lnTo>
                    <a:lnTo>
                      <a:pt x="646" y="91"/>
                    </a:lnTo>
                    <a:lnTo>
                      <a:pt x="655" y="75"/>
                    </a:lnTo>
                    <a:lnTo>
                      <a:pt x="660" y="75"/>
                    </a:lnTo>
                    <a:lnTo>
                      <a:pt x="662" y="76"/>
                    </a:lnTo>
                    <a:lnTo>
                      <a:pt x="666" y="76"/>
                    </a:lnTo>
                    <a:lnTo>
                      <a:pt x="660" y="93"/>
                    </a:lnTo>
                    <a:lnTo>
                      <a:pt x="786" y="93"/>
                    </a:lnTo>
                    <a:lnTo>
                      <a:pt x="813" y="111"/>
                    </a:lnTo>
                    <a:lnTo>
                      <a:pt x="846" y="109"/>
                    </a:lnTo>
                    <a:lnTo>
                      <a:pt x="855" y="75"/>
                    </a:lnTo>
                    <a:lnTo>
                      <a:pt x="893" y="64"/>
                    </a:lnTo>
                    <a:lnTo>
                      <a:pt x="907" y="20"/>
                    </a:lnTo>
                    <a:lnTo>
                      <a:pt x="926" y="27"/>
                    </a:lnTo>
                    <a:lnTo>
                      <a:pt x="953"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5168">
                <a:extLst>
                  <a:ext uri="{FF2B5EF4-FFF2-40B4-BE49-F238E27FC236}">
                    <a16:creationId xmlns:a16="http://schemas.microsoft.com/office/drawing/2014/main" id="{92A7BDD1-72DD-232F-822F-DE81DC2E0EF6}"/>
                  </a:ext>
                </a:extLst>
              </p:cNvPr>
              <p:cNvSpPr>
                <a:spLocks/>
              </p:cNvSpPr>
              <p:nvPr/>
            </p:nvSpPr>
            <p:spPr bwMode="auto">
              <a:xfrm>
                <a:off x="9135711" y="4797426"/>
                <a:ext cx="87313" cy="125413"/>
              </a:xfrm>
              <a:custGeom>
                <a:avLst/>
                <a:gdLst>
                  <a:gd name="T0" fmla="*/ 83 w 110"/>
                  <a:gd name="T1" fmla="*/ 0 h 158"/>
                  <a:gd name="T2" fmla="*/ 85 w 110"/>
                  <a:gd name="T3" fmla="*/ 7 h 158"/>
                  <a:gd name="T4" fmla="*/ 90 w 110"/>
                  <a:gd name="T5" fmla="*/ 13 h 158"/>
                  <a:gd name="T6" fmla="*/ 96 w 110"/>
                  <a:gd name="T7" fmla="*/ 24 h 158"/>
                  <a:gd name="T8" fmla="*/ 103 w 110"/>
                  <a:gd name="T9" fmla="*/ 31 h 158"/>
                  <a:gd name="T10" fmla="*/ 105 w 110"/>
                  <a:gd name="T11" fmla="*/ 35 h 158"/>
                  <a:gd name="T12" fmla="*/ 110 w 110"/>
                  <a:gd name="T13" fmla="*/ 56 h 158"/>
                  <a:gd name="T14" fmla="*/ 109 w 110"/>
                  <a:gd name="T15" fmla="*/ 66 h 158"/>
                  <a:gd name="T16" fmla="*/ 101 w 110"/>
                  <a:gd name="T17" fmla="*/ 73 h 158"/>
                  <a:gd name="T18" fmla="*/ 87 w 110"/>
                  <a:gd name="T19" fmla="*/ 76 h 158"/>
                  <a:gd name="T20" fmla="*/ 81 w 110"/>
                  <a:gd name="T21" fmla="*/ 85 h 158"/>
                  <a:gd name="T22" fmla="*/ 74 w 110"/>
                  <a:gd name="T23" fmla="*/ 85 h 158"/>
                  <a:gd name="T24" fmla="*/ 71 w 110"/>
                  <a:gd name="T25" fmla="*/ 87 h 158"/>
                  <a:gd name="T26" fmla="*/ 63 w 110"/>
                  <a:gd name="T27" fmla="*/ 100 h 158"/>
                  <a:gd name="T28" fmla="*/ 61 w 110"/>
                  <a:gd name="T29" fmla="*/ 104 h 158"/>
                  <a:gd name="T30" fmla="*/ 58 w 110"/>
                  <a:gd name="T31" fmla="*/ 105 h 158"/>
                  <a:gd name="T32" fmla="*/ 51 w 110"/>
                  <a:gd name="T33" fmla="*/ 102 h 158"/>
                  <a:gd name="T34" fmla="*/ 51 w 110"/>
                  <a:gd name="T35" fmla="*/ 105 h 158"/>
                  <a:gd name="T36" fmla="*/ 54 w 110"/>
                  <a:gd name="T37" fmla="*/ 111 h 158"/>
                  <a:gd name="T38" fmla="*/ 60 w 110"/>
                  <a:gd name="T39" fmla="*/ 113 h 158"/>
                  <a:gd name="T40" fmla="*/ 61 w 110"/>
                  <a:gd name="T41" fmla="*/ 113 h 158"/>
                  <a:gd name="T42" fmla="*/ 63 w 110"/>
                  <a:gd name="T43" fmla="*/ 107 h 158"/>
                  <a:gd name="T44" fmla="*/ 74 w 110"/>
                  <a:gd name="T45" fmla="*/ 104 h 158"/>
                  <a:gd name="T46" fmla="*/ 85 w 110"/>
                  <a:gd name="T47" fmla="*/ 105 h 158"/>
                  <a:gd name="T48" fmla="*/ 94 w 110"/>
                  <a:gd name="T49" fmla="*/ 102 h 158"/>
                  <a:gd name="T50" fmla="*/ 98 w 110"/>
                  <a:gd name="T51" fmla="*/ 107 h 158"/>
                  <a:gd name="T52" fmla="*/ 101 w 110"/>
                  <a:gd name="T53" fmla="*/ 107 h 158"/>
                  <a:gd name="T54" fmla="*/ 103 w 110"/>
                  <a:gd name="T55" fmla="*/ 113 h 158"/>
                  <a:gd name="T56" fmla="*/ 101 w 110"/>
                  <a:gd name="T57" fmla="*/ 115 h 158"/>
                  <a:gd name="T58" fmla="*/ 96 w 110"/>
                  <a:gd name="T59" fmla="*/ 131 h 158"/>
                  <a:gd name="T60" fmla="*/ 83 w 110"/>
                  <a:gd name="T61" fmla="*/ 149 h 158"/>
                  <a:gd name="T62" fmla="*/ 81 w 110"/>
                  <a:gd name="T63" fmla="*/ 158 h 158"/>
                  <a:gd name="T64" fmla="*/ 81 w 110"/>
                  <a:gd name="T65" fmla="*/ 156 h 158"/>
                  <a:gd name="T66" fmla="*/ 67 w 110"/>
                  <a:gd name="T67" fmla="*/ 145 h 158"/>
                  <a:gd name="T68" fmla="*/ 63 w 110"/>
                  <a:gd name="T69" fmla="*/ 144 h 158"/>
                  <a:gd name="T70" fmla="*/ 47 w 110"/>
                  <a:gd name="T71" fmla="*/ 151 h 158"/>
                  <a:gd name="T72" fmla="*/ 43 w 110"/>
                  <a:gd name="T73" fmla="*/ 154 h 158"/>
                  <a:gd name="T74" fmla="*/ 41 w 110"/>
                  <a:gd name="T75" fmla="*/ 156 h 158"/>
                  <a:gd name="T76" fmla="*/ 34 w 110"/>
                  <a:gd name="T77" fmla="*/ 153 h 158"/>
                  <a:gd name="T78" fmla="*/ 27 w 110"/>
                  <a:gd name="T79" fmla="*/ 156 h 158"/>
                  <a:gd name="T80" fmla="*/ 12 w 110"/>
                  <a:gd name="T81" fmla="*/ 154 h 158"/>
                  <a:gd name="T82" fmla="*/ 3 w 110"/>
                  <a:gd name="T83" fmla="*/ 145 h 158"/>
                  <a:gd name="T84" fmla="*/ 0 w 110"/>
                  <a:gd name="T85" fmla="*/ 131 h 158"/>
                  <a:gd name="T86" fmla="*/ 2 w 110"/>
                  <a:gd name="T87" fmla="*/ 127 h 158"/>
                  <a:gd name="T88" fmla="*/ 12 w 110"/>
                  <a:gd name="T89" fmla="*/ 113 h 158"/>
                  <a:gd name="T90" fmla="*/ 18 w 110"/>
                  <a:gd name="T91" fmla="*/ 93 h 158"/>
                  <a:gd name="T92" fmla="*/ 23 w 110"/>
                  <a:gd name="T93" fmla="*/ 76 h 158"/>
                  <a:gd name="T94" fmla="*/ 27 w 110"/>
                  <a:gd name="T95" fmla="*/ 44 h 158"/>
                  <a:gd name="T96" fmla="*/ 34 w 110"/>
                  <a:gd name="T97" fmla="*/ 36 h 158"/>
                  <a:gd name="T98" fmla="*/ 41 w 110"/>
                  <a:gd name="T99" fmla="*/ 27 h 158"/>
                  <a:gd name="T100" fmla="*/ 61 w 110"/>
                  <a:gd name="T101" fmla="*/ 18 h 158"/>
                  <a:gd name="T102" fmla="*/ 83 w 110"/>
                  <a:gd name="T10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158">
                    <a:moveTo>
                      <a:pt x="83" y="0"/>
                    </a:moveTo>
                    <a:lnTo>
                      <a:pt x="85" y="7"/>
                    </a:lnTo>
                    <a:lnTo>
                      <a:pt x="90" y="13"/>
                    </a:lnTo>
                    <a:lnTo>
                      <a:pt x="96" y="24"/>
                    </a:lnTo>
                    <a:lnTo>
                      <a:pt x="103" y="31"/>
                    </a:lnTo>
                    <a:lnTo>
                      <a:pt x="105" y="35"/>
                    </a:lnTo>
                    <a:lnTo>
                      <a:pt x="110" y="56"/>
                    </a:lnTo>
                    <a:lnTo>
                      <a:pt x="109" y="66"/>
                    </a:lnTo>
                    <a:lnTo>
                      <a:pt x="101" y="73"/>
                    </a:lnTo>
                    <a:lnTo>
                      <a:pt x="87" y="76"/>
                    </a:lnTo>
                    <a:lnTo>
                      <a:pt x="81" y="85"/>
                    </a:lnTo>
                    <a:lnTo>
                      <a:pt x="74" y="85"/>
                    </a:lnTo>
                    <a:lnTo>
                      <a:pt x="71" y="87"/>
                    </a:lnTo>
                    <a:lnTo>
                      <a:pt x="63" y="100"/>
                    </a:lnTo>
                    <a:lnTo>
                      <a:pt x="61" y="104"/>
                    </a:lnTo>
                    <a:lnTo>
                      <a:pt x="58" y="105"/>
                    </a:lnTo>
                    <a:lnTo>
                      <a:pt x="51" y="102"/>
                    </a:lnTo>
                    <a:lnTo>
                      <a:pt x="51" y="105"/>
                    </a:lnTo>
                    <a:lnTo>
                      <a:pt x="54" y="111"/>
                    </a:lnTo>
                    <a:lnTo>
                      <a:pt x="60" y="113"/>
                    </a:lnTo>
                    <a:lnTo>
                      <a:pt x="61" y="113"/>
                    </a:lnTo>
                    <a:lnTo>
                      <a:pt x="63" y="107"/>
                    </a:lnTo>
                    <a:lnTo>
                      <a:pt x="74" y="104"/>
                    </a:lnTo>
                    <a:lnTo>
                      <a:pt x="85" y="105"/>
                    </a:lnTo>
                    <a:lnTo>
                      <a:pt x="94" y="102"/>
                    </a:lnTo>
                    <a:lnTo>
                      <a:pt x="98" y="107"/>
                    </a:lnTo>
                    <a:lnTo>
                      <a:pt x="101" y="107"/>
                    </a:lnTo>
                    <a:lnTo>
                      <a:pt x="103" y="113"/>
                    </a:lnTo>
                    <a:lnTo>
                      <a:pt x="101" y="115"/>
                    </a:lnTo>
                    <a:lnTo>
                      <a:pt x="96" y="131"/>
                    </a:lnTo>
                    <a:lnTo>
                      <a:pt x="83" y="149"/>
                    </a:lnTo>
                    <a:lnTo>
                      <a:pt x="81" y="158"/>
                    </a:lnTo>
                    <a:lnTo>
                      <a:pt x="81" y="156"/>
                    </a:lnTo>
                    <a:lnTo>
                      <a:pt x="67" y="145"/>
                    </a:lnTo>
                    <a:lnTo>
                      <a:pt x="63" y="144"/>
                    </a:lnTo>
                    <a:lnTo>
                      <a:pt x="47" y="151"/>
                    </a:lnTo>
                    <a:lnTo>
                      <a:pt x="43" y="154"/>
                    </a:lnTo>
                    <a:lnTo>
                      <a:pt x="41" y="156"/>
                    </a:lnTo>
                    <a:lnTo>
                      <a:pt x="34" y="153"/>
                    </a:lnTo>
                    <a:lnTo>
                      <a:pt x="27" y="156"/>
                    </a:lnTo>
                    <a:lnTo>
                      <a:pt x="12" y="154"/>
                    </a:lnTo>
                    <a:lnTo>
                      <a:pt x="3" y="145"/>
                    </a:lnTo>
                    <a:lnTo>
                      <a:pt x="0" y="131"/>
                    </a:lnTo>
                    <a:lnTo>
                      <a:pt x="2" y="127"/>
                    </a:lnTo>
                    <a:lnTo>
                      <a:pt x="12" y="113"/>
                    </a:lnTo>
                    <a:lnTo>
                      <a:pt x="18" y="93"/>
                    </a:lnTo>
                    <a:lnTo>
                      <a:pt x="23" y="76"/>
                    </a:lnTo>
                    <a:lnTo>
                      <a:pt x="27" y="44"/>
                    </a:lnTo>
                    <a:lnTo>
                      <a:pt x="34" y="36"/>
                    </a:lnTo>
                    <a:lnTo>
                      <a:pt x="41" y="27"/>
                    </a:lnTo>
                    <a:lnTo>
                      <a:pt x="61" y="18"/>
                    </a:lnTo>
                    <a:lnTo>
                      <a:pt x="83"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5735">
                <a:extLst>
                  <a:ext uri="{FF2B5EF4-FFF2-40B4-BE49-F238E27FC236}">
                    <a16:creationId xmlns:a16="http://schemas.microsoft.com/office/drawing/2014/main" id="{0045F5EC-BD61-362B-D337-7AE13A0E6C2F}"/>
                  </a:ext>
                </a:extLst>
              </p:cNvPr>
              <p:cNvSpPr>
                <a:spLocks/>
              </p:cNvSpPr>
              <p:nvPr/>
            </p:nvSpPr>
            <p:spPr bwMode="auto">
              <a:xfrm>
                <a:off x="8689623" y="5337176"/>
                <a:ext cx="463550" cy="606425"/>
              </a:xfrm>
              <a:custGeom>
                <a:avLst/>
                <a:gdLst>
                  <a:gd name="T0" fmla="*/ 92 w 582"/>
                  <a:gd name="T1" fmla="*/ 4 h 766"/>
                  <a:gd name="T2" fmla="*/ 138 w 582"/>
                  <a:gd name="T3" fmla="*/ 0 h 766"/>
                  <a:gd name="T4" fmla="*/ 176 w 582"/>
                  <a:gd name="T5" fmla="*/ 4 h 766"/>
                  <a:gd name="T6" fmla="*/ 221 w 582"/>
                  <a:gd name="T7" fmla="*/ 18 h 766"/>
                  <a:gd name="T8" fmla="*/ 287 w 582"/>
                  <a:gd name="T9" fmla="*/ 71 h 766"/>
                  <a:gd name="T10" fmla="*/ 336 w 582"/>
                  <a:gd name="T11" fmla="*/ 82 h 766"/>
                  <a:gd name="T12" fmla="*/ 397 w 582"/>
                  <a:gd name="T13" fmla="*/ 91 h 766"/>
                  <a:gd name="T14" fmla="*/ 450 w 582"/>
                  <a:gd name="T15" fmla="*/ 47 h 766"/>
                  <a:gd name="T16" fmla="*/ 501 w 582"/>
                  <a:gd name="T17" fmla="*/ 33 h 766"/>
                  <a:gd name="T18" fmla="*/ 563 w 582"/>
                  <a:gd name="T19" fmla="*/ 56 h 766"/>
                  <a:gd name="T20" fmla="*/ 582 w 582"/>
                  <a:gd name="T21" fmla="*/ 56 h 766"/>
                  <a:gd name="T22" fmla="*/ 552 w 582"/>
                  <a:gd name="T23" fmla="*/ 113 h 766"/>
                  <a:gd name="T24" fmla="*/ 519 w 582"/>
                  <a:gd name="T25" fmla="*/ 149 h 766"/>
                  <a:gd name="T26" fmla="*/ 521 w 582"/>
                  <a:gd name="T27" fmla="*/ 310 h 766"/>
                  <a:gd name="T28" fmla="*/ 521 w 582"/>
                  <a:gd name="T29" fmla="*/ 456 h 766"/>
                  <a:gd name="T30" fmla="*/ 559 w 582"/>
                  <a:gd name="T31" fmla="*/ 512 h 766"/>
                  <a:gd name="T32" fmla="*/ 555 w 582"/>
                  <a:gd name="T33" fmla="*/ 526 h 766"/>
                  <a:gd name="T34" fmla="*/ 530 w 582"/>
                  <a:gd name="T35" fmla="*/ 545 h 766"/>
                  <a:gd name="T36" fmla="*/ 512 w 582"/>
                  <a:gd name="T37" fmla="*/ 563 h 766"/>
                  <a:gd name="T38" fmla="*/ 506 w 582"/>
                  <a:gd name="T39" fmla="*/ 581 h 766"/>
                  <a:gd name="T40" fmla="*/ 479 w 582"/>
                  <a:gd name="T41" fmla="*/ 597 h 766"/>
                  <a:gd name="T42" fmla="*/ 465 w 582"/>
                  <a:gd name="T43" fmla="*/ 628 h 766"/>
                  <a:gd name="T44" fmla="*/ 445 w 582"/>
                  <a:gd name="T45" fmla="*/ 684 h 766"/>
                  <a:gd name="T46" fmla="*/ 425 w 582"/>
                  <a:gd name="T47" fmla="*/ 728 h 766"/>
                  <a:gd name="T48" fmla="*/ 414 w 582"/>
                  <a:gd name="T49" fmla="*/ 753 h 766"/>
                  <a:gd name="T50" fmla="*/ 394 w 582"/>
                  <a:gd name="T51" fmla="*/ 766 h 766"/>
                  <a:gd name="T52" fmla="*/ 287 w 582"/>
                  <a:gd name="T53" fmla="*/ 681 h 766"/>
                  <a:gd name="T54" fmla="*/ 281 w 582"/>
                  <a:gd name="T55" fmla="*/ 639 h 766"/>
                  <a:gd name="T56" fmla="*/ 23 w 582"/>
                  <a:gd name="T57" fmla="*/ 461 h 766"/>
                  <a:gd name="T58" fmla="*/ 23 w 582"/>
                  <a:gd name="T59" fmla="*/ 428 h 766"/>
                  <a:gd name="T60" fmla="*/ 49 w 582"/>
                  <a:gd name="T61" fmla="*/ 417 h 766"/>
                  <a:gd name="T62" fmla="*/ 63 w 582"/>
                  <a:gd name="T63" fmla="*/ 403 h 766"/>
                  <a:gd name="T64" fmla="*/ 36 w 582"/>
                  <a:gd name="T65" fmla="*/ 407 h 766"/>
                  <a:gd name="T66" fmla="*/ 20 w 582"/>
                  <a:gd name="T67" fmla="*/ 412 h 766"/>
                  <a:gd name="T68" fmla="*/ 5 w 582"/>
                  <a:gd name="T69" fmla="*/ 385 h 766"/>
                  <a:gd name="T70" fmla="*/ 14 w 582"/>
                  <a:gd name="T71" fmla="*/ 354 h 766"/>
                  <a:gd name="T72" fmla="*/ 51 w 582"/>
                  <a:gd name="T73" fmla="*/ 298 h 766"/>
                  <a:gd name="T74" fmla="*/ 65 w 582"/>
                  <a:gd name="T75" fmla="*/ 276 h 766"/>
                  <a:gd name="T76" fmla="*/ 78 w 582"/>
                  <a:gd name="T77" fmla="*/ 236 h 766"/>
                  <a:gd name="T78" fmla="*/ 76 w 582"/>
                  <a:gd name="T79" fmla="*/ 191 h 766"/>
                  <a:gd name="T80" fmla="*/ 74 w 582"/>
                  <a:gd name="T81" fmla="*/ 152 h 766"/>
                  <a:gd name="T82" fmla="*/ 58 w 582"/>
                  <a:gd name="T83" fmla="*/ 136 h 766"/>
                  <a:gd name="T84" fmla="*/ 43 w 582"/>
                  <a:gd name="T85" fmla="*/ 123 h 766"/>
                  <a:gd name="T86" fmla="*/ 33 w 582"/>
                  <a:gd name="T87" fmla="*/ 73 h 766"/>
                  <a:gd name="T88" fmla="*/ 27 w 582"/>
                  <a:gd name="T89" fmla="*/ 65 h 766"/>
                  <a:gd name="T90" fmla="*/ 23 w 582"/>
                  <a:gd name="T91" fmla="*/ 53 h 766"/>
                  <a:gd name="T92" fmla="*/ 5 w 582"/>
                  <a:gd name="T93" fmla="*/ 45 h 766"/>
                  <a:gd name="T94" fmla="*/ 22 w 582"/>
                  <a:gd name="T95" fmla="*/ 13 h 766"/>
                  <a:gd name="T96" fmla="*/ 52 w 582"/>
                  <a:gd name="T97"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2" h="766">
                    <a:moveTo>
                      <a:pt x="52" y="0"/>
                    </a:moveTo>
                    <a:lnTo>
                      <a:pt x="92" y="4"/>
                    </a:lnTo>
                    <a:lnTo>
                      <a:pt x="111" y="4"/>
                    </a:lnTo>
                    <a:lnTo>
                      <a:pt x="138" y="0"/>
                    </a:lnTo>
                    <a:lnTo>
                      <a:pt x="156" y="7"/>
                    </a:lnTo>
                    <a:lnTo>
                      <a:pt x="176" y="4"/>
                    </a:lnTo>
                    <a:lnTo>
                      <a:pt x="198" y="5"/>
                    </a:lnTo>
                    <a:lnTo>
                      <a:pt x="221" y="18"/>
                    </a:lnTo>
                    <a:lnTo>
                      <a:pt x="270" y="53"/>
                    </a:lnTo>
                    <a:lnTo>
                      <a:pt x="287" y="71"/>
                    </a:lnTo>
                    <a:lnTo>
                      <a:pt x="314" y="80"/>
                    </a:lnTo>
                    <a:lnTo>
                      <a:pt x="336" y="82"/>
                    </a:lnTo>
                    <a:lnTo>
                      <a:pt x="366" y="91"/>
                    </a:lnTo>
                    <a:lnTo>
                      <a:pt x="397" y="91"/>
                    </a:lnTo>
                    <a:lnTo>
                      <a:pt x="430" y="73"/>
                    </a:lnTo>
                    <a:lnTo>
                      <a:pt x="450" y="47"/>
                    </a:lnTo>
                    <a:lnTo>
                      <a:pt x="475" y="38"/>
                    </a:lnTo>
                    <a:lnTo>
                      <a:pt x="501" y="33"/>
                    </a:lnTo>
                    <a:lnTo>
                      <a:pt x="544" y="58"/>
                    </a:lnTo>
                    <a:lnTo>
                      <a:pt x="563" y="56"/>
                    </a:lnTo>
                    <a:lnTo>
                      <a:pt x="575" y="56"/>
                    </a:lnTo>
                    <a:lnTo>
                      <a:pt x="582" y="56"/>
                    </a:lnTo>
                    <a:lnTo>
                      <a:pt x="581" y="64"/>
                    </a:lnTo>
                    <a:lnTo>
                      <a:pt x="552" y="113"/>
                    </a:lnTo>
                    <a:lnTo>
                      <a:pt x="523" y="145"/>
                    </a:lnTo>
                    <a:lnTo>
                      <a:pt x="519" y="149"/>
                    </a:lnTo>
                    <a:lnTo>
                      <a:pt x="519" y="229"/>
                    </a:lnTo>
                    <a:lnTo>
                      <a:pt x="521" y="310"/>
                    </a:lnTo>
                    <a:lnTo>
                      <a:pt x="521" y="390"/>
                    </a:lnTo>
                    <a:lnTo>
                      <a:pt x="521" y="456"/>
                    </a:lnTo>
                    <a:lnTo>
                      <a:pt x="528" y="470"/>
                    </a:lnTo>
                    <a:lnTo>
                      <a:pt x="559" y="512"/>
                    </a:lnTo>
                    <a:lnTo>
                      <a:pt x="559" y="519"/>
                    </a:lnTo>
                    <a:lnTo>
                      <a:pt x="555" y="526"/>
                    </a:lnTo>
                    <a:lnTo>
                      <a:pt x="541" y="543"/>
                    </a:lnTo>
                    <a:lnTo>
                      <a:pt x="530" y="545"/>
                    </a:lnTo>
                    <a:lnTo>
                      <a:pt x="521" y="550"/>
                    </a:lnTo>
                    <a:lnTo>
                      <a:pt x="512" y="563"/>
                    </a:lnTo>
                    <a:lnTo>
                      <a:pt x="508" y="572"/>
                    </a:lnTo>
                    <a:lnTo>
                      <a:pt x="506" y="581"/>
                    </a:lnTo>
                    <a:lnTo>
                      <a:pt x="483" y="595"/>
                    </a:lnTo>
                    <a:lnTo>
                      <a:pt x="479" y="597"/>
                    </a:lnTo>
                    <a:lnTo>
                      <a:pt x="474" y="606"/>
                    </a:lnTo>
                    <a:lnTo>
                      <a:pt x="465" y="628"/>
                    </a:lnTo>
                    <a:lnTo>
                      <a:pt x="459" y="653"/>
                    </a:lnTo>
                    <a:lnTo>
                      <a:pt x="445" y="684"/>
                    </a:lnTo>
                    <a:lnTo>
                      <a:pt x="434" y="704"/>
                    </a:lnTo>
                    <a:lnTo>
                      <a:pt x="425" y="728"/>
                    </a:lnTo>
                    <a:lnTo>
                      <a:pt x="419" y="742"/>
                    </a:lnTo>
                    <a:lnTo>
                      <a:pt x="414" y="753"/>
                    </a:lnTo>
                    <a:lnTo>
                      <a:pt x="408" y="759"/>
                    </a:lnTo>
                    <a:lnTo>
                      <a:pt x="394" y="766"/>
                    </a:lnTo>
                    <a:lnTo>
                      <a:pt x="294" y="695"/>
                    </a:lnTo>
                    <a:lnTo>
                      <a:pt x="287" y="681"/>
                    </a:lnTo>
                    <a:lnTo>
                      <a:pt x="283" y="650"/>
                    </a:lnTo>
                    <a:lnTo>
                      <a:pt x="281" y="639"/>
                    </a:lnTo>
                    <a:lnTo>
                      <a:pt x="278" y="632"/>
                    </a:lnTo>
                    <a:lnTo>
                      <a:pt x="23" y="461"/>
                    </a:lnTo>
                    <a:lnTo>
                      <a:pt x="13" y="448"/>
                    </a:lnTo>
                    <a:lnTo>
                      <a:pt x="23" y="428"/>
                    </a:lnTo>
                    <a:lnTo>
                      <a:pt x="38" y="428"/>
                    </a:lnTo>
                    <a:lnTo>
                      <a:pt x="49" y="417"/>
                    </a:lnTo>
                    <a:lnTo>
                      <a:pt x="63" y="410"/>
                    </a:lnTo>
                    <a:lnTo>
                      <a:pt x="63" y="403"/>
                    </a:lnTo>
                    <a:lnTo>
                      <a:pt x="51" y="403"/>
                    </a:lnTo>
                    <a:lnTo>
                      <a:pt x="36" y="407"/>
                    </a:lnTo>
                    <a:lnTo>
                      <a:pt x="29" y="410"/>
                    </a:lnTo>
                    <a:lnTo>
                      <a:pt x="20" y="412"/>
                    </a:lnTo>
                    <a:lnTo>
                      <a:pt x="14" y="399"/>
                    </a:lnTo>
                    <a:lnTo>
                      <a:pt x="5" y="385"/>
                    </a:lnTo>
                    <a:lnTo>
                      <a:pt x="7" y="363"/>
                    </a:lnTo>
                    <a:lnTo>
                      <a:pt x="14" y="354"/>
                    </a:lnTo>
                    <a:lnTo>
                      <a:pt x="38" y="314"/>
                    </a:lnTo>
                    <a:lnTo>
                      <a:pt x="51" y="298"/>
                    </a:lnTo>
                    <a:lnTo>
                      <a:pt x="52" y="292"/>
                    </a:lnTo>
                    <a:lnTo>
                      <a:pt x="65" y="276"/>
                    </a:lnTo>
                    <a:lnTo>
                      <a:pt x="74" y="256"/>
                    </a:lnTo>
                    <a:lnTo>
                      <a:pt x="78" y="236"/>
                    </a:lnTo>
                    <a:lnTo>
                      <a:pt x="80" y="205"/>
                    </a:lnTo>
                    <a:lnTo>
                      <a:pt x="76" y="191"/>
                    </a:lnTo>
                    <a:lnTo>
                      <a:pt x="76" y="163"/>
                    </a:lnTo>
                    <a:lnTo>
                      <a:pt x="74" y="152"/>
                    </a:lnTo>
                    <a:lnTo>
                      <a:pt x="63" y="140"/>
                    </a:lnTo>
                    <a:lnTo>
                      <a:pt x="58" y="136"/>
                    </a:lnTo>
                    <a:lnTo>
                      <a:pt x="49" y="131"/>
                    </a:lnTo>
                    <a:lnTo>
                      <a:pt x="43" y="123"/>
                    </a:lnTo>
                    <a:lnTo>
                      <a:pt x="38" y="113"/>
                    </a:lnTo>
                    <a:lnTo>
                      <a:pt x="33" y="73"/>
                    </a:lnTo>
                    <a:lnTo>
                      <a:pt x="29" y="69"/>
                    </a:lnTo>
                    <a:lnTo>
                      <a:pt x="27" y="65"/>
                    </a:lnTo>
                    <a:lnTo>
                      <a:pt x="27" y="54"/>
                    </a:lnTo>
                    <a:lnTo>
                      <a:pt x="23" y="53"/>
                    </a:lnTo>
                    <a:lnTo>
                      <a:pt x="7" y="49"/>
                    </a:lnTo>
                    <a:lnTo>
                      <a:pt x="5" y="45"/>
                    </a:lnTo>
                    <a:lnTo>
                      <a:pt x="0" y="44"/>
                    </a:lnTo>
                    <a:lnTo>
                      <a:pt x="22" y="13"/>
                    </a:lnTo>
                    <a:lnTo>
                      <a:pt x="38" y="2"/>
                    </a:lnTo>
                    <a:lnTo>
                      <a:pt x="52"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6000">
                <a:extLst>
                  <a:ext uri="{FF2B5EF4-FFF2-40B4-BE49-F238E27FC236}">
                    <a16:creationId xmlns:a16="http://schemas.microsoft.com/office/drawing/2014/main" id="{F83370A1-AAE0-C4CE-C971-8E60423672EA}"/>
                  </a:ext>
                </a:extLst>
              </p:cNvPr>
              <p:cNvSpPr>
                <a:spLocks/>
              </p:cNvSpPr>
              <p:nvPr/>
            </p:nvSpPr>
            <p:spPr bwMode="auto">
              <a:xfrm>
                <a:off x="8630885" y="4664076"/>
                <a:ext cx="871538" cy="744538"/>
              </a:xfrm>
              <a:custGeom>
                <a:avLst/>
                <a:gdLst>
                  <a:gd name="T0" fmla="*/ 347 w 1099"/>
                  <a:gd name="T1" fmla="*/ 15 h 939"/>
                  <a:gd name="T2" fmla="*/ 360 w 1099"/>
                  <a:gd name="T3" fmla="*/ 22 h 939"/>
                  <a:gd name="T4" fmla="*/ 389 w 1099"/>
                  <a:gd name="T5" fmla="*/ 35 h 939"/>
                  <a:gd name="T6" fmla="*/ 414 w 1099"/>
                  <a:gd name="T7" fmla="*/ 20 h 939"/>
                  <a:gd name="T8" fmla="*/ 431 w 1099"/>
                  <a:gd name="T9" fmla="*/ 35 h 939"/>
                  <a:gd name="T10" fmla="*/ 445 w 1099"/>
                  <a:gd name="T11" fmla="*/ 33 h 939"/>
                  <a:gd name="T12" fmla="*/ 463 w 1099"/>
                  <a:gd name="T13" fmla="*/ 31 h 939"/>
                  <a:gd name="T14" fmla="*/ 483 w 1099"/>
                  <a:gd name="T15" fmla="*/ 37 h 939"/>
                  <a:gd name="T16" fmla="*/ 520 w 1099"/>
                  <a:gd name="T17" fmla="*/ 49 h 939"/>
                  <a:gd name="T18" fmla="*/ 559 w 1099"/>
                  <a:gd name="T19" fmla="*/ 77 h 939"/>
                  <a:gd name="T20" fmla="*/ 601 w 1099"/>
                  <a:gd name="T21" fmla="*/ 122 h 939"/>
                  <a:gd name="T22" fmla="*/ 630 w 1099"/>
                  <a:gd name="T23" fmla="*/ 160 h 939"/>
                  <a:gd name="T24" fmla="*/ 657 w 1099"/>
                  <a:gd name="T25" fmla="*/ 184 h 939"/>
                  <a:gd name="T26" fmla="*/ 663 w 1099"/>
                  <a:gd name="T27" fmla="*/ 213 h 939"/>
                  <a:gd name="T28" fmla="*/ 648 w 1099"/>
                  <a:gd name="T29" fmla="*/ 282 h 939"/>
                  <a:gd name="T30" fmla="*/ 639 w 1099"/>
                  <a:gd name="T31" fmla="*/ 314 h 939"/>
                  <a:gd name="T32" fmla="*/ 670 w 1099"/>
                  <a:gd name="T33" fmla="*/ 322 h 939"/>
                  <a:gd name="T34" fmla="*/ 681 w 1099"/>
                  <a:gd name="T35" fmla="*/ 320 h 939"/>
                  <a:gd name="T36" fmla="*/ 717 w 1099"/>
                  <a:gd name="T37" fmla="*/ 325 h 939"/>
                  <a:gd name="T38" fmla="*/ 710 w 1099"/>
                  <a:gd name="T39" fmla="*/ 343 h 939"/>
                  <a:gd name="T40" fmla="*/ 732 w 1099"/>
                  <a:gd name="T41" fmla="*/ 394 h 939"/>
                  <a:gd name="T42" fmla="*/ 750 w 1099"/>
                  <a:gd name="T43" fmla="*/ 420 h 939"/>
                  <a:gd name="T44" fmla="*/ 795 w 1099"/>
                  <a:gd name="T45" fmla="*/ 465 h 939"/>
                  <a:gd name="T46" fmla="*/ 1028 w 1099"/>
                  <a:gd name="T47" fmla="*/ 565 h 939"/>
                  <a:gd name="T48" fmla="*/ 1084 w 1099"/>
                  <a:gd name="T49" fmla="*/ 587 h 939"/>
                  <a:gd name="T50" fmla="*/ 801 w 1099"/>
                  <a:gd name="T51" fmla="*/ 817 h 939"/>
                  <a:gd name="T52" fmla="*/ 745 w 1099"/>
                  <a:gd name="T53" fmla="*/ 850 h 939"/>
                  <a:gd name="T54" fmla="*/ 661 w 1099"/>
                  <a:gd name="T55" fmla="*/ 897 h 939"/>
                  <a:gd name="T56" fmla="*/ 638 w 1099"/>
                  <a:gd name="T57" fmla="*/ 904 h 939"/>
                  <a:gd name="T58" fmla="*/ 550 w 1099"/>
                  <a:gd name="T59" fmla="*/ 886 h 939"/>
                  <a:gd name="T60" fmla="*/ 472 w 1099"/>
                  <a:gd name="T61" fmla="*/ 939 h 939"/>
                  <a:gd name="T62" fmla="*/ 389 w 1099"/>
                  <a:gd name="T63" fmla="*/ 928 h 939"/>
                  <a:gd name="T64" fmla="*/ 296 w 1099"/>
                  <a:gd name="T65" fmla="*/ 866 h 939"/>
                  <a:gd name="T66" fmla="*/ 231 w 1099"/>
                  <a:gd name="T67" fmla="*/ 855 h 939"/>
                  <a:gd name="T68" fmla="*/ 215 w 1099"/>
                  <a:gd name="T69" fmla="*/ 799 h 939"/>
                  <a:gd name="T70" fmla="*/ 173 w 1099"/>
                  <a:gd name="T71" fmla="*/ 774 h 939"/>
                  <a:gd name="T72" fmla="*/ 140 w 1099"/>
                  <a:gd name="T73" fmla="*/ 712 h 939"/>
                  <a:gd name="T74" fmla="*/ 97 w 1099"/>
                  <a:gd name="T75" fmla="*/ 656 h 939"/>
                  <a:gd name="T76" fmla="*/ 77 w 1099"/>
                  <a:gd name="T77" fmla="*/ 617 h 939"/>
                  <a:gd name="T78" fmla="*/ 39 w 1099"/>
                  <a:gd name="T79" fmla="*/ 590 h 939"/>
                  <a:gd name="T80" fmla="*/ 8 w 1099"/>
                  <a:gd name="T81" fmla="*/ 581 h 939"/>
                  <a:gd name="T82" fmla="*/ 15 w 1099"/>
                  <a:gd name="T83" fmla="*/ 558 h 939"/>
                  <a:gd name="T84" fmla="*/ 57 w 1099"/>
                  <a:gd name="T85" fmla="*/ 532 h 939"/>
                  <a:gd name="T86" fmla="*/ 82 w 1099"/>
                  <a:gd name="T87" fmla="*/ 494 h 939"/>
                  <a:gd name="T88" fmla="*/ 88 w 1099"/>
                  <a:gd name="T89" fmla="*/ 383 h 939"/>
                  <a:gd name="T90" fmla="*/ 89 w 1099"/>
                  <a:gd name="T91" fmla="*/ 363 h 939"/>
                  <a:gd name="T92" fmla="*/ 111 w 1099"/>
                  <a:gd name="T93" fmla="*/ 325 h 939"/>
                  <a:gd name="T94" fmla="*/ 138 w 1099"/>
                  <a:gd name="T95" fmla="*/ 278 h 939"/>
                  <a:gd name="T96" fmla="*/ 200 w 1099"/>
                  <a:gd name="T97" fmla="*/ 171 h 939"/>
                  <a:gd name="T98" fmla="*/ 240 w 1099"/>
                  <a:gd name="T99" fmla="*/ 69 h 939"/>
                  <a:gd name="T100" fmla="*/ 262 w 1099"/>
                  <a:gd name="T101" fmla="*/ 48 h 939"/>
                  <a:gd name="T102" fmla="*/ 276 w 1099"/>
                  <a:gd name="T103" fmla="*/ 48 h 939"/>
                  <a:gd name="T104" fmla="*/ 291 w 1099"/>
                  <a:gd name="T105" fmla="*/ 37 h 939"/>
                  <a:gd name="T106" fmla="*/ 309 w 1099"/>
                  <a:gd name="T107" fmla="*/ 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9" h="939">
                    <a:moveTo>
                      <a:pt x="333" y="0"/>
                    </a:moveTo>
                    <a:lnTo>
                      <a:pt x="338" y="8"/>
                    </a:lnTo>
                    <a:lnTo>
                      <a:pt x="347" y="15"/>
                    </a:lnTo>
                    <a:lnTo>
                      <a:pt x="356" y="15"/>
                    </a:lnTo>
                    <a:lnTo>
                      <a:pt x="360" y="17"/>
                    </a:lnTo>
                    <a:lnTo>
                      <a:pt x="360" y="22"/>
                    </a:lnTo>
                    <a:lnTo>
                      <a:pt x="373" y="37"/>
                    </a:lnTo>
                    <a:lnTo>
                      <a:pt x="383" y="38"/>
                    </a:lnTo>
                    <a:lnTo>
                      <a:pt x="389" y="35"/>
                    </a:lnTo>
                    <a:lnTo>
                      <a:pt x="407" y="33"/>
                    </a:lnTo>
                    <a:lnTo>
                      <a:pt x="414" y="26"/>
                    </a:lnTo>
                    <a:lnTo>
                      <a:pt x="414" y="20"/>
                    </a:lnTo>
                    <a:lnTo>
                      <a:pt x="420" y="20"/>
                    </a:lnTo>
                    <a:lnTo>
                      <a:pt x="427" y="28"/>
                    </a:lnTo>
                    <a:lnTo>
                      <a:pt x="431" y="35"/>
                    </a:lnTo>
                    <a:lnTo>
                      <a:pt x="434" y="37"/>
                    </a:lnTo>
                    <a:lnTo>
                      <a:pt x="436" y="33"/>
                    </a:lnTo>
                    <a:lnTo>
                      <a:pt x="445" y="33"/>
                    </a:lnTo>
                    <a:lnTo>
                      <a:pt x="452" y="26"/>
                    </a:lnTo>
                    <a:lnTo>
                      <a:pt x="456" y="26"/>
                    </a:lnTo>
                    <a:lnTo>
                      <a:pt x="463" y="31"/>
                    </a:lnTo>
                    <a:lnTo>
                      <a:pt x="476" y="33"/>
                    </a:lnTo>
                    <a:lnTo>
                      <a:pt x="480" y="37"/>
                    </a:lnTo>
                    <a:lnTo>
                      <a:pt x="483" y="37"/>
                    </a:lnTo>
                    <a:lnTo>
                      <a:pt x="485" y="35"/>
                    </a:lnTo>
                    <a:lnTo>
                      <a:pt x="501" y="35"/>
                    </a:lnTo>
                    <a:lnTo>
                      <a:pt x="520" y="49"/>
                    </a:lnTo>
                    <a:lnTo>
                      <a:pt x="532" y="57"/>
                    </a:lnTo>
                    <a:lnTo>
                      <a:pt x="543" y="58"/>
                    </a:lnTo>
                    <a:lnTo>
                      <a:pt x="559" y="77"/>
                    </a:lnTo>
                    <a:lnTo>
                      <a:pt x="570" y="91"/>
                    </a:lnTo>
                    <a:lnTo>
                      <a:pt x="578" y="104"/>
                    </a:lnTo>
                    <a:lnTo>
                      <a:pt x="601" y="122"/>
                    </a:lnTo>
                    <a:lnTo>
                      <a:pt x="618" y="136"/>
                    </a:lnTo>
                    <a:lnTo>
                      <a:pt x="625" y="147"/>
                    </a:lnTo>
                    <a:lnTo>
                      <a:pt x="630" y="160"/>
                    </a:lnTo>
                    <a:lnTo>
                      <a:pt x="636" y="169"/>
                    </a:lnTo>
                    <a:lnTo>
                      <a:pt x="647" y="175"/>
                    </a:lnTo>
                    <a:lnTo>
                      <a:pt x="657" y="184"/>
                    </a:lnTo>
                    <a:lnTo>
                      <a:pt x="663" y="195"/>
                    </a:lnTo>
                    <a:lnTo>
                      <a:pt x="670" y="205"/>
                    </a:lnTo>
                    <a:lnTo>
                      <a:pt x="663" y="213"/>
                    </a:lnTo>
                    <a:lnTo>
                      <a:pt x="659" y="245"/>
                    </a:lnTo>
                    <a:lnTo>
                      <a:pt x="654" y="262"/>
                    </a:lnTo>
                    <a:lnTo>
                      <a:pt x="648" y="282"/>
                    </a:lnTo>
                    <a:lnTo>
                      <a:pt x="638" y="296"/>
                    </a:lnTo>
                    <a:lnTo>
                      <a:pt x="636" y="300"/>
                    </a:lnTo>
                    <a:lnTo>
                      <a:pt x="639" y="314"/>
                    </a:lnTo>
                    <a:lnTo>
                      <a:pt x="647" y="323"/>
                    </a:lnTo>
                    <a:lnTo>
                      <a:pt x="663" y="325"/>
                    </a:lnTo>
                    <a:lnTo>
                      <a:pt x="670" y="322"/>
                    </a:lnTo>
                    <a:lnTo>
                      <a:pt x="677" y="325"/>
                    </a:lnTo>
                    <a:lnTo>
                      <a:pt x="679" y="323"/>
                    </a:lnTo>
                    <a:lnTo>
                      <a:pt x="681" y="320"/>
                    </a:lnTo>
                    <a:lnTo>
                      <a:pt x="697" y="313"/>
                    </a:lnTo>
                    <a:lnTo>
                      <a:pt x="703" y="314"/>
                    </a:lnTo>
                    <a:lnTo>
                      <a:pt x="717" y="325"/>
                    </a:lnTo>
                    <a:lnTo>
                      <a:pt x="717" y="327"/>
                    </a:lnTo>
                    <a:lnTo>
                      <a:pt x="710" y="334"/>
                    </a:lnTo>
                    <a:lnTo>
                      <a:pt x="710" y="343"/>
                    </a:lnTo>
                    <a:lnTo>
                      <a:pt x="717" y="376"/>
                    </a:lnTo>
                    <a:lnTo>
                      <a:pt x="728" y="387"/>
                    </a:lnTo>
                    <a:lnTo>
                      <a:pt x="732" y="394"/>
                    </a:lnTo>
                    <a:lnTo>
                      <a:pt x="739" y="405"/>
                    </a:lnTo>
                    <a:lnTo>
                      <a:pt x="746" y="411"/>
                    </a:lnTo>
                    <a:lnTo>
                      <a:pt x="750" y="420"/>
                    </a:lnTo>
                    <a:lnTo>
                      <a:pt x="759" y="429"/>
                    </a:lnTo>
                    <a:lnTo>
                      <a:pt x="768" y="443"/>
                    </a:lnTo>
                    <a:lnTo>
                      <a:pt x="795" y="465"/>
                    </a:lnTo>
                    <a:lnTo>
                      <a:pt x="805" y="478"/>
                    </a:lnTo>
                    <a:lnTo>
                      <a:pt x="910" y="518"/>
                    </a:lnTo>
                    <a:lnTo>
                      <a:pt x="1028" y="565"/>
                    </a:lnTo>
                    <a:lnTo>
                      <a:pt x="1099" y="563"/>
                    </a:lnTo>
                    <a:lnTo>
                      <a:pt x="1097" y="567"/>
                    </a:lnTo>
                    <a:lnTo>
                      <a:pt x="1084" y="587"/>
                    </a:lnTo>
                    <a:lnTo>
                      <a:pt x="991" y="692"/>
                    </a:lnTo>
                    <a:lnTo>
                      <a:pt x="886" y="815"/>
                    </a:lnTo>
                    <a:lnTo>
                      <a:pt x="801" y="817"/>
                    </a:lnTo>
                    <a:lnTo>
                      <a:pt x="790" y="824"/>
                    </a:lnTo>
                    <a:lnTo>
                      <a:pt x="761" y="837"/>
                    </a:lnTo>
                    <a:lnTo>
                      <a:pt x="745" y="850"/>
                    </a:lnTo>
                    <a:lnTo>
                      <a:pt x="728" y="870"/>
                    </a:lnTo>
                    <a:lnTo>
                      <a:pt x="679" y="886"/>
                    </a:lnTo>
                    <a:lnTo>
                      <a:pt x="661" y="897"/>
                    </a:lnTo>
                    <a:lnTo>
                      <a:pt x="657" y="904"/>
                    </a:lnTo>
                    <a:lnTo>
                      <a:pt x="650" y="904"/>
                    </a:lnTo>
                    <a:lnTo>
                      <a:pt x="638" y="904"/>
                    </a:lnTo>
                    <a:lnTo>
                      <a:pt x="619" y="906"/>
                    </a:lnTo>
                    <a:lnTo>
                      <a:pt x="576" y="881"/>
                    </a:lnTo>
                    <a:lnTo>
                      <a:pt x="550" y="886"/>
                    </a:lnTo>
                    <a:lnTo>
                      <a:pt x="525" y="895"/>
                    </a:lnTo>
                    <a:lnTo>
                      <a:pt x="505" y="921"/>
                    </a:lnTo>
                    <a:lnTo>
                      <a:pt x="472" y="939"/>
                    </a:lnTo>
                    <a:lnTo>
                      <a:pt x="441" y="939"/>
                    </a:lnTo>
                    <a:lnTo>
                      <a:pt x="411" y="930"/>
                    </a:lnTo>
                    <a:lnTo>
                      <a:pt x="389" y="928"/>
                    </a:lnTo>
                    <a:lnTo>
                      <a:pt x="362" y="919"/>
                    </a:lnTo>
                    <a:lnTo>
                      <a:pt x="345" y="901"/>
                    </a:lnTo>
                    <a:lnTo>
                      <a:pt x="296" y="866"/>
                    </a:lnTo>
                    <a:lnTo>
                      <a:pt x="271" y="853"/>
                    </a:lnTo>
                    <a:lnTo>
                      <a:pt x="251" y="852"/>
                    </a:lnTo>
                    <a:lnTo>
                      <a:pt x="231" y="855"/>
                    </a:lnTo>
                    <a:lnTo>
                      <a:pt x="213" y="848"/>
                    </a:lnTo>
                    <a:lnTo>
                      <a:pt x="213" y="814"/>
                    </a:lnTo>
                    <a:lnTo>
                      <a:pt x="215" y="799"/>
                    </a:lnTo>
                    <a:lnTo>
                      <a:pt x="215" y="788"/>
                    </a:lnTo>
                    <a:lnTo>
                      <a:pt x="204" y="781"/>
                    </a:lnTo>
                    <a:lnTo>
                      <a:pt x="173" y="774"/>
                    </a:lnTo>
                    <a:lnTo>
                      <a:pt x="160" y="765"/>
                    </a:lnTo>
                    <a:lnTo>
                      <a:pt x="155" y="750"/>
                    </a:lnTo>
                    <a:lnTo>
                      <a:pt x="140" y="712"/>
                    </a:lnTo>
                    <a:lnTo>
                      <a:pt x="135" y="692"/>
                    </a:lnTo>
                    <a:lnTo>
                      <a:pt x="127" y="677"/>
                    </a:lnTo>
                    <a:lnTo>
                      <a:pt x="97" y="656"/>
                    </a:lnTo>
                    <a:lnTo>
                      <a:pt x="88" y="645"/>
                    </a:lnTo>
                    <a:lnTo>
                      <a:pt x="78" y="632"/>
                    </a:lnTo>
                    <a:lnTo>
                      <a:pt x="77" y="617"/>
                    </a:lnTo>
                    <a:lnTo>
                      <a:pt x="64" y="603"/>
                    </a:lnTo>
                    <a:lnTo>
                      <a:pt x="53" y="594"/>
                    </a:lnTo>
                    <a:lnTo>
                      <a:pt x="39" y="590"/>
                    </a:lnTo>
                    <a:lnTo>
                      <a:pt x="28" y="590"/>
                    </a:lnTo>
                    <a:lnTo>
                      <a:pt x="17" y="583"/>
                    </a:lnTo>
                    <a:lnTo>
                      <a:pt x="8" y="581"/>
                    </a:lnTo>
                    <a:lnTo>
                      <a:pt x="0" y="576"/>
                    </a:lnTo>
                    <a:lnTo>
                      <a:pt x="6" y="563"/>
                    </a:lnTo>
                    <a:lnTo>
                      <a:pt x="15" y="558"/>
                    </a:lnTo>
                    <a:lnTo>
                      <a:pt x="15" y="534"/>
                    </a:lnTo>
                    <a:lnTo>
                      <a:pt x="28" y="529"/>
                    </a:lnTo>
                    <a:lnTo>
                      <a:pt x="57" y="532"/>
                    </a:lnTo>
                    <a:lnTo>
                      <a:pt x="71" y="525"/>
                    </a:lnTo>
                    <a:lnTo>
                      <a:pt x="80" y="516"/>
                    </a:lnTo>
                    <a:lnTo>
                      <a:pt x="82" y="494"/>
                    </a:lnTo>
                    <a:lnTo>
                      <a:pt x="80" y="425"/>
                    </a:lnTo>
                    <a:lnTo>
                      <a:pt x="86" y="401"/>
                    </a:lnTo>
                    <a:lnTo>
                      <a:pt x="88" y="383"/>
                    </a:lnTo>
                    <a:lnTo>
                      <a:pt x="86" y="374"/>
                    </a:lnTo>
                    <a:lnTo>
                      <a:pt x="86" y="360"/>
                    </a:lnTo>
                    <a:lnTo>
                      <a:pt x="89" y="363"/>
                    </a:lnTo>
                    <a:lnTo>
                      <a:pt x="93" y="351"/>
                    </a:lnTo>
                    <a:lnTo>
                      <a:pt x="102" y="333"/>
                    </a:lnTo>
                    <a:lnTo>
                      <a:pt x="111" y="325"/>
                    </a:lnTo>
                    <a:lnTo>
                      <a:pt x="127" y="325"/>
                    </a:lnTo>
                    <a:lnTo>
                      <a:pt x="133" y="318"/>
                    </a:lnTo>
                    <a:lnTo>
                      <a:pt x="138" y="278"/>
                    </a:lnTo>
                    <a:lnTo>
                      <a:pt x="144" y="258"/>
                    </a:lnTo>
                    <a:lnTo>
                      <a:pt x="187" y="186"/>
                    </a:lnTo>
                    <a:lnTo>
                      <a:pt x="200" y="171"/>
                    </a:lnTo>
                    <a:lnTo>
                      <a:pt x="211" y="167"/>
                    </a:lnTo>
                    <a:lnTo>
                      <a:pt x="220" y="156"/>
                    </a:lnTo>
                    <a:lnTo>
                      <a:pt x="240" y="69"/>
                    </a:lnTo>
                    <a:lnTo>
                      <a:pt x="240" y="48"/>
                    </a:lnTo>
                    <a:lnTo>
                      <a:pt x="244" y="48"/>
                    </a:lnTo>
                    <a:lnTo>
                      <a:pt x="262" y="48"/>
                    </a:lnTo>
                    <a:lnTo>
                      <a:pt x="267" y="51"/>
                    </a:lnTo>
                    <a:lnTo>
                      <a:pt x="271" y="51"/>
                    </a:lnTo>
                    <a:lnTo>
                      <a:pt x="276" y="48"/>
                    </a:lnTo>
                    <a:lnTo>
                      <a:pt x="276" y="42"/>
                    </a:lnTo>
                    <a:lnTo>
                      <a:pt x="280" y="37"/>
                    </a:lnTo>
                    <a:lnTo>
                      <a:pt x="291" y="37"/>
                    </a:lnTo>
                    <a:lnTo>
                      <a:pt x="296" y="44"/>
                    </a:lnTo>
                    <a:lnTo>
                      <a:pt x="298" y="49"/>
                    </a:lnTo>
                    <a:lnTo>
                      <a:pt x="309" y="64"/>
                    </a:lnTo>
                    <a:lnTo>
                      <a:pt x="333" y="0"/>
                    </a:lnTo>
                    <a:close/>
                  </a:path>
                </a:pathLst>
              </a:custGeom>
              <a:solidFill>
                <a:schemeClr val="accent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 name="Freeform 32">
              <a:extLst>
                <a:ext uri="{FF2B5EF4-FFF2-40B4-BE49-F238E27FC236}">
                  <a16:creationId xmlns:a16="http://schemas.microsoft.com/office/drawing/2014/main" id="{CD113321-F7AD-EC71-8533-EA49C3E0A5D4}"/>
                </a:ext>
              </a:extLst>
            </p:cNvPr>
            <p:cNvSpPr/>
            <p:nvPr/>
          </p:nvSpPr>
          <p:spPr>
            <a:xfrm>
              <a:off x="6350508" y="946404"/>
              <a:ext cx="480060" cy="110226"/>
            </a:xfrm>
            <a:custGeom>
              <a:avLst/>
              <a:gdLst>
                <a:gd name="connsiteX0" fmla="*/ 480060 w 480060"/>
                <a:gd name="connsiteY0" fmla="*/ 100584 h 110226"/>
                <a:gd name="connsiteX1" fmla="*/ 457200 w 480060"/>
                <a:gd name="connsiteY1" fmla="*/ 109728 h 110226"/>
                <a:gd name="connsiteX2" fmla="*/ 429768 w 480060"/>
                <a:gd name="connsiteY2" fmla="*/ 100584 h 110226"/>
                <a:gd name="connsiteX3" fmla="*/ 397764 w 480060"/>
                <a:gd name="connsiteY3" fmla="*/ 91440 h 110226"/>
                <a:gd name="connsiteX4" fmla="*/ 384048 w 480060"/>
                <a:gd name="connsiteY4" fmla="*/ 82296 h 110226"/>
                <a:gd name="connsiteX5" fmla="*/ 370332 w 480060"/>
                <a:gd name="connsiteY5" fmla="*/ 22860 h 110226"/>
                <a:gd name="connsiteX6" fmla="*/ 342900 w 480060"/>
                <a:gd name="connsiteY6" fmla="*/ 0 h 110226"/>
                <a:gd name="connsiteX7" fmla="*/ 320040 w 480060"/>
                <a:gd name="connsiteY7" fmla="*/ 36576 h 110226"/>
                <a:gd name="connsiteX8" fmla="*/ 315468 w 480060"/>
                <a:gd name="connsiteY8" fmla="*/ 50292 h 110226"/>
                <a:gd name="connsiteX9" fmla="*/ 310896 w 480060"/>
                <a:gd name="connsiteY9" fmla="*/ 91440 h 110226"/>
                <a:gd name="connsiteX10" fmla="*/ 288036 w 480060"/>
                <a:gd name="connsiteY10" fmla="*/ 96012 h 110226"/>
                <a:gd name="connsiteX11" fmla="*/ 256032 w 480060"/>
                <a:gd name="connsiteY11" fmla="*/ 100584 h 110226"/>
                <a:gd name="connsiteX12" fmla="*/ 242316 w 480060"/>
                <a:gd name="connsiteY12" fmla="*/ 105156 h 110226"/>
                <a:gd name="connsiteX13" fmla="*/ 105156 w 480060"/>
                <a:gd name="connsiteY13" fmla="*/ 105156 h 110226"/>
                <a:gd name="connsiteX14" fmla="*/ 82296 w 480060"/>
                <a:gd name="connsiteY14" fmla="*/ 96012 h 110226"/>
                <a:gd name="connsiteX15" fmla="*/ 0 w 480060"/>
                <a:gd name="connsiteY15" fmla="*/ 100584 h 11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060" h="110226">
                  <a:moveTo>
                    <a:pt x="480060" y="100584"/>
                  </a:moveTo>
                  <a:cubicBezTo>
                    <a:pt x="472440" y="103632"/>
                    <a:pt x="465407" y="109728"/>
                    <a:pt x="457200" y="109728"/>
                  </a:cubicBezTo>
                  <a:cubicBezTo>
                    <a:pt x="447561" y="109728"/>
                    <a:pt x="439036" y="103232"/>
                    <a:pt x="429768" y="100584"/>
                  </a:cubicBezTo>
                  <a:lnTo>
                    <a:pt x="397764" y="91440"/>
                  </a:lnTo>
                  <a:cubicBezTo>
                    <a:pt x="393192" y="88392"/>
                    <a:pt x="386280" y="87317"/>
                    <a:pt x="384048" y="82296"/>
                  </a:cubicBezTo>
                  <a:cubicBezTo>
                    <a:pt x="378013" y="68717"/>
                    <a:pt x="382973" y="35501"/>
                    <a:pt x="370332" y="22860"/>
                  </a:cubicBezTo>
                  <a:cubicBezTo>
                    <a:pt x="352731" y="5259"/>
                    <a:pt x="361996" y="12731"/>
                    <a:pt x="342900" y="0"/>
                  </a:cubicBezTo>
                  <a:cubicBezTo>
                    <a:pt x="332018" y="32645"/>
                    <a:pt x="341776" y="22085"/>
                    <a:pt x="320040" y="36576"/>
                  </a:cubicBezTo>
                  <a:cubicBezTo>
                    <a:pt x="318516" y="41148"/>
                    <a:pt x="316260" y="45538"/>
                    <a:pt x="315468" y="50292"/>
                  </a:cubicBezTo>
                  <a:cubicBezTo>
                    <a:pt x="313199" y="63905"/>
                    <a:pt x="317996" y="79606"/>
                    <a:pt x="310896" y="91440"/>
                  </a:cubicBezTo>
                  <a:cubicBezTo>
                    <a:pt x="306898" y="98103"/>
                    <a:pt x="295701" y="94734"/>
                    <a:pt x="288036" y="96012"/>
                  </a:cubicBezTo>
                  <a:cubicBezTo>
                    <a:pt x="277406" y="97784"/>
                    <a:pt x="266700" y="99060"/>
                    <a:pt x="256032" y="100584"/>
                  </a:cubicBezTo>
                  <a:cubicBezTo>
                    <a:pt x="251460" y="102108"/>
                    <a:pt x="247116" y="104720"/>
                    <a:pt x="242316" y="105156"/>
                  </a:cubicBezTo>
                  <a:cubicBezTo>
                    <a:pt x="160465" y="112597"/>
                    <a:pt x="171654" y="111201"/>
                    <a:pt x="105156" y="105156"/>
                  </a:cubicBezTo>
                  <a:cubicBezTo>
                    <a:pt x="90117" y="82598"/>
                    <a:pt x="104050" y="93940"/>
                    <a:pt x="82296" y="96012"/>
                  </a:cubicBezTo>
                  <a:cubicBezTo>
                    <a:pt x="54945" y="98617"/>
                    <a:pt x="0" y="100584"/>
                    <a:pt x="0" y="100584"/>
                  </a:cubicBezTo>
                </a:path>
              </a:pathLst>
            </a:custGeom>
            <a:noFill/>
            <a:ln w="6350">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C1CABFA6-CCAF-2D85-5625-5CEEFD54772A}"/>
              </a:ext>
            </a:extLst>
          </p:cNvPr>
          <p:cNvPicPr>
            <a:picLocks noGrp="1"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1"/>
            <a:ext cx="5605463" cy="6858000"/>
          </a:xfrm>
          <a:prstGeom prst="rect">
            <a:avLst/>
          </a:prstGeom>
        </p:spPr>
      </p:pic>
    </p:spTree>
    <p:extLst>
      <p:ext uri="{BB962C8B-B14F-4D97-AF65-F5344CB8AC3E}">
        <p14:creationId xmlns:p14="http://schemas.microsoft.com/office/powerpoint/2010/main" val="105398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6F7C-3F5D-41EE-A922-0796BE91E2C8}"/>
              </a:ext>
            </a:extLst>
          </p:cNvPr>
          <p:cNvSpPr>
            <a:spLocks noGrp="1"/>
          </p:cNvSpPr>
          <p:nvPr>
            <p:ph type="title"/>
          </p:nvPr>
        </p:nvSpPr>
        <p:spPr>
          <a:xfrm>
            <a:off x="6096000" y="1828800"/>
            <a:ext cx="5257800" cy="914400"/>
          </a:xfrm>
        </p:spPr>
        <p:txBody>
          <a:bodyPr/>
          <a:lstStyle/>
          <a:p>
            <a:r>
              <a:rPr lang="en-US" sz="1600"/>
              <a:t>The DUAL model at work:</a:t>
            </a:r>
            <a:br>
              <a:rPr lang="en-US"/>
            </a:br>
            <a:r>
              <a:rPr lang="en-US" sz="3600"/>
              <a:t>Malawi</a:t>
            </a:r>
            <a:endParaRPr lang="en-US"/>
          </a:p>
        </p:txBody>
      </p:sp>
      <p:sp>
        <p:nvSpPr>
          <p:cNvPr id="3" name="Content Placeholder 2">
            <a:extLst>
              <a:ext uri="{FF2B5EF4-FFF2-40B4-BE49-F238E27FC236}">
                <a16:creationId xmlns:a16="http://schemas.microsoft.com/office/drawing/2014/main" id="{9A165FAC-8D91-42E7-8FE6-84EC1EDF0F82}"/>
              </a:ext>
            </a:extLst>
          </p:cNvPr>
          <p:cNvSpPr>
            <a:spLocks noGrp="1"/>
          </p:cNvSpPr>
          <p:nvPr>
            <p:ph sz="half" idx="1"/>
          </p:nvPr>
        </p:nvSpPr>
        <p:spPr>
          <a:xfrm>
            <a:off x="6096000" y="2819400"/>
            <a:ext cx="5257800" cy="3124200"/>
          </a:xfrm>
        </p:spPr>
        <p:txBody>
          <a:bodyPr/>
          <a:lstStyle/>
          <a:p>
            <a:r>
              <a:rPr lang="en-US" sz="1800" b="1"/>
              <a:t>Aligning national standards to local contexts</a:t>
            </a:r>
          </a:p>
          <a:p>
            <a:r>
              <a:rPr lang="en-US" sz="1800"/>
              <a:t>The implementation team partnered with the Ministry of Health to align national standards to district requirements. This enabled a more efficient systems architecture and created local ownership of the digital tools.</a:t>
            </a:r>
          </a:p>
        </p:txBody>
      </p:sp>
      <p:sp>
        <p:nvSpPr>
          <p:cNvPr id="7" name="Text Placeholder 6">
            <a:extLst>
              <a:ext uri="{FF2B5EF4-FFF2-40B4-BE49-F238E27FC236}">
                <a16:creationId xmlns:a16="http://schemas.microsoft.com/office/drawing/2014/main" id="{EB2C62CC-1EE8-F776-4967-61EDF3641C1F}"/>
              </a:ext>
            </a:extLst>
          </p:cNvPr>
          <p:cNvSpPr>
            <a:spLocks noGrp="1"/>
          </p:cNvSpPr>
          <p:nvPr>
            <p:ph type="body" sz="quarter" idx="11"/>
          </p:nvPr>
        </p:nvSpPr>
        <p:spPr/>
        <p:txBody>
          <a:bodyPr/>
          <a:lstStyle/>
          <a:p>
            <a:r>
              <a:rPr lang="en-US"/>
              <a:t>Photo: Cooper/Smith</a:t>
            </a:r>
          </a:p>
        </p:txBody>
      </p:sp>
      <p:pic>
        <p:nvPicPr>
          <p:cNvPr id="12" name="Picture 11" descr="Logo&#10;&#10;Description automatically generated">
            <a:extLst>
              <a:ext uri="{FF2B5EF4-FFF2-40B4-BE49-F238E27FC236}">
                <a16:creationId xmlns:a16="http://schemas.microsoft.com/office/drawing/2014/main" id="{1DF5694C-E720-4DC3-A556-C8B7A292EF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8294" y="6050100"/>
            <a:ext cx="1610305" cy="843159"/>
          </a:xfrm>
          <a:prstGeom prst="rect">
            <a:avLst/>
          </a:prstGeom>
        </p:spPr>
      </p:pic>
      <p:sp>
        <p:nvSpPr>
          <p:cNvPr id="9" name="Rectangle 8">
            <a:extLst>
              <a:ext uri="{FF2B5EF4-FFF2-40B4-BE49-F238E27FC236}">
                <a16:creationId xmlns:a16="http://schemas.microsoft.com/office/drawing/2014/main" id="{56ECCC13-CD5F-889E-0664-A4EE7A84D735}"/>
              </a:ext>
            </a:extLst>
          </p:cNvPr>
          <p:cNvSpPr/>
          <p:nvPr/>
        </p:nvSpPr>
        <p:spPr>
          <a:xfrm>
            <a:off x="10715625" y="-1"/>
            <a:ext cx="1463040" cy="1463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endParaRPr>
          </a:p>
          <a:p>
            <a:pPr algn="ctr"/>
            <a:endParaRPr lang="en-US" sz="1500">
              <a:solidFill>
                <a:schemeClr val="bg1"/>
              </a:solidFill>
            </a:endParaRPr>
          </a:p>
          <a:p>
            <a:pPr algn="ctr"/>
            <a:endParaRPr lang="en-US" sz="1500">
              <a:solidFill>
                <a:schemeClr val="bg1"/>
              </a:solidFill>
            </a:endParaRPr>
          </a:p>
          <a:p>
            <a:pPr algn="ctr"/>
            <a:r>
              <a:rPr lang="en-US" sz="1500" b="1">
                <a:solidFill>
                  <a:schemeClr val="bg1"/>
                </a:solidFill>
              </a:rPr>
              <a:t>Systems architecture</a:t>
            </a:r>
          </a:p>
        </p:txBody>
      </p:sp>
      <p:pic>
        <p:nvPicPr>
          <p:cNvPr id="10" name="Graphic 9" descr="Network diagram with solid fill">
            <a:extLst>
              <a:ext uri="{FF2B5EF4-FFF2-40B4-BE49-F238E27FC236}">
                <a16:creationId xmlns:a16="http://schemas.microsoft.com/office/drawing/2014/main" id="{DAEC9697-C14E-1092-A602-4169F5EA452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72054" y="-1"/>
            <a:ext cx="858926" cy="858926"/>
          </a:xfrm>
          <a:prstGeom prst="rect">
            <a:avLst/>
          </a:prstGeom>
        </p:spPr>
      </p:pic>
      <p:grpSp>
        <p:nvGrpSpPr>
          <p:cNvPr id="17" name="Group 16">
            <a:extLst>
              <a:ext uri="{FF2B5EF4-FFF2-40B4-BE49-F238E27FC236}">
                <a16:creationId xmlns:a16="http://schemas.microsoft.com/office/drawing/2014/main" id="{07EC3B39-73CD-0B5E-9081-C1BF83FE444B}"/>
              </a:ext>
            </a:extLst>
          </p:cNvPr>
          <p:cNvGrpSpPr/>
          <p:nvPr/>
        </p:nvGrpSpPr>
        <p:grpSpPr>
          <a:xfrm>
            <a:off x="6202190" y="301964"/>
            <a:ext cx="977543" cy="1526963"/>
            <a:chOff x="8179807" y="4351476"/>
            <a:chExt cx="1087438" cy="1698624"/>
          </a:xfrm>
        </p:grpSpPr>
        <p:sp>
          <p:nvSpPr>
            <p:cNvPr id="18" name="Freeform 1398">
              <a:extLst>
                <a:ext uri="{FF2B5EF4-FFF2-40B4-BE49-F238E27FC236}">
                  <a16:creationId xmlns:a16="http://schemas.microsoft.com/office/drawing/2014/main" id="{9FDCC00B-1DAF-6D2B-FD0B-3B68E35BCF9B}"/>
                </a:ext>
              </a:extLst>
            </p:cNvPr>
            <p:cNvSpPr>
              <a:spLocks/>
            </p:cNvSpPr>
            <p:nvPr/>
          </p:nvSpPr>
          <p:spPr bwMode="auto">
            <a:xfrm>
              <a:off x="8803695" y="4907100"/>
              <a:ext cx="179388" cy="506413"/>
            </a:xfrm>
            <a:custGeom>
              <a:avLst/>
              <a:gdLst>
                <a:gd name="T0" fmla="*/ 56 w 226"/>
                <a:gd name="T1" fmla="*/ 9 h 637"/>
                <a:gd name="T2" fmla="*/ 79 w 226"/>
                <a:gd name="T3" fmla="*/ 14 h 637"/>
                <a:gd name="T4" fmla="*/ 90 w 226"/>
                <a:gd name="T5" fmla="*/ 20 h 637"/>
                <a:gd name="T6" fmla="*/ 90 w 226"/>
                <a:gd name="T7" fmla="*/ 47 h 637"/>
                <a:gd name="T8" fmla="*/ 110 w 226"/>
                <a:gd name="T9" fmla="*/ 76 h 637"/>
                <a:gd name="T10" fmla="*/ 110 w 226"/>
                <a:gd name="T11" fmla="*/ 103 h 637"/>
                <a:gd name="T12" fmla="*/ 107 w 226"/>
                <a:gd name="T13" fmla="*/ 208 h 637"/>
                <a:gd name="T14" fmla="*/ 92 w 226"/>
                <a:gd name="T15" fmla="*/ 236 h 637"/>
                <a:gd name="T16" fmla="*/ 114 w 226"/>
                <a:gd name="T17" fmla="*/ 310 h 637"/>
                <a:gd name="T18" fmla="*/ 118 w 226"/>
                <a:gd name="T19" fmla="*/ 343 h 637"/>
                <a:gd name="T20" fmla="*/ 130 w 226"/>
                <a:gd name="T21" fmla="*/ 363 h 637"/>
                <a:gd name="T22" fmla="*/ 127 w 226"/>
                <a:gd name="T23" fmla="*/ 388 h 637"/>
                <a:gd name="T24" fmla="*/ 134 w 226"/>
                <a:gd name="T25" fmla="*/ 404 h 637"/>
                <a:gd name="T26" fmla="*/ 150 w 226"/>
                <a:gd name="T27" fmla="*/ 388 h 637"/>
                <a:gd name="T28" fmla="*/ 157 w 226"/>
                <a:gd name="T29" fmla="*/ 401 h 637"/>
                <a:gd name="T30" fmla="*/ 174 w 226"/>
                <a:gd name="T31" fmla="*/ 417 h 637"/>
                <a:gd name="T32" fmla="*/ 165 w 226"/>
                <a:gd name="T33" fmla="*/ 370 h 637"/>
                <a:gd name="T34" fmla="*/ 152 w 226"/>
                <a:gd name="T35" fmla="*/ 361 h 637"/>
                <a:gd name="T36" fmla="*/ 154 w 226"/>
                <a:gd name="T37" fmla="*/ 343 h 637"/>
                <a:gd name="T38" fmla="*/ 192 w 226"/>
                <a:gd name="T39" fmla="*/ 394 h 637"/>
                <a:gd name="T40" fmla="*/ 223 w 226"/>
                <a:gd name="T41" fmla="*/ 437 h 637"/>
                <a:gd name="T42" fmla="*/ 217 w 226"/>
                <a:gd name="T43" fmla="*/ 482 h 637"/>
                <a:gd name="T44" fmla="*/ 214 w 226"/>
                <a:gd name="T45" fmla="*/ 544 h 637"/>
                <a:gd name="T46" fmla="*/ 192 w 226"/>
                <a:gd name="T47" fmla="*/ 559 h 637"/>
                <a:gd name="T48" fmla="*/ 174 w 226"/>
                <a:gd name="T49" fmla="*/ 581 h 637"/>
                <a:gd name="T50" fmla="*/ 172 w 226"/>
                <a:gd name="T51" fmla="*/ 604 h 637"/>
                <a:gd name="T52" fmla="*/ 174 w 226"/>
                <a:gd name="T53" fmla="*/ 637 h 637"/>
                <a:gd name="T54" fmla="*/ 156 w 226"/>
                <a:gd name="T55" fmla="*/ 635 h 637"/>
                <a:gd name="T56" fmla="*/ 157 w 226"/>
                <a:gd name="T57" fmla="*/ 613 h 637"/>
                <a:gd name="T58" fmla="*/ 138 w 226"/>
                <a:gd name="T59" fmla="*/ 597 h 637"/>
                <a:gd name="T60" fmla="*/ 119 w 226"/>
                <a:gd name="T61" fmla="*/ 575 h 637"/>
                <a:gd name="T62" fmla="*/ 105 w 226"/>
                <a:gd name="T63" fmla="*/ 541 h 637"/>
                <a:gd name="T64" fmla="*/ 118 w 226"/>
                <a:gd name="T65" fmla="*/ 508 h 637"/>
                <a:gd name="T66" fmla="*/ 128 w 226"/>
                <a:gd name="T67" fmla="*/ 461 h 637"/>
                <a:gd name="T68" fmla="*/ 119 w 226"/>
                <a:gd name="T69" fmla="*/ 423 h 637"/>
                <a:gd name="T70" fmla="*/ 65 w 226"/>
                <a:gd name="T71" fmla="*/ 430 h 637"/>
                <a:gd name="T72" fmla="*/ 38 w 226"/>
                <a:gd name="T73" fmla="*/ 392 h 637"/>
                <a:gd name="T74" fmla="*/ 27 w 226"/>
                <a:gd name="T75" fmla="*/ 381 h 637"/>
                <a:gd name="T76" fmla="*/ 9 w 226"/>
                <a:gd name="T77" fmla="*/ 370 h 637"/>
                <a:gd name="T78" fmla="*/ 1 w 226"/>
                <a:gd name="T79" fmla="*/ 350 h 637"/>
                <a:gd name="T80" fmla="*/ 20 w 226"/>
                <a:gd name="T81" fmla="*/ 294 h 637"/>
                <a:gd name="T82" fmla="*/ 34 w 226"/>
                <a:gd name="T83" fmla="*/ 268 h 637"/>
                <a:gd name="T84" fmla="*/ 56 w 226"/>
                <a:gd name="T85" fmla="*/ 256 h 637"/>
                <a:gd name="T86" fmla="*/ 43 w 226"/>
                <a:gd name="T87" fmla="*/ 236 h 637"/>
                <a:gd name="T88" fmla="*/ 47 w 226"/>
                <a:gd name="T89" fmla="*/ 190 h 637"/>
                <a:gd name="T90" fmla="*/ 52 w 226"/>
                <a:gd name="T91" fmla="*/ 139 h 637"/>
                <a:gd name="T92" fmla="*/ 63 w 226"/>
                <a:gd name="T93" fmla="*/ 119 h 637"/>
                <a:gd name="T94" fmla="*/ 74 w 226"/>
                <a:gd name="T95" fmla="*/ 98 h 637"/>
                <a:gd name="T96" fmla="*/ 58 w 226"/>
                <a:gd name="T97" fmla="*/ 58 h 637"/>
                <a:gd name="T98" fmla="*/ 43 w 226"/>
                <a:gd name="T99" fmla="*/ 21 h 637"/>
                <a:gd name="T100" fmla="*/ 25 w 226"/>
                <a:gd name="T101" fmla="*/ 11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637">
                  <a:moveTo>
                    <a:pt x="29" y="0"/>
                  </a:moveTo>
                  <a:lnTo>
                    <a:pt x="41" y="9"/>
                  </a:lnTo>
                  <a:lnTo>
                    <a:pt x="56" y="9"/>
                  </a:lnTo>
                  <a:lnTo>
                    <a:pt x="61" y="18"/>
                  </a:lnTo>
                  <a:lnTo>
                    <a:pt x="65" y="20"/>
                  </a:lnTo>
                  <a:lnTo>
                    <a:pt x="79" y="14"/>
                  </a:lnTo>
                  <a:lnTo>
                    <a:pt x="85" y="14"/>
                  </a:lnTo>
                  <a:lnTo>
                    <a:pt x="88" y="16"/>
                  </a:lnTo>
                  <a:lnTo>
                    <a:pt x="90" y="20"/>
                  </a:lnTo>
                  <a:lnTo>
                    <a:pt x="94" y="25"/>
                  </a:lnTo>
                  <a:lnTo>
                    <a:pt x="90" y="38"/>
                  </a:lnTo>
                  <a:lnTo>
                    <a:pt x="90" y="47"/>
                  </a:lnTo>
                  <a:lnTo>
                    <a:pt x="99" y="67"/>
                  </a:lnTo>
                  <a:lnTo>
                    <a:pt x="103" y="70"/>
                  </a:lnTo>
                  <a:lnTo>
                    <a:pt x="110" y="76"/>
                  </a:lnTo>
                  <a:lnTo>
                    <a:pt x="116" y="85"/>
                  </a:lnTo>
                  <a:lnTo>
                    <a:pt x="116" y="92"/>
                  </a:lnTo>
                  <a:lnTo>
                    <a:pt x="110" y="103"/>
                  </a:lnTo>
                  <a:lnTo>
                    <a:pt x="114" y="139"/>
                  </a:lnTo>
                  <a:lnTo>
                    <a:pt x="114" y="192"/>
                  </a:lnTo>
                  <a:lnTo>
                    <a:pt x="107" y="208"/>
                  </a:lnTo>
                  <a:lnTo>
                    <a:pt x="101" y="217"/>
                  </a:lnTo>
                  <a:lnTo>
                    <a:pt x="94" y="228"/>
                  </a:lnTo>
                  <a:lnTo>
                    <a:pt x="92" y="236"/>
                  </a:lnTo>
                  <a:lnTo>
                    <a:pt x="92" y="243"/>
                  </a:lnTo>
                  <a:lnTo>
                    <a:pt x="107" y="277"/>
                  </a:lnTo>
                  <a:lnTo>
                    <a:pt x="114" y="310"/>
                  </a:lnTo>
                  <a:lnTo>
                    <a:pt x="114" y="310"/>
                  </a:lnTo>
                  <a:lnTo>
                    <a:pt x="114" y="330"/>
                  </a:lnTo>
                  <a:lnTo>
                    <a:pt x="118" y="343"/>
                  </a:lnTo>
                  <a:lnTo>
                    <a:pt x="119" y="350"/>
                  </a:lnTo>
                  <a:lnTo>
                    <a:pt x="128" y="359"/>
                  </a:lnTo>
                  <a:lnTo>
                    <a:pt x="130" y="363"/>
                  </a:lnTo>
                  <a:lnTo>
                    <a:pt x="130" y="368"/>
                  </a:lnTo>
                  <a:lnTo>
                    <a:pt x="127" y="381"/>
                  </a:lnTo>
                  <a:lnTo>
                    <a:pt x="127" y="388"/>
                  </a:lnTo>
                  <a:lnTo>
                    <a:pt x="127" y="395"/>
                  </a:lnTo>
                  <a:lnTo>
                    <a:pt x="130" y="401"/>
                  </a:lnTo>
                  <a:lnTo>
                    <a:pt x="134" y="404"/>
                  </a:lnTo>
                  <a:lnTo>
                    <a:pt x="139" y="404"/>
                  </a:lnTo>
                  <a:lnTo>
                    <a:pt x="145" y="403"/>
                  </a:lnTo>
                  <a:lnTo>
                    <a:pt x="150" y="388"/>
                  </a:lnTo>
                  <a:lnTo>
                    <a:pt x="152" y="388"/>
                  </a:lnTo>
                  <a:lnTo>
                    <a:pt x="154" y="390"/>
                  </a:lnTo>
                  <a:lnTo>
                    <a:pt x="157" y="401"/>
                  </a:lnTo>
                  <a:lnTo>
                    <a:pt x="163" y="403"/>
                  </a:lnTo>
                  <a:lnTo>
                    <a:pt x="172" y="415"/>
                  </a:lnTo>
                  <a:lnTo>
                    <a:pt x="174" y="417"/>
                  </a:lnTo>
                  <a:lnTo>
                    <a:pt x="176" y="415"/>
                  </a:lnTo>
                  <a:lnTo>
                    <a:pt x="176" y="406"/>
                  </a:lnTo>
                  <a:lnTo>
                    <a:pt x="165" y="370"/>
                  </a:lnTo>
                  <a:lnTo>
                    <a:pt x="161" y="366"/>
                  </a:lnTo>
                  <a:lnTo>
                    <a:pt x="154" y="363"/>
                  </a:lnTo>
                  <a:lnTo>
                    <a:pt x="152" y="361"/>
                  </a:lnTo>
                  <a:lnTo>
                    <a:pt x="150" y="355"/>
                  </a:lnTo>
                  <a:lnTo>
                    <a:pt x="152" y="343"/>
                  </a:lnTo>
                  <a:lnTo>
                    <a:pt x="154" y="343"/>
                  </a:lnTo>
                  <a:lnTo>
                    <a:pt x="163" y="355"/>
                  </a:lnTo>
                  <a:lnTo>
                    <a:pt x="174" y="368"/>
                  </a:lnTo>
                  <a:lnTo>
                    <a:pt x="192" y="394"/>
                  </a:lnTo>
                  <a:lnTo>
                    <a:pt x="201" y="410"/>
                  </a:lnTo>
                  <a:lnTo>
                    <a:pt x="217" y="428"/>
                  </a:lnTo>
                  <a:lnTo>
                    <a:pt x="223" y="437"/>
                  </a:lnTo>
                  <a:lnTo>
                    <a:pt x="226" y="457"/>
                  </a:lnTo>
                  <a:lnTo>
                    <a:pt x="225" y="466"/>
                  </a:lnTo>
                  <a:lnTo>
                    <a:pt x="217" y="482"/>
                  </a:lnTo>
                  <a:lnTo>
                    <a:pt x="223" y="502"/>
                  </a:lnTo>
                  <a:lnTo>
                    <a:pt x="217" y="513"/>
                  </a:lnTo>
                  <a:lnTo>
                    <a:pt x="214" y="544"/>
                  </a:lnTo>
                  <a:lnTo>
                    <a:pt x="210" y="553"/>
                  </a:lnTo>
                  <a:lnTo>
                    <a:pt x="201" y="557"/>
                  </a:lnTo>
                  <a:lnTo>
                    <a:pt x="192" y="559"/>
                  </a:lnTo>
                  <a:lnTo>
                    <a:pt x="176" y="570"/>
                  </a:lnTo>
                  <a:lnTo>
                    <a:pt x="174" y="575"/>
                  </a:lnTo>
                  <a:lnTo>
                    <a:pt x="174" y="581"/>
                  </a:lnTo>
                  <a:lnTo>
                    <a:pt x="168" y="591"/>
                  </a:lnTo>
                  <a:lnTo>
                    <a:pt x="168" y="600"/>
                  </a:lnTo>
                  <a:lnTo>
                    <a:pt x="172" y="604"/>
                  </a:lnTo>
                  <a:lnTo>
                    <a:pt x="176" y="611"/>
                  </a:lnTo>
                  <a:lnTo>
                    <a:pt x="174" y="622"/>
                  </a:lnTo>
                  <a:lnTo>
                    <a:pt x="174" y="637"/>
                  </a:lnTo>
                  <a:lnTo>
                    <a:pt x="172" y="637"/>
                  </a:lnTo>
                  <a:lnTo>
                    <a:pt x="157" y="637"/>
                  </a:lnTo>
                  <a:lnTo>
                    <a:pt x="156" y="635"/>
                  </a:lnTo>
                  <a:lnTo>
                    <a:pt x="161" y="626"/>
                  </a:lnTo>
                  <a:lnTo>
                    <a:pt x="163" y="620"/>
                  </a:lnTo>
                  <a:lnTo>
                    <a:pt x="157" y="613"/>
                  </a:lnTo>
                  <a:lnTo>
                    <a:pt x="148" y="610"/>
                  </a:lnTo>
                  <a:lnTo>
                    <a:pt x="143" y="606"/>
                  </a:lnTo>
                  <a:lnTo>
                    <a:pt x="138" y="597"/>
                  </a:lnTo>
                  <a:lnTo>
                    <a:pt x="127" y="584"/>
                  </a:lnTo>
                  <a:lnTo>
                    <a:pt x="123" y="577"/>
                  </a:lnTo>
                  <a:lnTo>
                    <a:pt x="119" y="575"/>
                  </a:lnTo>
                  <a:lnTo>
                    <a:pt x="116" y="570"/>
                  </a:lnTo>
                  <a:lnTo>
                    <a:pt x="108" y="546"/>
                  </a:lnTo>
                  <a:lnTo>
                    <a:pt x="105" y="541"/>
                  </a:lnTo>
                  <a:lnTo>
                    <a:pt x="110" y="526"/>
                  </a:lnTo>
                  <a:lnTo>
                    <a:pt x="118" y="519"/>
                  </a:lnTo>
                  <a:lnTo>
                    <a:pt x="118" y="508"/>
                  </a:lnTo>
                  <a:lnTo>
                    <a:pt x="125" y="497"/>
                  </a:lnTo>
                  <a:lnTo>
                    <a:pt x="128" y="488"/>
                  </a:lnTo>
                  <a:lnTo>
                    <a:pt x="128" y="461"/>
                  </a:lnTo>
                  <a:lnTo>
                    <a:pt x="128" y="448"/>
                  </a:lnTo>
                  <a:lnTo>
                    <a:pt x="123" y="430"/>
                  </a:lnTo>
                  <a:lnTo>
                    <a:pt x="119" y="423"/>
                  </a:lnTo>
                  <a:lnTo>
                    <a:pt x="114" y="419"/>
                  </a:lnTo>
                  <a:lnTo>
                    <a:pt x="74" y="426"/>
                  </a:lnTo>
                  <a:lnTo>
                    <a:pt x="65" y="430"/>
                  </a:lnTo>
                  <a:lnTo>
                    <a:pt x="59" y="428"/>
                  </a:lnTo>
                  <a:lnTo>
                    <a:pt x="47" y="414"/>
                  </a:lnTo>
                  <a:lnTo>
                    <a:pt x="38" y="392"/>
                  </a:lnTo>
                  <a:lnTo>
                    <a:pt x="30" y="388"/>
                  </a:lnTo>
                  <a:lnTo>
                    <a:pt x="29" y="384"/>
                  </a:lnTo>
                  <a:lnTo>
                    <a:pt x="27" y="381"/>
                  </a:lnTo>
                  <a:lnTo>
                    <a:pt x="23" y="379"/>
                  </a:lnTo>
                  <a:lnTo>
                    <a:pt x="12" y="379"/>
                  </a:lnTo>
                  <a:lnTo>
                    <a:pt x="9" y="370"/>
                  </a:lnTo>
                  <a:lnTo>
                    <a:pt x="1" y="368"/>
                  </a:lnTo>
                  <a:lnTo>
                    <a:pt x="0" y="355"/>
                  </a:lnTo>
                  <a:lnTo>
                    <a:pt x="1" y="350"/>
                  </a:lnTo>
                  <a:lnTo>
                    <a:pt x="10" y="337"/>
                  </a:lnTo>
                  <a:lnTo>
                    <a:pt x="18" y="316"/>
                  </a:lnTo>
                  <a:lnTo>
                    <a:pt x="20" y="294"/>
                  </a:lnTo>
                  <a:lnTo>
                    <a:pt x="25" y="274"/>
                  </a:lnTo>
                  <a:lnTo>
                    <a:pt x="27" y="272"/>
                  </a:lnTo>
                  <a:lnTo>
                    <a:pt x="34" y="268"/>
                  </a:lnTo>
                  <a:lnTo>
                    <a:pt x="41" y="263"/>
                  </a:lnTo>
                  <a:lnTo>
                    <a:pt x="54" y="261"/>
                  </a:lnTo>
                  <a:lnTo>
                    <a:pt x="56" y="256"/>
                  </a:lnTo>
                  <a:lnTo>
                    <a:pt x="54" y="247"/>
                  </a:lnTo>
                  <a:lnTo>
                    <a:pt x="49" y="243"/>
                  </a:lnTo>
                  <a:lnTo>
                    <a:pt x="43" y="236"/>
                  </a:lnTo>
                  <a:lnTo>
                    <a:pt x="43" y="234"/>
                  </a:lnTo>
                  <a:lnTo>
                    <a:pt x="47" y="210"/>
                  </a:lnTo>
                  <a:lnTo>
                    <a:pt x="47" y="190"/>
                  </a:lnTo>
                  <a:lnTo>
                    <a:pt x="45" y="178"/>
                  </a:lnTo>
                  <a:lnTo>
                    <a:pt x="52" y="152"/>
                  </a:lnTo>
                  <a:lnTo>
                    <a:pt x="52" y="139"/>
                  </a:lnTo>
                  <a:lnTo>
                    <a:pt x="54" y="125"/>
                  </a:lnTo>
                  <a:lnTo>
                    <a:pt x="59" y="121"/>
                  </a:lnTo>
                  <a:lnTo>
                    <a:pt x="63" y="119"/>
                  </a:lnTo>
                  <a:lnTo>
                    <a:pt x="74" y="112"/>
                  </a:lnTo>
                  <a:lnTo>
                    <a:pt x="74" y="105"/>
                  </a:lnTo>
                  <a:lnTo>
                    <a:pt x="74" y="98"/>
                  </a:lnTo>
                  <a:lnTo>
                    <a:pt x="69" y="92"/>
                  </a:lnTo>
                  <a:lnTo>
                    <a:pt x="65" y="65"/>
                  </a:lnTo>
                  <a:lnTo>
                    <a:pt x="58" y="58"/>
                  </a:lnTo>
                  <a:lnTo>
                    <a:pt x="54" y="41"/>
                  </a:lnTo>
                  <a:lnTo>
                    <a:pt x="50" y="34"/>
                  </a:lnTo>
                  <a:lnTo>
                    <a:pt x="43" y="21"/>
                  </a:lnTo>
                  <a:lnTo>
                    <a:pt x="30" y="21"/>
                  </a:lnTo>
                  <a:lnTo>
                    <a:pt x="29" y="12"/>
                  </a:lnTo>
                  <a:lnTo>
                    <a:pt x="25" y="11"/>
                  </a:lnTo>
                  <a:lnTo>
                    <a:pt x="25" y="3"/>
                  </a:lnTo>
                  <a:lnTo>
                    <a:pt x="29" y="0"/>
                  </a:lnTo>
                  <a:close/>
                </a:path>
              </a:pathLst>
            </a:custGeom>
            <a:solidFill>
              <a:schemeClr val="accent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515">
              <a:extLst>
                <a:ext uri="{FF2B5EF4-FFF2-40B4-BE49-F238E27FC236}">
                  <a16:creationId xmlns:a16="http://schemas.microsoft.com/office/drawing/2014/main" id="{7EDDCDDE-0943-9917-D377-18B6B34567A9}"/>
                </a:ext>
              </a:extLst>
            </p:cNvPr>
            <p:cNvSpPr>
              <a:spLocks/>
            </p:cNvSpPr>
            <p:nvPr/>
          </p:nvSpPr>
          <p:spPr bwMode="auto">
            <a:xfrm>
              <a:off x="8637007" y="4351476"/>
              <a:ext cx="622300" cy="709613"/>
            </a:xfrm>
            <a:custGeom>
              <a:avLst/>
              <a:gdLst>
                <a:gd name="T0" fmla="*/ 597 w 784"/>
                <a:gd name="T1" fmla="*/ 189 h 893"/>
                <a:gd name="T2" fmla="*/ 706 w 784"/>
                <a:gd name="T3" fmla="*/ 314 h 893"/>
                <a:gd name="T4" fmla="*/ 671 w 784"/>
                <a:gd name="T5" fmla="*/ 427 h 893"/>
                <a:gd name="T6" fmla="*/ 704 w 784"/>
                <a:gd name="T7" fmla="*/ 481 h 893"/>
                <a:gd name="T8" fmla="*/ 719 w 784"/>
                <a:gd name="T9" fmla="*/ 519 h 893"/>
                <a:gd name="T10" fmla="*/ 711 w 784"/>
                <a:gd name="T11" fmla="*/ 568 h 893"/>
                <a:gd name="T12" fmla="*/ 702 w 784"/>
                <a:gd name="T13" fmla="*/ 599 h 893"/>
                <a:gd name="T14" fmla="*/ 717 w 784"/>
                <a:gd name="T15" fmla="*/ 650 h 893"/>
                <a:gd name="T16" fmla="*/ 730 w 784"/>
                <a:gd name="T17" fmla="*/ 697 h 893"/>
                <a:gd name="T18" fmla="*/ 737 w 784"/>
                <a:gd name="T19" fmla="*/ 735 h 893"/>
                <a:gd name="T20" fmla="*/ 760 w 784"/>
                <a:gd name="T21" fmla="*/ 775 h 893"/>
                <a:gd name="T22" fmla="*/ 784 w 784"/>
                <a:gd name="T23" fmla="*/ 793 h 893"/>
                <a:gd name="T24" fmla="*/ 735 w 784"/>
                <a:gd name="T25" fmla="*/ 833 h 893"/>
                <a:gd name="T26" fmla="*/ 641 w 784"/>
                <a:gd name="T27" fmla="*/ 862 h 893"/>
                <a:gd name="T28" fmla="*/ 573 w 784"/>
                <a:gd name="T29" fmla="*/ 879 h 893"/>
                <a:gd name="T30" fmla="*/ 504 w 784"/>
                <a:gd name="T31" fmla="*/ 889 h 893"/>
                <a:gd name="T32" fmla="*/ 470 w 784"/>
                <a:gd name="T33" fmla="*/ 888 h 893"/>
                <a:gd name="T34" fmla="*/ 435 w 784"/>
                <a:gd name="T35" fmla="*/ 880 h 893"/>
                <a:gd name="T36" fmla="*/ 370 w 784"/>
                <a:gd name="T37" fmla="*/ 862 h 893"/>
                <a:gd name="T38" fmla="*/ 357 w 784"/>
                <a:gd name="T39" fmla="*/ 815 h 893"/>
                <a:gd name="T40" fmla="*/ 339 w 784"/>
                <a:gd name="T41" fmla="*/ 737 h 893"/>
                <a:gd name="T42" fmla="*/ 299 w 784"/>
                <a:gd name="T43" fmla="*/ 721 h 893"/>
                <a:gd name="T44" fmla="*/ 274 w 784"/>
                <a:gd name="T45" fmla="*/ 721 h 893"/>
                <a:gd name="T46" fmla="*/ 238 w 784"/>
                <a:gd name="T47" fmla="*/ 701 h 893"/>
                <a:gd name="T48" fmla="*/ 199 w 784"/>
                <a:gd name="T49" fmla="*/ 686 h 893"/>
                <a:gd name="T50" fmla="*/ 134 w 784"/>
                <a:gd name="T51" fmla="*/ 646 h 893"/>
                <a:gd name="T52" fmla="*/ 89 w 784"/>
                <a:gd name="T53" fmla="*/ 604 h 893"/>
                <a:gd name="T54" fmla="*/ 65 w 784"/>
                <a:gd name="T55" fmla="*/ 514 h 893"/>
                <a:gd name="T56" fmla="*/ 7 w 784"/>
                <a:gd name="T57" fmla="*/ 432 h 893"/>
                <a:gd name="T58" fmla="*/ 11 w 784"/>
                <a:gd name="T59" fmla="*/ 372 h 893"/>
                <a:gd name="T60" fmla="*/ 0 w 784"/>
                <a:gd name="T61" fmla="*/ 312 h 893"/>
                <a:gd name="T62" fmla="*/ 38 w 784"/>
                <a:gd name="T63" fmla="*/ 270 h 893"/>
                <a:gd name="T64" fmla="*/ 81 w 784"/>
                <a:gd name="T65" fmla="*/ 194 h 893"/>
                <a:gd name="T66" fmla="*/ 80 w 784"/>
                <a:gd name="T67" fmla="*/ 158 h 893"/>
                <a:gd name="T68" fmla="*/ 65 w 784"/>
                <a:gd name="T69" fmla="*/ 136 h 893"/>
                <a:gd name="T70" fmla="*/ 94 w 784"/>
                <a:gd name="T71" fmla="*/ 82 h 893"/>
                <a:gd name="T72" fmla="*/ 63 w 784"/>
                <a:gd name="T73" fmla="*/ 4 h 893"/>
                <a:gd name="T74" fmla="*/ 161 w 784"/>
                <a:gd name="T75" fmla="*/ 2 h 893"/>
                <a:gd name="T76" fmla="*/ 154 w 784"/>
                <a:gd name="T77" fmla="*/ 93 h 893"/>
                <a:gd name="T78" fmla="*/ 176 w 784"/>
                <a:gd name="T79" fmla="*/ 143 h 893"/>
                <a:gd name="T80" fmla="*/ 194 w 784"/>
                <a:gd name="T81" fmla="*/ 109 h 893"/>
                <a:gd name="T82" fmla="*/ 229 w 784"/>
                <a:gd name="T83" fmla="*/ 131 h 893"/>
                <a:gd name="T84" fmla="*/ 247 w 784"/>
                <a:gd name="T85" fmla="*/ 143 h 893"/>
                <a:gd name="T86" fmla="*/ 278 w 784"/>
                <a:gd name="T87" fmla="*/ 125 h 893"/>
                <a:gd name="T88" fmla="*/ 301 w 784"/>
                <a:gd name="T89" fmla="*/ 98 h 893"/>
                <a:gd name="T90" fmla="*/ 287 w 784"/>
                <a:gd name="T91" fmla="*/ 78 h 893"/>
                <a:gd name="T92" fmla="*/ 296 w 784"/>
                <a:gd name="T93" fmla="*/ 64 h 893"/>
                <a:gd name="T94" fmla="*/ 314 w 784"/>
                <a:gd name="T95" fmla="*/ 31 h 893"/>
                <a:gd name="T96" fmla="*/ 323 w 784"/>
                <a:gd name="T97" fmla="*/ 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4" h="893">
                  <a:moveTo>
                    <a:pt x="337" y="0"/>
                  </a:moveTo>
                  <a:lnTo>
                    <a:pt x="592" y="171"/>
                  </a:lnTo>
                  <a:lnTo>
                    <a:pt x="595" y="178"/>
                  </a:lnTo>
                  <a:lnTo>
                    <a:pt x="597" y="189"/>
                  </a:lnTo>
                  <a:lnTo>
                    <a:pt x="601" y="220"/>
                  </a:lnTo>
                  <a:lnTo>
                    <a:pt x="608" y="234"/>
                  </a:lnTo>
                  <a:lnTo>
                    <a:pt x="708" y="305"/>
                  </a:lnTo>
                  <a:lnTo>
                    <a:pt x="706" y="314"/>
                  </a:lnTo>
                  <a:lnTo>
                    <a:pt x="695" y="359"/>
                  </a:lnTo>
                  <a:lnTo>
                    <a:pt x="690" y="370"/>
                  </a:lnTo>
                  <a:lnTo>
                    <a:pt x="686" y="390"/>
                  </a:lnTo>
                  <a:lnTo>
                    <a:pt x="671" y="427"/>
                  </a:lnTo>
                  <a:lnTo>
                    <a:pt x="673" y="443"/>
                  </a:lnTo>
                  <a:lnTo>
                    <a:pt x="675" y="452"/>
                  </a:lnTo>
                  <a:lnTo>
                    <a:pt x="697" y="468"/>
                  </a:lnTo>
                  <a:lnTo>
                    <a:pt x="704" y="481"/>
                  </a:lnTo>
                  <a:lnTo>
                    <a:pt x="715" y="492"/>
                  </a:lnTo>
                  <a:lnTo>
                    <a:pt x="724" y="510"/>
                  </a:lnTo>
                  <a:lnTo>
                    <a:pt x="722" y="517"/>
                  </a:lnTo>
                  <a:lnTo>
                    <a:pt x="719" y="519"/>
                  </a:lnTo>
                  <a:lnTo>
                    <a:pt x="713" y="530"/>
                  </a:lnTo>
                  <a:lnTo>
                    <a:pt x="710" y="548"/>
                  </a:lnTo>
                  <a:lnTo>
                    <a:pt x="708" y="559"/>
                  </a:lnTo>
                  <a:lnTo>
                    <a:pt x="711" y="568"/>
                  </a:lnTo>
                  <a:lnTo>
                    <a:pt x="711" y="575"/>
                  </a:lnTo>
                  <a:lnTo>
                    <a:pt x="713" y="585"/>
                  </a:lnTo>
                  <a:lnTo>
                    <a:pt x="711" y="599"/>
                  </a:lnTo>
                  <a:lnTo>
                    <a:pt x="702" y="599"/>
                  </a:lnTo>
                  <a:lnTo>
                    <a:pt x="700" y="610"/>
                  </a:lnTo>
                  <a:lnTo>
                    <a:pt x="702" y="624"/>
                  </a:lnTo>
                  <a:lnTo>
                    <a:pt x="710" y="644"/>
                  </a:lnTo>
                  <a:lnTo>
                    <a:pt x="717" y="650"/>
                  </a:lnTo>
                  <a:lnTo>
                    <a:pt x="717" y="653"/>
                  </a:lnTo>
                  <a:lnTo>
                    <a:pt x="711" y="659"/>
                  </a:lnTo>
                  <a:lnTo>
                    <a:pt x="728" y="688"/>
                  </a:lnTo>
                  <a:lnTo>
                    <a:pt x="730" y="697"/>
                  </a:lnTo>
                  <a:lnTo>
                    <a:pt x="728" y="708"/>
                  </a:lnTo>
                  <a:lnTo>
                    <a:pt x="733" y="715"/>
                  </a:lnTo>
                  <a:lnTo>
                    <a:pt x="737" y="724"/>
                  </a:lnTo>
                  <a:lnTo>
                    <a:pt x="737" y="735"/>
                  </a:lnTo>
                  <a:lnTo>
                    <a:pt x="740" y="741"/>
                  </a:lnTo>
                  <a:lnTo>
                    <a:pt x="740" y="751"/>
                  </a:lnTo>
                  <a:lnTo>
                    <a:pt x="755" y="761"/>
                  </a:lnTo>
                  <a:lnTo>
                    <a:pt x="760" y="775"/>
                  </a:lnTo>
                  <a:lnTo>
                    <a:pt x="773" y="779"/>
                  </a:lnTo>
                  <a:lnTo>
                    <a:pt x="780" y="784"/>
                  </a:lnTo>
                  <a:lnTo>
                    <a:pt x="784" y="786"/>
                  </a:lnTo>
                  <a:lnTo>
                    <a:pt x="784" y="793"/>
                  </a:lnTo>
                  <a:lnTo>
                    <a:pt x="782" y="797"/>
                  </a:lnTo>
                  <a:lnTo>
                    <a:pt x="762" y="811"/>
                  </a:lnTo>
                  <a:lnTo>
                    <a:pt x="742" y="830"/>
                  </a:lnTo>
                  <a:lnTo>
                    <a:pt x="735" y="833"/>
                  </a:lnTo>
                  <a:lnTo>
                    <a:pt x="710" y="842"/>
                  </a:lnTo>
                  <a:lnTo>
                    <a:pt x="666" y="860"/>
                  </a:lnTo>
                  <a:lnTo>
                    <a:pt x="653" y="864"/>
                  </a:lnTo>
                  <a:lnTo>
                    <a:pt x="641" y="862"/>
                  </a:lnTo>
                  <a:lnTo>
                    <a:pt x="624" y="853"/>
                  </a:lnTo>
                  <a:lnTo>
                    <a:pt x="612" y="857"/>
                  </a:lnTo>
                  <a:lnTo>
                    <a:pt x="593" y="859"/>
                  </a:lnTo>
                  <a:lnTo>
                    <a:pt x="573" y="879"/>
                  </a:lnTo>
                  <a:lnTo>
                    <a:pt x="570" y="880"/>
                  </a:lnTo>
                  <a:lnTo>
                    <a:pt x="561" y="880"/>
                  </a:lnTo>
                  <a:lnTo>
                    <a:pt x="519" y="879"/>
                  </a:lnTo>
                  <a:lnTo>
                    <a:pt x="504" y="889"/>
                  </a:lnTo>
                  <a:lnTo>
                    <a:pt x="492" y="889"/>
                  </a:lnTo>
                  <a:lnTo>
                    <a:pt x="483" y="893"/>
                  </a:lnTo>
                  <a:lnTo>
                    <a:pt x="475" y="891"/>
                  </a:lnTo>
                  <a:lnTo>
                    <a:pt x="470" y="888"/>
                  </a:lnTo>
                  <a:lnTo>
                    <a:pt x="463" y="877"/>
                  </a:lnTo>
                  <a:lnTo>
                    <a:pt x="454" y="873"/>
                  </a:lnTo>
                  <a:lnTo>
                    <a:pt x="443" y="873"/>
                  </a:lnTo>
                  <a:lnTo>
                    <a:pt x="435" y="880"/>
                  </a:lnTo>
                  <a:lnTo>
                    <a:pt x="430" y="882"/>
                  </a:lnTo>
                  <a:lnTo>
                    <a:pt x="376" y="880"/>
                  </a:lnTo>
                  <a:lnTo>
                    <a:pt x="376" y="875"/>
                  </a:lnTo>
                  <a:lnTo>
                    <a:pt x="370" y="862"/>
                  </a:lnTo>
                  <a:lnTo>
                    <a:pt x="363" y="857"/>
                  </a:lnTo>
                  <a:lnTo>
                    <a:pt x="356" y="848"/>
                  </a:lnTo>
                  <a:lnTo>
                    <a:pt x="356" y="842"/>
                  </a:lnTo>
                  <a:lnTo>
                    <a:pt x="357" y="815"/>
                  </a:lnTo>
                  <a:lnTo>
                    <a:pt x="352" y="802"/>
                  </a:lnTo>
                  <a:lnTo>
                    <a:pt x="350" y="775"/>
                  </a:lnTo>
                  <a:lnTo>
                    <a:pt x="345" y="748"/>
                  </a:lnTo>
                  <a:lnTo>
                    <a:pt x="339" y="737"/>
                  </a:lnTo>
                  <a:lnTo>
                    <a:pt x="325" y="721"/>
                  </a:lnTo>
                  <a:lnTo>
                    <a:pt x="310" y="715"/>
                  </a:lnTo>
                  <a:lnTo>
                    <a:pt x="303" y="726"/>
                  </a:lnTo>
                  <a:lnTo>
                    <a:pt x="299" y="721"/>
                  </a:lnTo>
                  <a:lnTo>
                    <a:pt x="297" y="717"/>
                  </a:lnTo>
                  <a:lnTo>
                    <a:pt x="294" y="715"/>
                  </a:lnTo>
                  <a:lnTo>
                    <a:pt x="288" y="715"/>
                  </a:lnTo>
                  <a:lnTo>
                    <a:pt x="274" y="721"/>
                  </a:lnTo>
                  <a:lnTo>
                    <a:pt x="270" y="719"/>
                  </a:lnTo>
                  <a:lnTo>
                    <a:pt x="265" y="710"/>
                  </a:lnTo>
                  <a:lnTo>
                    <a:pt x="250" y="710"/>
                  </a:lnTo>
                  <a:lnTo>
                    <a:pt x="238" y="701"/>
                  </a:lnTo>
                  <a:lnTo>
                    <a:pt x="232" y="693"/>
                  </a:lnTo>
                  <a:lnTo>
                    <a:pt x="229" y="692"/>
                  </a:lnTo>
                  <a:lnTo>
                    <a:pt x="214" y="692"/>
                  </a:lnTo>
                  <a:lnTo>
                    <a:pt x="199" y="686"/>
                  </a:lnTo>
                  <a:lnTo>
                    <a:pt x="163" y="666"/>
                  </a:lnTo>
                  <a:lnTo>
                    <a:pt x="150" y="664"/>
                  </a:lnTo>
                  <a:lnTo>
                    <a:pt x="141" y="657"/>
                  </a:lnTo>
                  <a:lnTo>
                    <a:pt x="134" y="646"/>
                  </a:lnTo>
                  <a:lnTo>
                    <a:pt x="121" y="634"/>
                  </a:lnTo>
                  <a:lnTo>
                    <a:pt x="112" y="630"/>
                  </a:lnTo>
                  <a:lnTo>
                    <a:pt x="103" y="632"/>
                  </a:lnTo>
                  <a:lnTo>
                    <a:pt x="89" y="604"/>
                  </a:lnTo>
                  <a:lnTo>
                    <a:pt x="83" y="586"/>
                  </a:lnTo>
                  <a:lnTo>
                    <a:pt x="74" y="568"/>
                  </a:lnTo>
                  <a:lnTo>
                    <a:pt x="63" y="534"/>
                  </a:lnTo>
                  <a:lnTo>
                    <a:pt x="65" y="514"/>
                  </a:lnTo>
                  <a:lnTo>
                    <a:pt x="63" y="499"/>
                  </a:lnTo>
                  <a:lnTo>
                    <a:pt x="40" y="470"/>
                  </a:lnTo>
                  <a:lnTo>
                    <a:pt x="11" y="452"/>
                  </a:lnTo>
                  <a:lnTo>
                    <a:pt x="7" y="432"/>
                  </a:lnTo>
                  <a:lnTo>
                    <a:pt x="14" y="423"/>
                  </a:lnTo>
                  <a:lnTo>
                    <a:pt x="18" y="412"/>
                  </a:lnTo>
                  <a:lnTo>
                    <a:pt x="14" y="394"/>
                  </a:lnTo>
                  <a:lnTo>
                    <a:pt x="11" y="372"/>
                  </a:lnTo>
                  <a:lnTo>
                    <a:pt x="13" y="352"/>
                  </a:lnTo>
                  <a:lnTo>
                    <a:pt x="7" y="343"/>
                  </a:lnTo>
                  <a:lnTo>
                    <a:pt x="2" y="338"/>
                  </a:lnTo>
                  <a:lnTo>
                    <a:pt x="0" y="312"/>
                  </a:lnTo>
                  <a:lnTo>
                    <a:pt x="2" y="285"/>
                  </a:lnTo>
                  <a:lnTo>
                    <a:pt x="5" y="283"/>
                  </a:lnTo>
                  <a:lnTo>
                    <a:pt x="20" y="280"/>
                  </a:lnTo>
                  <a:lnTo>
                    <a:pt x="38" y="270"/>
                  </a:lnTo>
                  <a:lnTo>
                    <a:pt x="54" y="241"/>
                  </a:lnTo>
                  <a:lnTo>
                    <a:pt x="62" y="232"/>
                  </a:lnTo>
                  <a:lnTo>
                    <a:pt x="69" y="211"/>
                  </a:lnTo>
                  <a:lnTo>
                    <a:pt x="81" y="194"/>
                  </a:lnTo>
                  <a:lnTo>
                    <a:pt x="87" y="185"/>
                  </a:lnTo>
                  <a:lnTo>
                    <a:pt x="87" y="172"/>
                  </a:lnTo>
                  <a:lnTo>
                    <a:pt x="85" y="163"/>
                  </a:lnTo>
                  <a:lnTo>
                    <a:pt x="80" y="158"/>
                  </a:lnTo>
                  <a:lnTo>
                    <a:pt x="71" y="156"/>
                  </a:lnTo>
                  <a:lnTo>
                    <a:pt x="67" y="149"/>
                  </a:lnTo>
                  <a:lnTo>
                    <a:pt x="65" y="143"/>
                  </a:lnTo>
                  <a:lnTo>
                    <a:pt x="65" y="136"/>
                  </a:lnTo>
                  <a:lnTo>
                    <a:pt x="67" y="125"/>
                  </a:lnTo>
                  <a:lnTo>
                    <a:pt x="76" y="118"/>
                  </a:lnTo>
                  <a:lnTo>
                    <a:pt x="89" y="94"/>
                  </a:lnTo>
                  <a:lnTo>
                    <a:pt x="94" y="82"/>
                  </a:lnTo>
                  <a:lnTo>
                    <a:pt x="92" y="69"/>
                  </a:lnTo>
                  <a:lnTo>
                    <a:pt x="85" y="47"/>
                  </a:lnTo>
                  <a:lnTo>
                    <a:pt x="69" y="15"/>
                  </a:lnTo>
                  <a:lnTo>
                    <a:pt x="63" y="4"/>
                  </a:lnTo>
                  <a:lnTo>
                    <a:pt x="92" y="7"/>
                  </a:lnTo>
                  <a:lnTo>
                    <a:pt x="100" y="4"/>
                  </a:lnTo>
                  <a:lnTo>
                    <a:pt x="100" y="2"/>
                  </a:lnTo>
                  <a:lnTo>
                    <a:pt x="161" y="2"/>
                  </a:lnTo>
                  <a:lnTo>
                    <a:pt x="163" y="9"/>
                  </a:lnTo>
                  <a:lnTo>
                    <a:pt x="161" y="40"/>
                  </a:lnTo>
                  <a:lnTo>
                    <a:pt x="154" y="60"/>
                  </a:lnTo>
                  <a:lnTo>
                    <a:pt x="154" y="93"/>
                  </a:lnTo>
                  <a:lnTo>
                    <a:pt x="160" y="125"/>
                  </a:lnTo>
                  <a:lnTo>
                    <a:pt x="158" y="136"/>
                  </a:lnTo>
                  <a:lnTo>
                    <a:pt x="165" y="151"/>
                  </a:lnTo>
                  <a:lnTo>
                    <a:pt x="176" y="143"/>
                  </a:lnTo>
                  <a:lnTo>
                    <a:pt x="180" y="133"/>
                  </a:lnTo>
                  <a:lnTo>
                    <a:pt x="189" y="133"/>
                  </a:lnTo>
                  <a:lnTo>
                    <a:pt x="185" y="120"/>
                  </a:lnTo>
                  <a:lnTo>
                    <a:pt x="194" y="109"/>
                  </a:lnTo>
                  <a:lnTo>
                    <a:pt x="199" y="114"/>
                  </a:lnTo>
                  <a:lnTo>
                    <a:pt x="212" y="131"/>
                  </a:lnTo>
                  <a:lnTo>
                    <a:pt x="221" y="136"/>
                  </a:lnTo>
                  <a:lnTo>
                    <a:pt x="229" y="131"/>
                  </a:lnTo>
                  <a:lnTo>
                    <a:pt x="234" y="133"/>
                  </a:lnTo>
                  <a:lnTo>
                    <a:pt x="238" y="163"/>
                  </a:lnTo>
                  <a:lnTo>
                    <a:pt x="247" y="154"/>
                  </a:lnTo>
                  <a:lnTo>
                    <a:pt x="247" y="143"/>
                  </a:lnTo>
                  <a:lnTo>
                    <a:pt x="250" y="129"/>
                  </a:lnTo>
                  <a:lnTo>
                    <a:pt x="256" y="127"/>
                  </a:lnTo>
                  <a:lnTo>
                    <a:pt x="270" y="125"/>
                  </a:lnTo>
                  <a:lnTo>
                    <a:pt x="278" y="125"/>
                  </a:lnTo>
                  <a:lnTo>
                    <a:pt x="288" y="122"/>
                  </a:lnTo>
                  <a:lnTo>
                    <a:pt x="303" y="109"/>
                  </a:lnTo>
                  <a:lnTo>
                    <a:pt x="305" y="104"/>
                  </a:lnTo>
                  <a:lnTo>
                    <a:pt x="301" y="98"/>
                  </a:lnTo>
                  <a:lnTo>
                    <a:pt x="281" y="100"/>
                  </a:lnTo>
                  <a:lnTo>
                    <a:pt x="270" y="94"/>
                  </a:lnTo>
                  <a:lnTo>
                    <a:pt x="272" y="89"/>
                  </a:lnTo>
                  <a:lnTo>
                    <a:pt x="287" y="78"/>
                  </a:lnTo>
                  <a:lnTo>
                    <a:pt x="281" y="74"/>
                  </a:lnTo>
                  <a:lnTo>
                    <a:pt x="287" y="69"/>
                  </a:lnTo>
                  <a:lnTo>
                    <a:pt x="294" y="69"/>
                  </a:lnTo>
                  <a:lnTo>
                    <a:pt x="296" y="64"/>
                  </a:lnTo>
                  <a:lnTo>
                    <a:pt x="303" y="53"/>
                  </a:lnTo>
                  <a:lnTo>
                    <a:pt x="305" y="45"/>
                  </a:lnTo>
                  <a:lnTo>
                    <a:pt x="312" y="44"/>
                  </a:lnTo>
                  <a:lnTo>
                    <a:pt x="314" y="31"/>
                  </a:lnTo>
                  <a:lnTo>
                    <a:pt x="321" y="33"/>
                  </a:lnTo>
                  <a:lnTo>
                    <a:pt x="323" y="27"/>
                  </a:lnTo>
                  <a:lnTo>
                    <a:pt x="319" y="16"/>
                  </a:lnTo>
                  <a:lnTo>
                    <a:pt x="323" y="7"/>
                  </a:lnTo>
                  <a:lnTo>
                    <a:pt x="337"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5444">
              <a:extLst>
                <a:ext uri="{FF2B5EF4-FFF2-40B4-BE49-F238E27FC236}">
                  <a16:creationId xmlns:a16="http://schemas.microsoft.com/office/drawing/2014/main" id="{C57E518E-AEF2-66A4-CE32-D5656E93727E}"/>
                </a:ext>
              </a:extLst>
            </p:cNvPr>
            <p:cNvSpPr>
              <a:spLocks/>
            </p:cNvSpPr>
            <p:nvPr/>
          </p:nvSpPr>
          <p:spPr bwMode="auto">
            <a:xfrm>
              <a:off x="8179807" y="4827725"/>
              <a:ext cx="682625" cy="649288"/>
            </a:xfrm>
            <a:custGeom>
              <a:avLst/>
              <a:gdLst>
                <a:gd name="T0" fmla="*/ 640 w 860"/>
                <a:gd name="T1" fmla="*/ 33 h 819"/>
                <a:gd name="T2" fmla="*/ 680 w 860"/>
                <a:gd name="T3" fmla="*/ 33 h 819"/>
                <a:gd name="T4" fmla="*/ 718 w 860"/>
                <a:gd name="T5" fmla="*/ 58 h 819"/>
                <a:gd name="T6" fmla="*/ 791 w 860"/>
                <a:gd name="T7" fmla="*/ 93 h 819"/>
                <a:gd name="T8" fmla="*/ 811 w 860"/>
                <a:gd name="T9" fmla="*/ 105 h 819"/>
                <a:gd name="T10" fmla="*/ 829 w 860"/>
                <a:gd name="T11" fmla="*/ 123 h 819"/>
                <a:gd name="T12" fmla="*/ 851 w 860"/>
                <a:gd name="T13" fmla="*/ 167 h 819"/>
                <a:gd name="T14" fmla="*/ 860 w 860"/>
                <a:gd name="T15" fmla="*/ 214 h 819"/>
                <a:gd name="T16" fmla="*/ 838 w 860"/>
                <a:gd name="T17" fmla="*/ 241 h 819"/>
                <a:gd name="T18" fmla="*/ 833 w 860"/>
                <a:gd name="T19" fmla="*/ 312 h 819"/>
                <a:gd name="T20" fmla="*/ 840 w 860"/>
                <a:gd name="T21" fmla="*/ 349 h 819"/>
                <a:gd name="T22" fmla="*/ 820 w 860"/>
                <a:gd name="T23" fmla="*/ 370 h 819"/>
                <a:gd name="T24" fmla="*/ 804 w 860"/>
                <a:gd name="T25" fmla="*/ 418 h 819"/>
                <a:gd name="T26" fmla="*/ 787 w 860"/>
                <a:gd name="T27" fmla="*/ 470 h 819"/>
                <a:gd name="T28" fmla="*/ 813 w 860"/>
                <a:gd name="T29" fmla="*/ 483 h 819"/>
                <a:gd name="T30" fmla="*/ 590 w 860"/>
                <a:gd name="T31" fmla="*/ 595 h 819"/>
                <a:gd name="T32" fmla="*/ 588 w 860"/>
                <a:gd name="T33" fmla="*/ 619 h 819"/>
                <a:gd name="T34" fmla="*/ 555 w 860"/>
                <a:gd name="T35" fmla="*/ 615 h 819"/>
                <a:gd name="T36" fmla="*/ 501 w 860"/>
                <a:gd name="T37" fmla="*/ 643 h 819"/>
                <a:gd name="T38" fmla="*/ 481 w 860"/>
                <a:gd name="T39" fmla="*/ 670 h 819"/>
                <a:gd name="T40" fmla="*/ 477 w 860"/>
                <a:gd name="T41" fmla="*/ 695 h 819"/>
                <a:gd name="T42" fmla="*/ 439 w 860"/>
                <a:gd name="T43" fmla="*/ 701 h 819"/>
                <a:gd name="T44" fmla="*/ 410 w 860"/>
                <a:gd name="T45" fmla="*/ 717 h 819"/>
                <a:gd name="T46" fmla="*/ 388 w 860"/>
                <a:gd name="T47" fmla="*/ 746 h 819"/>
                <a:gd name="T48" fmla="*/ 364 w 860"/>
                <a:gd name="T49" fmla="*/ 784 h 819"/>
                <a:gd name="T50" fmla="*/ 335 w 860"/>
                <a:gd name="T51" fmla="*/ 811 h 819"/>
                <a:gd name="T52" fmla="*/ 312 w 860"/>
                <a:gd name="T53" fmla="*/ 806 h 819"/>
                <a:gd name="T54" fmla="*/ 254 w 860"/>
                <a:gd name="T55" fmla="*/ 800 h 819"/>
                <a:gd name="T56" fmla="*/ 212 w 860"/>
                <a:gd name="T57" fmla="*/ 795 h 819"/>
                <a:gd name="T58" fmla="*/ 152 w 860"/>
                <a:gd name="T59" fmla="*/ 768 h 819"/>
                <a:gd name="T60" fmla="*/ 70 w 860"/>
                <a:gd name="T61" fmla="*/ 773 h 819"/>
                <a:gd name="T62" fmla="*/ 36 w 860"/>
                <a:gd name="T63" fmla="*/ 741 h 819"/>
                <a:gd name="T64" fmla="*/ 0 w 860"/>
                <a:gd name="T65" fmla="*/ 697 h 819"/>
                <a:gd name="T66" fmla="*/ 5 w 860"/>
                <a:gd name="T67" fmla="*/ 479 h 819"/>
                <a:gd name="T68" fmla="*/ 147 w 860"/>
                <a:gd name="T69" fmla="*/ 388 h 819"/>
                <a:gd name="T70" fmla="*/ 152 w 860"/>
                <a:gd name="T71" fmla="*/ 329 h 819"/>
                <a:gd name="T72" fmla="*/ 159 w 860"/>
                <a:gd name="T73" fmla="*/ 260 h 819"/>
                <a:gd name="T74" fmla="*/ 161 w 860"/>
                <a:gd name="T75" fmla="*/ 232 h 819"/>
                <a:gd name="T76" fmla="*/ 174 w 860"/>
                <a:gd name="T77" fmla="*/ 216 h 819"/>
                <a:gd name="T78" fmla="*/ 187 w 860"/>
                <a:gd name="T79" fmla="*/ 260 h 819"/>
                <a:gd name="T80" fmla="*/ 225 w 860"/>
                <a:gd name="T81" fmla="*/ 249 h 819"/>
                <a:gd name="T82" fmla="*/ 257 w 860"/>
                <a:gd name="T83" fmla="*/ 276 h 819"/>
                <a:gd name="T84" fmla="*/ 332 w 860"/>
                <a:gd name="T85" fmla="*/ 309 h 819"/>
                <a:gd name="T86" fmla="*/ 377 w 860"/>
                <a:gd name="T87" fmla="*/ 296 h 819"/>
                <a:gd name="T88" fmla="*/ 450 w 860"/>
                <a:gd name="T89" fmla="*/ 339 h 819"/>
                <a:gd name="T90" fmla="*/ 488 w 860"/>
                <a:gd name="T91" fmla="*/ 396 h 819"/>
                <a:gd name="T92" fmla="*/ 535 w 860"/>
                <a:gd name="T93" fmla="*/ 416 h 819"/>
                <a:gd name="T94" fmla="*/ 557 w 860"/>
                <a:gd name="T95" fmla="*/ 421 h 819"/>
                <a:gd name="T96" fmla="*/ 570 w 860"/>
                <a:gd name="T97" fmla="*/ 410 h 819"/>
                <a:gd name="T98" fmla="*/ 559 w 860"/>
                <a:gd name="T99" fmla="*/ 334 h 819"/>
                <a:gd name="T100" fmla="*/ 506 w 860"/>
                <a:gd name="T101" fmla="*/ 330 h 819"/>
                <a:gd name="T102" fmla="*/ 482 w 860"/>
                <a:gd name="T103" fmla="*/ 283 h 819"/>
                <a:gd name="T104" fmla="*/ 511 w 860"/>
                <a:gd name="T105" fmla="*/ 187 h 819"/>
                <a:gd name="T106" fmla="*/ 502 w 860"/>
                <a:gd name="T107" fmla="*/ 85 h 819"/>
                <a:gd name="T108" fmla="*/ 526 w 860"/>
                <a:gd name="T109" fmla="*/ 35 h 819"/>
                <a:gd name="T110" fmla="*/ 555 w 860"/>
                <a:gd name="T111" fmla="*/ 2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819">
                  <a:moveTo>
                    <a:pt x="637" y="0"/>
                  </a:moveTo>
                  <a:lnTo>
                    <a:pt x="640" y="9"/>
                  </a:lnTo>
                  <a:lnTo>
                    <a:pt x="639" y="20"/>
                  </a:lnTo>
                  <a:lnTo>
                    <a:pt x="640" y="33"/>
                  </a:lnTo>
                  <a:lnTo>
                    <a:pt x="644" y="35"/>
                  </a:lnTo>
                  <a:lnTo>
                    <a:pt x="655" y="36"/>
                  </a:lnTo>
                  <a:lnTo>
                    <a:pt x="669" y="51"/>
                  </a:lnTo>
                  <a:lnTo>
                    <a:pt x="680" y="33"/>
                  </a:lnTo>
                  <a:lnTo>
                    <a:pt x="689" y="31"/>
                  </a:lnTo>
                  <a:lnTo>
                    <a:pt x="698" y="35"/>
                  </a:lnTo>
                  <a:lnTo>
                    <a:pt x="711" y="47"/>
                  </a:lnTo>
                  <a:lnTo>
                    <a:pt x="718" y="58"/>
                  </a:lnTo>
                  <a:lnTo>
                    <a:pt x="727" y="65"/>
                  </a:lnTo>
                  <a:lnTo>
                    <a:pt x="740" y="67"/>
                  </a:lnTo>
                  <a:lnTo>
                    <a:pt x="776" y="87"/>
                  </a:lnTo>
                  <a:lnTo>
                    <a:pt x="791" y="93"/>
                  </a:lnTo>
                  <a:lnTo>
                    <a:pt x="806" y="93"/>
                  </a:lnTo>
                  <a:lnTo>
                    <a:pt x="809" y="94"/>
                  </a:lnTo>
                  <a:lnTo>
                    <a:pt x="815" y="102"/>
                  </a:lnTo>
                  <a:lnTo>
                    <a:pt x="811" y="105"/>
                  </a:lnTo>
                  <a:lnTo>
                    <a:pt x="811" y="113"/>
                  </a:lnTo>
                  <a:lnTo>
                    <a:pt x="815" y="114"/>
                  </a:lnTo>
                  <a:lnTo>
                    <a:pt x="816" y="123"/>
                  </a:lnTo>
                  <a:lnTo>
                    <a:pt x="829" y="123"/>
                  </a:lnTo>
                  <a:lnTo>
                    <a:pt x="836" y="136"/>
                  </a:lnTo>
                  <a:lnTo>
                    <a:pt x="840" y="143"/>
                  </a:lnTo>
                  <a:lnTo>
                    <a:pt x="844" y="160"/>
                  </a:lnTo>
                  <a:lnTo>
                    <a:pt x="851" y="167"/>
                  </a:lnTo>
                  <a:lnTo>
                    <a:pt x="855" y="194"/>
                  </a:lnTo>
                  <a:lnTo>
                    <a:pt x="860" y="200"/>
                  </a:lnTo>
                  <a:lnTo>
                    <a:pt x="860" y="207"/>
                  </a:lnTo>
                  <a:lnTo>
                    <a:pt x="860" y="214"/>
                  </a:lnTo>
                  <a:lnTo>
                    <a:pt x="849" y="221"/>
                  </a:lnTo>
                  <a:lnTo>
                    <a:pt x="845" y="223"/>
                  </a:lnTo>
                  <a:lnTo>
                    <a:pt x="840" y="227"/>
                  </a:lnTo>
                  <a:lnTo>
                    <a:pt x="838" y="241"/>
                  </a:lnTo>
                  <a:lnTo>
                    <a:pt x="838" y="254"/>
                  </a:lnTo>
                  <a:lnTo>
                    <a:pt x="831" y="280"/>
                  </a:lnTo>
                  <a:lnTo>
                    <a:pt x="833" y="292"/>
                  </a:lnTo>
                  <a:lnTo>
                    <a:pt x="833" y="312"/>
                  </a:lnTo>
                  <a:lnTo>
                    <a:pt x="829" y="336"/>
                  </a:lnTo>
                  <a:lnTo>
                    <a:pt x="829" y="338"/>
                  </a:lnTo>
                  <a:lnTo>
                    <a:pt x="835" y="345"/>
                  </a:lnTo>
                  <a:lnTo>
                    <a:pt x="840" y="349"/>
                  </a:lnTo>
                  <a:lnTo>
                    <a:pt x="842" y="358"/>
                  </a:lnTo>
                  <a:lnTo>
                    <a:pt x="840" y="363"/>
                  </a:lnTo>
                  <a:lnTo>
                    <a:pt x="827" y="365"/>
                  </a:lnTo>
                  <a:lnTo>
                    <a:pt x="820" y="370"/>
                  </a:lnTo>
                  <a:lnTo>
                    <a:pt x="813" y="374"/>
                  </a:lnTo>
                  <a:lnTo>
                    <a:pt x="811" y="376"/>
                  </a:lnTo>
                  <a:lnTo>
                    <a:pt x="806" y="396"/>
                  </a:lnTo>
                  <a:lnTo>
                    <a:pt x="804" y="418"/>
                  </a:lnTo>
                  <a:lnTo>
                    <a:pt x="796" y="439"/>
                  </a:lnTo>
                  <a:lnTo>
                    <a:pt x="787" y="452"/>
                  </a:lnTo>
                  <a:lnTo>
                    <a:pt x="786" y="457"/>
                  </a:lnTo>
                  <a:lnTo>
                    <a:pt x="787" y="470"/>
                  </a:lnTo>
                  <a:lnTo>
                    <a:pt x="795" y="472"/>
                  </a:lnTo>
                  <a:lnTo>
                    <a:pt x="798" y="481"/>
                  </a:lnTo>
                  <a:lnTo>
                    <a:pt x="809" y="481"/>
                  </a:lnTo>
                  <a:lnTo>
                    <a:pt x="813" y="483"/>
                  </a:lnTo>
                  <a:lnTo>
                    <a:pt x="815" y="486"/>
                  </a:lnTo>
                  <a:lnTo>
                    <a:pt x="802" y="486"/>
                  </a:lnTo>
                  <a:lnTo>
                    <a:pt x="582" y="572"/>
                  </a:lnTo>
                  <a:lnTo>
                    <a:pt x="590" y="595"/>
                  </a:lnTo>
                  <a:lnTo>
                    <a:pt x="593" y="612"/>
                  </a:lnTo>
                  <a:lnTo>
                    <a:pt x="599" y="617"/>
                  </a:lnTo>
                  <a:lnTo>
                    <a:pt x="597" y="619"/>
                  </a:lnTo>
                  <a:lnTo>
                    <a:pt x="588" y="619"/>
                  </a:lnTo>
                  <a:lnTo>
                    <a:pt x="577" y="623"/>
                  </a:lnTo>
                  <a:lnTo>
                    <a:pt x="568" y="619"/>
                  </a:lnTo>
                  <a:lnTo>
                    <a:pt x="560" y="615"/>
                  </a:lnTo>
                  <a:lnTo>
                    <a:pt x="555" y="615"/>
                  </a:lnTo>
                  <a:lnTo>
                    <a:pt x="541" y="624"/>
                  </a:lnTo>
                  <a:lnTo>
                    <a:pt x="519" y="626"/>
                  </a:lnTo>
                  <a:lnTo>
                    <a:pt x="510" y="632"/>
                  </a:lnTo>
                  <a:lnTo>
                    <a:pt x="501" y="643"/>
                  </a:lnTo>
                  <a:lnTo>
                    <a:pt x="491" y="643"/>
                  </a:lnTo>
                  <a:lnTo>
                    <a:pt x="482" y="646"/>
                  </a:lnTo>
                  <a:lnTo>
                    <a:pt x="482" y="657"/>
                  </a:lnTo>
                  <a:lnTo>
                    <a:pt x="481" y="670"/>
                  </a:lnTo>
                  <a:lnTo>
                    <a:pt x="481" y="677"/>
                  </a:lnTo>
                  <a:lnTo>
                    <a:pt x="481" y="683"/>
                  </a:lnTo>
                  <a:lnTo>
                    <a:pt x="477" y="690"/>
                  </a:lnTo>
                  <a:lnTo>
                    <a:pt x="477" y="695"/>
                  </a:lnTo>
                  <a:lnTo>
                    <a:pt x="464" y="695"/>
                  </a:lnTo>
                  <a:lnTo>
                    <a:pt x="450" y="693"/>
                  </a:lnTo>
                  <a:lnTo>
                    <a:pt x="441" y="697"/>
                  </a:lnTo>
                  <a:lnTo>
                    <a:pt x="439" y="701"/>
                  </a:lnTo>
                  <a:lnTo>
                    <a:pt x="435" y="702"/>
                  </a:lnTo>
                  <a:lnTo>
                    <a:pt x="424" y="717"/>
                  </a:lnTo>
                  <a:lnTo>
                    <a:pt x="415" y="715"/>
                  </a:lnTo>
                  <a:lnTo>
                    <a:pt x="410" y="717"/>
                  </a:lnTo>
                  <a:lnTo>
                    <a:pt x="406" y="721"/>
                  </a:lnTo>
                  <a:lnTo>
                    <a:pt x="403" y="726"/>
                  </a:lnTo>
                  <a:lnTo>
                    <a:pt x="397" y="730"/>
                  </a:lnTo>
                  <a:lnTo>
                    <a:pt x="388" y="746"/>
                  </a:lnTo>
                  <a:lnTo>
                    <a:pt x="375" y="761"/>
                  </a:lnTo>
                  <a:lnTo>
                    <a:pt x="372" y="768"/>
                  </a:lnTo>
                  <a:lnTo>
                    <a:pt x="372" y="777"/>
                  </a:lnTo>
                  <a:lnTo>
                    <a:pt x="364" y="784"/>
                  </a:lnTo>
                  <a:lnTo>
                    <a:pt x="359" y="790"/>
                  </a:lnTo>
                  <a:lnTo>
                    <a:pt x="352" y="802"/>
                  </a:lnTo>
                  <a:lnTo>
                    <a:pt x="343" y="813"/>
                  </a:lnTo>
                  <a:lnTo>
                    <a:pt x="335" y="811"/>
                  </a:lnTo>
                  <a:lnTo>
                    <a:pt x="326" y="819"/>
                  </a:lnTo>
                  <a:lnTo>
                    <a:pt x="321" y="815"/>
                  </a:lnTo>
                  <a:lnTo>
                    <a:pt x="317" y="808"/>
                  </a:lnTo>
                  <a:lnTo>
                    <a:pt x="312" y="806"/>
                  </a:lnTo>
                  <a:lnTo>
                    <a:pt x="301" y="808"/>
                  </a:lnTo>
                  <a:lnTo>
                    <a:pt x="295" y="806"/>
                  </a:lnTo>
                  <a:lnTo>
                    <a:pt x="274" y="810"/>
                  </a:lnTo>
                  <a:lnTo>
                    <a:pt x="254" y="800"/>
                  </a:lnTo>
                  <a:lnTo>
                    <a:pt x="230" y="804"/>
                  </a:lnTo>
                  <a:lnTo>
                    <a:pt x="225" y="802"/>
                  </a:lnTo>
                  <a:lnTo>
                    <a:pt x="221" y="799"/>
                  </a:lnTo>
                  <a:lnTo>
                    <a:pt x="212" y="795"/>
                  </a:lnTo>
                  <a:lnTo>
                    <a:pt x="203" y="777"/>
                  </a:lnTo>
                  <a:lnTo>
                    <a:pt x="197" y="773"/>
                  </a:lnTo>
                  <a:lnTo>
                    <a:pt x="179" y="768"/>
                  </a:lnTo>
                  <a:lnTo>
                    <a:pt x="152" y="768"/>
                  </a:lnTo>
                  <a:lnTo>
                    <a:pt x="148" y="764"/>
                  </a:lnTo>
                  <a:lnTo>
                    <a:pt x="90" y="779"/>
                  </a:lnTo>
                  <a:lnTo>
                    <a:pt x="81" y="781"/>
                  </a:lnTo>
                  <a:lnTo>
                    <a:pt x="70" y="773"/>
                  </a:lnTo>
                  <a:lnTo>
                    <a:pt x="67" y="766"/>
                  </a:lnTo>
                  <a:lnTo>
                    <a:pt x="54" y="759"/>
                  </a:lnTo>
                  <a:lnTo>
                    <a:pt x="49" y="751"/>
                  </a:lnTo>
                  <a:lnTo>
                    <a:pt x="36" y="741"/>
                  </a:lnTo>
                  <a:lnTo>
                    <a:pt x="29" y="730"/>
                  </a:lnTo>
                  <a:lnTo>
                    <a:pt x="12" y="717"/>
                  </a:lnTo>
                  <a:lnTo>
                    <a:pt x="9" y="706"/>
                  </a:lnTo>
                  <a:lnTo>
                    <a:pt x="0" y="697"/>
                  </a:lnTo>
                  <a:lnTo>
                    <a:pt x="0" y="693"/>
                  </a:lnTo>
                  <a:lnTo>
                    <a:pt x="0" y="639"/>
                  </a:lnTo>
                  <a:lnTo>
                    <a:pt x="1" y="559"/>
                  </a:lnTo>
                  <a:lnTo>
                    <a:pt x="5" y="479"/>
                  </a:lnTo>
                  <a:lnTo>
                    <a:pt x="7" y="399"/>
                  </a:lnTo>
                  <a:lnTo>
                    <a:pt x="163" y="399"/>
                  </a:lnTo>
                  <a:lnTo>
                    <a:pt x="152" y="394"/>
                  </a:lnTo>
                  <a:lnTo>
                    <a:pt x="147" y="388"/>
                  </a:lnTo>
                  <a:lnTo>
                    <a:pt x="145" y="383"/>
                  </a:lnTo>
                  <a:lnTo>
                    <a:pt x="147" y="359"/>
                  </a:lnTo>
                  <a:lnTo>
                    <a:pt x="150" y="347"/>
                  </a:lnTo>
                  <a:lnTo>
                    <a:pt x="152" y="329"/>
                  </a:lnTo>
                  <a:lnTo>
                    <a:pt x="150" y="305"/>
                  </a:lnTo>
                  <a:lnTo>
                    <a:pt x="154" y="287"/>
                  </a:lnTo>
                  <a:lnTo>
                    <a:pt x="156" y="269"/>
                  </a:lnTo>
                  <a:lnTo>
                    <a:pt x="159" y="260"/>
                  </a:lnTo>
                  <a:lnTo>
                    <a:pt x="159" y="252"/>
                  </a:lnTo>
                  <a:lnTo>
                    <a:pt x="158" y="238"/>
                  </a:lnTo>
                  <a:lnTo>
                    <a:pt x="159" y="232"/>
                  </a:lnTo>
                  <a:lnTo>
                    <a:pt x="161" y="232"/>
                  </a:lnTo>
                  <a:lnTo>
                    <a:pt x="161" y="225"/>
                  </a:lnTo>
                  <a:lnTo>
                    <a:pt x="156" y="221"/>
                  </a:lnTo>
                  <a:lnTo>
                    <a:pt x="168" y="218"/>
                  </a:lnTo>
                  <a:lnTo>
                    <a:pt x="174" y="216"/>
                  </a:lnTo>
                  <a:lnTo>
                    <a:pt x="177" y="218"/>
                  </a:lnTo>
                  <a:lnTo>
                    <a:pt x="185" y="232"/>
                  </a:lnTo>
                  <a:lnTo>
                    <a:pt x="185" y="252"/>
                  </a:lnTo>
                  <a:lnTo>
                    <a:pt x="187" y="260"/>
                  </a:lnTo>
                  <a:lnTo>
                    <a:pt x="190" y="260"/>
                  </a:lnTo>
                  <a:lnTo>
                    <a:pt x="208" y="251"/>
                  </a:lnTo>
                  <a:lnTo>
                    <a:pt x="216" y="249"/>
                  </a:lnTo>
                  <a:lnTo>
                    <a:pt x="225" y="249"/>
                  </a:lnTo>
                  <a:lnTo>
                    <a:pt x="239" y="241"/>
                  </a:lnTo>
                  <a:lnTo>
                    <a:pt x="246" y="254"/>
                  </a:lnTo>
                  <a:lnTo>
                    <a:pt x="252" y="267"/>
                  </a:lnTo>
                  <a:lnTo>
                    <a:pt x="257" y="276"/>
                  </a:lnTo>
                  <a:lnTo>
                    <a:pt x="275" y="285"/>
                  </a:lnTo>
                  <a:lnTo>
                    <a:pt x="292" y="296"/>
                  </a:lnTo>
                  <a:lnTo>
                    <a:pt x="314" y="307"/>
                  </a:lnTo>
                  <a:lnTo>
                    <a:pt x="332" y="309"/>
                  </a:lnTo>
                  <a:lnTo>
                    <a:pt x="341" y="305"/>
                  </a:lnTo>
                  <a:lnTo>
                    <a:pt x="357" y="298"/>
                  </a:lnTo>
                  <a:lnTo>
                    <a:pt x="372" y="294"/>
                  </a:lnTo>
                  <a:lnTo>
                    <a:pt x="377" y="296"/>
                  </a:lnTo>
                  <a:lnTo>
                    <a:pt x="403" y="323"/>
                  </a:lnTo>
                  <a:lnTo>
                    <a:pt x="421" y="332"/>
                  </a:lnTo>
                  <a:lnTo>
                    <a:pt x="435" y="338"/>
                  </a:lnTo>
                  <a:lnTo>
                    <a:pt x="450" y="339"/>
                  </a:lnTo>
                  <a:lnTo>
                    <a:pt x="459" y="350"/>
                  </a:lnTo>
                  <a:lnTo>
                    <a:pt x="464" y="367"/>
                  </a:lnTo>
                  <a:lnTo>
                    <a:pt x="470" y="378"/>
                  </a:lnTo>
                  <a:lnTo>
                    <a:pt x="488" y="396"/>
                  </a:lnTo>
                  <a:lnTo>
                    <a:pt x="506" y="408"/>
                  </a:lnTo>
                  <a:lnTo>
                    <a:pt x="517" y="412"/>
                  </a:lnTo>
                  <a:lnTo>
                    <a:pt x="531" y="416"/>
                  </a:lnTo>
                  <a:lnTo>
                    <a:pt x="535" y="416"/>
                  </a:lnTo>
                  <a:lnTo>
                    <a:pt x="544" y="410"/>
                  </a:lnTo>
                  <a:lnTo>
                    <a:pt x="548" y="410"/>
                  </a:lnTo>
                  <a:lnTo>
                    <a:pt x="550" y="410"/>
                  </a:lnTo>
                  <a:lnTo>
                    <a:pt x="557" y="421"/>
                  </a:lnTo>
                  <a:lnTo>
                    <a:pt x="562" y="425"/>
                  </a:lnTo>
                  <a:lnTo>
                    <a:pt x="566" y="425"/>
                  </a:lnTo>
                  <a:lnTo>
                    <a:pt x="570" y="419"/>
                  </a:lnTo>
                  <a:lnTo>
                    <a:pt x="570" y="410"/>
                  </a:lnTo>
                  <a:lnTo>
                    <a:pt x="568" y="399"/>
                  </a:lnTo>
                  <a:lnTo>
                    <a:pt x="568" y="347"/>
                  </a:lnTo>
                  <a:lnTo>
                    <a:pt x="566" y="336"/>
                  </a:lnTo>
                  <a:lnTo>
                    <a:pt x="559" y="334"/>
                  </a:lnTo>
                  <a:lnTo>
                    <a:pt x="546" y="341"/>
                  </a:lnTo>
                  <a:lnTo>
                    <a:pt x="531" y="338"/>
                  </a:lnTo>
                  <a:lnTo>
                    <a:pt x="515" y="336"/>
                  </a:lnTo>
                  <a:lnTo>
                    <a:pt x="506" y="330"/>
                  </a:lnTo>
                  <a:lnTo>
                    <a:pt x="493" y="310"/>
                  </a:lnTo>
                  <a:lnTo>
                    <a:pt x="484" y="301"/>
                  </a:lnTo>
                  <a:lnTo>
                    <a:pt x="482" y="298"/>
                  </a:lnTo>
                  <a:lnTo>
                    <a:pt x="482" y="283"/>
                  </a:lnTo>
                  <a:lnTo>
                    <a:pt x="484" y="272"/>
                  </a:lnTo>
                  <a:lnTo>
                    <a:pt x="490" y="256"/>
                  </a:lnTo>
                  <a:lnTo>
                    <a:pt x="511" y="196"/>
                  </a:lnTo>
                  <a:lnTo>
                    <a:pt x="511" y="187"/>
                  </a:lnTo>
                  <a:lnTo>
                    <a:pt x="515" y="149"/>
                  </a:lnTo>
                  <a:lnTo>
                    <a:pt x="511" y="127"/>
                  </a:lnTo>
                  <a:lnTo>
                    <a:pt x="502" y="98"/>
                  </a:lnTo>
                  <a:lnTo>
                    <a:pt x="502" y="85"/>
                  </a:lnTo>
                  <a:lnTo>
                    <a:pt x="506" y="78"/>
                  </a:lnTo>
                  <a:lnTo>
                    <a:pt x="510" y="67"/>
                  </a:lnTo>
                  <a:lnTo>
                    <a:pt x="517" y="56"/>
                  </a:lnTo>
                  <a:lnTo>
                    <a:pt x="526" y="35"/>
                  </a:lnTo>
                  <a:lnTo>
                    <a:pt x="530" y="31"/>
                  </a:lnTo>
                  <a:lnTo>
                    <a:pt x="537" y="25"/>
                  </a:lnTo>
                  <a:lnTo>
                    <a:pt x="541" y="25"/>
                  </a:lnTo>
                  <a:lnTo>
                    <a:pt x="555" y="20"/>
                  </a:lnTo>
                  <a:lnTo>
                    <a:pt x="637"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164">
              <a:extLst>
                <a:ext uri="{FF2B5EF4-FFF2-40B4-BE49-F238E27FC236}">
                  <a16:creationId xmlns:a16="http://schemas.microsoft.com/office/drawing/2014/main" id="{041EDA78-169D-7EB6-F26F-C36D639A0DC9}"/>
                </a:ext>
              </a:extLst>
            </p:cNvPr>
            <p:cNvSpPr>
              <a:spLocks/>
            </p:cNvSpPr>
            <p:nvPr/>
          </p:nvSpPr>
          <p:spPr bwMode="auto">
            <a:xfrm>
              <a:off x="8640182" y="4983300"/>
              <a:ext cx="627063" cy="1066800"/>
            </a:xfrm>
            <a:custGeom>
              <a:avLst/>
              <a:gdLst>
                <a:gd name="T0" fmla="*/ 788 w 790"/>
                <a:gd name="T1" fmla="*/ 15 h 1345"/>
                <a:gd name="T2" fmla="*/ 766 w 790"/>
                <a:gd name="T3" fmla="*/ 84 h 1345"/>
                <a:gd name="T4" fmla="*/ 765 w 790"/>
                <a:gd name="T5" fmla="*/ 189 h 1345"/>
                <a:gd name="T6" fmla="*/ 759 w 790"/>
                <a:gd name="T7" fmla="*/ 261 h 1345"/>
                <a:gd name="T8" fmla="*/ 768 w 790"/>
                <a:gd name="T9" fmla="*/ 305 h 1345"/>
                <a:gd name="T10" fmla="*/ 776 w 790"/>
                <a:gd name="T11" fmla="*/ 330 h 1345"/>
                <a:gd name="T12" fmla="*/ 750 w 790"/>
                <a:gd name="T13" fmla="*/ 388 h 1345"/>
                <a:gd name="T14" fmla="*/ 745 w 790"/>
                <a:gd name="T15" fmla="*/ 423 h 1345"/>
                <a:gd name="T16" fmla="*/ 699 w 790"/>
                <a:gd name="T17" fmla="*/ 485 h 1345"/>
                <a:gd name="T18" fmla="*/ 650 w 790"/>
                <a:gd name="T19" fmla="*/ 525 h 1345"/>
                <a:gd name="T20" fmla="*/ 583 w 790"/>
                <a:gd name="T21" fmla="*/ 557 h 1345"/>
                <a:gd name="T22" fmla="*/ 474 w 790"/>
                <a:gd name="T23" fmla="*/ 637 h 1345"/>
                <a:gd name="T24" fmla="*/ 443 w 790"/>
                <a:gd name="T25" fmla="*/ 679 h 1345"/>
                <a:gd name="T26" fmla="*/ 414 w 790"/>
                <a:gd name="T27" fmla="*/ 701 h 1345"/>
                <a:gd name="T28" fmla="*/ 344 w 790"/>
                <a:gd name="T29" fmla="*/ 762 h 1345"/>
                <a:gd name="T30" fmla="*/ 313 w 790"/>
                <a:gd name="T31" fmla="*/ 837 h 1345"/>
                <a:gd name="T32" fmla="*/ 338 w 790"/>
                <a:gd name="T33" fmla="*/ 875 h 1345"/>
                <a:gd name="T34" fmla="*/ 354 w 790"/>
                <a:gd name="T35" fmla="*/ 971 h 1345"/>
                <a:gd name="T36" fmla="*/ 356 w 790"/>
                <a:gd name="T37" fmla="*/ 1053 h 1345"/>
                <a:gd name="T38" fmla="*/ 354 w 790"/>
                <a:gd name="T39" fmla="*/ 1107 h 1345"/>
                <a:gd name="T40" fmla="*/ 320 w 790"/>
                <a:gd name="T41" fmla="*/ 1173 h 1345"/>
                <a:gd name="T42" fmla="*/ 213 w 790"/>
                <a:gd name="T43" fmla="*/ 1216 h 1345"/>
                <a:gd name="T44" fmla="*/ 164 w 790"/>
                <a:gd name="T45" fmla="*/ 1245 h 1345"/>
                <a:gd name="T46" fmla="*/ 131 w 790"/>
                <a:gd name="T47" fmla="*/ 1285 h 1345"/>
                <a:gd name="T48" fmla="*/ 162 w 790"/>
                <a:gd name="T49" fmla="*/ 1292 h 1345"/>
                <a:gd name="T50" fmla="*/ 100 w 790"/>
                <a:gd name="T51" fmla="*/ 1305 h 1345"/>
                <a:gd name="T52" fmla="*/ 91 w 790"/>
                <a:gd name="T53" fmla="*/ 1076 h 1345"/>
                <a:gd name="T54" fmla="*/ 86 w 790"/>
                <a:gd name="T55" fmla="*/ 980 h 1345"/>
                <a:gd name="T56" fmla="*/ 126 w 790"/>
                <a:gd name="T57" fmla="*/ 929 h 1345"/>
                <a:gd name="T58" fmla="*/ 187 w 790"/>
                <a:gd name="T59" fmla="*/ 746 h 1345"/>
                <a:gd name="T60" fmla="*/ 196 w 790"/>
                <a:gd name="T61" fmla="*/ 663 h 1345"/>
                <a:gd name="T62" fmla="*/ 204 w 790"/>
                <a:gd name="T63" fmla="*/ 543 h 1345"/>
                <a:gd name="T64" fmla="*/ 147 w 790"/>
                <a:gd name="T65" fmla="*/ 477 h 1345"/>
                <a:gd name="T66" fmla="*/ 42 w 790"/>
                <a:gd name="T67" fmla="*/ 450 h 1345"/>
                <a:gd name="T68" fmla="*/ 10 w 790"/>
                <a:gd name="T69" fmla="*/ 399 h 1345"/>
                <a:gd name="T70" fmla="*/ 236 w 790"/>
                <a:gd name="T71" fmla="*/ 292 h 1345"/>
                <a:gd name="T72" fmla="*/ 269 w 790"/>
                <a:gd name="T73" fmla="*/ 336 h 1345"/>
                <a:gd name="T74" fmla="*/ 329 w 790"/>
                <a:gd name="T75" fmla="*/ 336 h 1345"/>
                <a:gd name="T76" fmla="*/ 331 w 790"/>
                <a:gd name="T77" fmla="*/ 403 h 1345"/>
                <a:gd name="T78" fmla="*/ 311 w 790"/>
                <a:gd name="T79" fmla="*/ 447 h 1345"/>
                <a:gd name="T80" fmla="*/ 329 w 790"/>
                <a:gd name="T81" fmla="*/ 483 h 1345"/>
                <a:gd name="T82" fmla="*/ 354 w 790"/>
                <a:gd name="T83" fmla="*/ 516 h 1345"/>
                <a:gd name="T84" fmla="*/ 362 w 790"/>
                <a:gd name="T85" fmla="*/ 541 h 1345"/>
                <a:gd name="T86" fmla="*/ 380 w 790"/>
                <a:gd name="T87" fmla="*/ 528 h 1345"/>
                <a:gd name="T88" fmla="*/ 374 w 790"/>
                <a:gd name="T89" fmla="*/ 497 h 1345"/>
                <a:gd name="T90" fmla="*/ 398 w 790"/>
                <a:gd name="T91" fmla="*/ 465 h 1345"/>
                <a:gd name="T92" fmla="*/ 423 w 790"/>
                <a:gd name="T93" fmla="*/ 419 h 1345"/>
                <a:gd name="T94" fmla="*/ 432 w 790"/>
                <a:gd name="T95" fmla="*/ 363 h 1345"/>
                <a:gd name="T96" fmla="*/ 398 w 790"/>
                <a:gd name="T97" fmla="*/ 300 h 1345"/>
                <a:gd name="T98" fmla="*/ 358 w 790"/>
                <a:gd name="T99" fmla="*/ 249 h 1345"/>
                <a:gd name="T100" fmla="*/ 354 w 790"/>
                <a:gd name="T101" fmla="*/ 182 h 1345"/>
                <a:gd name="T102" fmla="*/ 367 w 790"/>
                <a:gd name="T103" fmla="*/ 113 h 1345"/>
                <a:gd name="T104" fmla="*/ 440 w 790"/>
                <a:gd name="T105" fmla="*/ 78 h 1345"/>
                <a:gd name="T106" fmla="*/ 472 w 790"/>
                <a:gd name="T107" fmla="*/ 96 h 1345"/>
                <a:gd name="T108" fmla="*/ 516 w 790"/>
                <a:gd name="T109" fmla="*/ 84 h 1345"/>
                <a:gd name="T110" fmla="*/ 590 w 790"/>
                <a:gd name="T111" fmla="*/ 64 h 1345"/>
                <a:gd name="T112" fmla="*/ 650 w 790"/>
                <a:gd name="T113" fmla="*/ 69 h 1345"/>
                <a:gd name="T114" fmla="*/ 739 w 790"/>
                <a:gd name="T115" fmla="*/ 35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0" h="1345">
                  <a:moveTo>
                    <a:pt x="783" y="0"/>
                  </a:moveTo>
                  <a:lnTo>
                    <a:pt x="788" y="2"/>
                  </a:lnTo>
                  <a:lnTo>
                    <a:pt x="790" y="11"/>
                  </a:lnTo>
                  <a:lnTo>
                    <a:pt x="788" y="15"/>
                  </a:lnTo>
                  <a:lnTo>
                    <a:pt x="788" y="40"/>
                  </a:lnTo>
                  <a:lnTo>
                    <a:pt x="785" y="49"/>
                  </a:lnTo>
                  <a:lnTo>
                    <a:pt x="777" y="62"/>
                  </a:lnTo>
                  <a:lnTo>
                    <a:pt x="766" y="84"/>
                  </a:lnTo>
                  <a:lnTo>
                    <a:pt x="761" y="104"/>
                  </a:lnTo>
                  <a:lnTo>
                    <a:pt x="761" y="140"/>
                  </a:lnTo>
                  <a:lnTo>
                    <a:pt x="765" y="167"/>
                  </a:lnTo>
                  <a:lnTo>
                    <a:pt x="765" y="189"/>
                  </a:lnTo>
                  <a:lnTo>
                    <a:pt x="756" y="198"/>
                  </a:lnTo>
                  <a:lnTo>
                    <a:pt x="757" y="212"/>
                  </a:lnTo>
                  <a:lnTo>
                    <a:pt x="763" y="212"/>
                  </a:lnTo>
                  <a:lnTo>
                    <a:pt x="759" y="261"/>
                  </a:lnTo>
                  <a:lnTo>
                    <a:pt x="761" y="292"/>
                  </a:lnTo>
                  <a:lnTo>
                    <a:pt x="757" y="305"/>
                  </a:lnTo>
                  <a:lnTo>
                    <a:pt x="763" y="309"/>
                  </a:lnTo>
                  <a:lnTo>
                    <a:pt x="768" y="305"/>
                  </a:lnTo>
                  <a:lnTo>
                    <a:pt x="772" y="314"/>
                  </a:lnTo>
                  <a:lnTo>
                    <a:pt x="765" y="325"/>
                  </a:lnTo>
                  <a:lnTo>
                    <a:pt x="770" y="327"/>
                  </a:lnTo>
                  <a:lnTo>
                    <a:pt x="776" y="330"/>
                  </a:lnTo>
                  <a:lnTo>
                    <a:pt x="776" y="345"/>
                  </a:lnTo>
                  <a:lnTo>
                    <a:pt x="768" y="359"/>
                  </a:lnTo>
                  <a:lnTo>
                    <a:pt x="763" y="374"/>
                  </a:lnTo>
                  <a:lnTo>
                    <a:pt x="750" y="388"/>
                  </a:lnTo>
                  <a:lnTo>
                    <a:pt x="761" y="392"/>
                  </a:lnTo>
                  <a:lnTo>
                    <a:pt x="759" y="405"/>
                  </a:lnTo>
                  <a:lnTo>
                    <a:pt x="756" y="416"/>
                  </a:lnTo>
                  <a:lnTo>
                    <a:pt x="745" y="423"/>
                  </a:lnTo>
                  <a:lnTo>
                    <a:pt x="721" y="450"/>
                  </a:lnTo>
                  <a:lnTo>
                    <a:pt x="716" y="463"/>
                  </a:lnTo>
                  <a:lnTo>
                    <a:pt x="692" y="477"/>
                  </a:lnTo>
                  <a:lnTo>
                    <a:pt x="699" y="485"/>
                  </a:lnTo>
                  <a:lnTo>
                    <a:pt x="694" y="496"/>
                  </a:lnTo>
                  <a:lnTo>
                    <a:pt x="679" y="508"/>
                  </a:lnTo>
                  <a:lnTo>
                    <a:pt x="663" y="519"/>
                  </a:lnTo>
                  <a:lnTo>
                    <a:pt x="650" y="525"/>
                  </a:lnTo>
                  <a:lnTo>
                    <a:pt x="641" y="539"/>
                  </a:lnTo>
                  <a:lnTo>
                    <a:pt x="623" y="550"/>
                  </a:lnTo>
                  <a:lnTo>
                    <a:pt x="601" y="550"/>
                  </a:lnTo>
                  <a:lnTo>
                    <a:pt x="583" y="557"/>
                  </a:lnTo>
                  <a:lnTo>
                    <a:pt x="523" y="586"/>
                  </a:lnTo>
                  <a:lnTo>
                    <a:pt x="487" y="619"/>
                  </a:lnTo>
                  <a:lnTo>
                    <a:pt x="481" y="632"/>
                  </a:lnTo>
                  <a:lnTo>
                    <a:pt x="474" y="637"/>
                  </a:lnTo>
                  <a:lnTo>
                    <a:pt x="463" y="639"/>
                  </a:lnTo>
                  <a:lnTo>
                    <a:pt x="458" y="643"/>
                  </a:lnTo>
                  <a:lnTo>
                    <a:pt x="467" y="650"/>
                  </a:lnTo>
                  <a:lnTo>
                    <a:pt x="443" y="679"/>
                  </a:lnTo>
                  <a:lnTo>
                    <a:pt x="434" y="695"/>
                  </a:lnTo>
                  <a:lnTo>
                    <a:pt x="427" y="692"/>
                  </a:lnTo>
                  <a:lnTo>
                    <a:pt x="423" y="677"/>
                  </a:lnTo>
                  <a:lnTo>
                    <a:pt x="414" y="701"/>
                  </a:lnTo>
                  <a:lnTo>
                    <a:pt x="402" y="706"/>
                  </a:lnTo>
                  <a:lnTo>
                    <a:pt x="387" y="722"/>
                  </a:lnTo>
                  <a:lnTo>
                    <a:pt x="362" y="752"/>
                  </a:lnTo>
                  <a:lnTo>
                    <a:pt x="344" y="762"/>
                  </a:lnTo>
                  <a:lnTo>
                    <a:pt x="333" y="777"/>
                  </a:lnTo>
                  <a:lnTo>
                    <a:pt x="318" y="781"/>
                  </a:lnTo>
                  <a:lnTo>
                    <a:pt x="313" y="822"/>
                  </a:lnTo>
                  <a:lnTo>
                    <a:pt x="313" y="837"/>
                  </a:lnTo>
                  <a:lnTo>
                    <a:pt x="331" y="851"/>
                  </a:lnTo>
                  <a:lnTo>
                    <a:pt x="336" y="860"/>
                  </a:lnTo>
                  <a:lnTo>
                    <a:pt x="336" y="871"/>
                  </a:lnTo>
                  <a:lnTo>
                    <a:pt x="338" y="875"/>
                  </a:lnTo>
                  <a:lnTo>
                    <a:pt x="338" y="888"/>
                  </a:lnTo>
                  <a:lnTo>
                    <a:pt x="353" y="937"/>
                  </a:lnTo>
                  <a:lnTo>
                    <a:pt x="353" y="964"/>
                  </a:lnTo>
                  <a:lnTo>
                    <a:pt x="354" y="971"/>
                  </a:lnTo>
                  <a:lnTo>
                    <a:pt x="362" y="964"/>
                  </a:lnTo>
                  <a:lnTo>
                    <a:pt x="367" y="969"/>
                  </a:lnTo>
                  <a:lnTo>
                    <a:pt x="363" y="1000"/>
                  </a:lnTo>
                  <a:lnTo>
                    <a:pt x="356" y="1053"/>
                  </a:lnTo>
                  <a:lnTo>
                    <a:pt x="336" y="1118"/>
                  </a:lnTo>
                  <a:lnTo>
                    <a:pt x="338" y="1133"/>
                  </a:lnTo>
                  <a:lnTo>
                    <a:pt x="344" y="1120"/>
                  </a:lnTo>
                  <a:lnTo>
                    <a:pt x="354" y="1107"/>
                  </a:lnTo>
                  <a:lnTo>
                    <a:pt x="354" y="1113"/>
                  </a:lnTo>
                  <a:lnTo>
                    <a:pt x="349" y="1131"/>
                  </a:lnTo>
                  <a:lnTo>
                    <a:pt x="340" y="1147"/>
                  </a:lnTo>
                  <a:lnTo>
                    <a:pt x="320" y="1173"/>
                  </a:lnTo>
                  <a:lnTo>
                    <a:pt x="300" y="1187"/>
                  </a:lnTo>
                  <a:lnTo>
                    <a:pt x="276" y="1196"/>
                  </a:lnTo>
                  <a:lnTo>
                    <a:pt x="260" y="1198"/>
                  </a:lnTo>
                  <a:lnTo>
                    <a:pt x="213" y="1216"/>
                  </a:lnTo>
                  <a:lnTo>
                    <a:pt x="200" y="1225"/>
                  </a:lnTo>
                  <a:lnTo>
                    <a:pt x="191" y="1233"/>
                  </a:lnTo>
                  <a:lnTo>
                    <a:pt x="177" y="1242"/>
                  </a:lnTo>
                  <a:lnTo>
                    <a:pt x="164" y="1245"/>
                  </a:lnTo>
                  <a:lnTo>
                    <a:pt x="158" y="1251"/>
                  </a:lnTo>
                  <a:lnTo>
                    <a:pt x="147" y="1269"/>
                  </a:lnTo>
                  <a:lnTo>
                    <a:pt x="135" y="1285"/>
                  </a:lnTo>
                  <a:lnTo>
                    <a:pt x="131" y="1285"/>
                  </a:lnTo>
                  <a:lnTo>
                    <a:pt x="142" y="1294"/>
                  </a:lnTo>
                  <a:lnTo>
                    <a:pt x="149" y="1307"/>
                  </a:lnTo>
                  <a:lnTo>
                    <a:pt x="157" y="1301"/>
                  </a:lnTo>
                  <a:lnTo>
                    <a:pt x="162" y="1292"/>
                  </a:lnTo>
                  <a:lnTo>
                    <a:pt x="155" y="1345"/>
                  </a:lnTo>
                  <a:lnTo>
                    <a:pt x="146" y="1343"/>
                  </a:lnTo>
                  <a:lnTo>
                    <a:pt x="100" y="1343"/>
                  </a:lnTo>
                  <a:lnTo>
                    <a:pt x="100" y="1305"/>
                  </a:lnTo>
                  <a:lnTo>
                    <a:pt x="102" y="1278"/>
                  </a:lnTo>
                  <a:lnTo>
                    <a:pt x="100" y="1265"/>
                  </a:lnTo>
                  <a:lnTo>
                    <a:pt x="102" y="1138"/>
                  </a:lnTo>
                  <a:lnTo>
                    <a:pt x="91" y="1076"/>
                  </a:lnTo>
                  <a:lnTo>
                    <a:pt x="84" y="1031"/>
                  </a:lnTo>
                  <a:lnTo>
                    <a:pt x="84" y="1002"/>
                  </a:lnTo>
                  <a:lnTo>
                    <a:pt x="86" y="1000"/>
                  </a:lnTo>
                  <a:lnTo>
                    <a:pt x="86" y="980"/>
                  </a:lnTo>
                  <a:lnTo>
                    <a:pt x="91" y="964"/>
                  </a:lnTo>
                  <a:lnTo>
                    <a:pt x="100" y="949"/>
                  </a:lnTo>
                  <a:lnTo>
                    <a:pt x="117" y="938"/>
                  </a:lnTo>
                  <a:lnTo>
                    <a:pt x="126" y="929"/>
                  </a:lnTo>
                  <a:lnTo>
                    <a:pt x="151" y="880"/>
                  </a:lnTo>
                  <a:lnTo>
                    <a:pt x="164" y="837"/>
                  </a:lnTo>
                  <a:lnTo>
                    <a:pt x="189" y="784"/>
                  </a:lnTo>
                  <a:lnTo>
                    <a:pt x="187" y="746"/>
                  </a:lnTo>
                  <a:lnTo>
                    <a:pt x="180" y="726"/>
                  </a:lnTo>
                  <a:lnTo>
                    <a:pt x="180" y="703"/>
                  </a:lnTo>
                  <a:lnTo>
                    <a:pt x="195" y="675"/>
                  </a:lnTo>
                  <a:lnTo>
                    <a:pt x="196" y="663"/>
                  </a:lnTo>
                  <a:lnTo>
                    <a:pt x="204" y="641"/>
                  </a:lnTo>
                  <a:lnTo>
                    <a:pt x="204" y="624"/>
                  </a:lnTo>
                  <a:lnTo>
                    <a:pt x="207" y="574"/>
                  </a:lnTo>
                  <a:lnTo>
                    <a:pt x="204" y="543"/>
                  </a:lnTo>
                  <a:lnTo>
                    <a:pt x="198" y="528"/>
                  </a:lnTo>
                  <a:lnTo>
                    <a:pt x="198" y="506"/>
                  </a:lnTo>
                  <a:lnTo>
                    <a:pt x="187" y="494"/>
                  </a:lnTo>
                  <a:lnTo>
                    <a:pt x="147" y="477"/>
                  </a:lnTo>
                  <a:lnTo>
                    <a:pt x="111" y="459"/>
                  </a:lnTo>
                  <a:lnTo>
                    <a:pt x="91" y="454"/>
                  </a:lnTo>
                  <a:lnTo>
                    <a:pt x="71" y="448"/>
                  </a:lnTo>
                  <a:lnTo>
                    <a:pt x="42" y="450"/>
                  </a:lnTo>
                  <a:lnTo>
                    <a:pt x="17" y="448"/>
                  </a:lnTo>
                  <a:lnTo>
                    <a:pt x="19" y="421"/>
                  </a:lnTo>
                  <a:lnTo>
                    <a:pt x="13" y="416"/>
                  </a:lnTo>
                  <a:lnTo>
                    <a:pt x="10" y="399"/>
                  </a:lnTo>
                  <a:lnTo>
                    <a:pt x="0" y="376"/>
                  </a:lnTo>
                  <a:lnTo>
                    <a:pt x="222" y="290"/>
                  </a:lnTo>
                  <a:lnTo>
                    <a:pt x="235" y="290"/>
                  </a:lnTo>
                  <a:lnTo>
                    <a:pt x="236" y="292"/>
                  </a:lnTo>
                  <a:lnTo>
                    <a:pt x="242" y="298"/>
                  </a:lnTo>
                  <a:lnTo>
                    <a:pt x="253" y="320"/>
                  </a:lnTo>
                  <a:lnTo>
                    <a:pt x="265" y="334"/>
                  </a:lnTo>
                  <a:lnTo>
                    <a:pt x="269" y="336"/>
                  </a:lnTo>
                  <a:lnTo>
                    <a:pt x="280" y="332"/>
                  </a:lnTo>
                  <a:lnTo>
                    <a:pt x="320" y="325"/>
                  </a:lnTo>
                  <a:lnTo>
                    <a:pt x="325" y="329"/>
                  </a:lnTo>
                  <a:lnTo>
                    <a:pt x="329" y="336"/>
                  </a:lnTo>
                  <a:lnTo>
                    <a:pt x="334" y="354"/>
                  </a:lnTo>
                  <a:lnTo>
                    <a:pt x="334" y="367"/>
                  </a:lnTo>
                  <a:lnTo>
                    <a:pt x="334" y="394"/>
                  </a:lnTo>
                  <a:lnTo>
                    <a:pt x="331" y="403"/>
                  </a:lnTo>
                  <a:lnTo>
                    <a:pt x="322" y="414"/>
                  </a:lnTo>
                  <a:lnTo>
                    <a:pt x="324" y="425"/>
                  </a:lnTo>
                  <a:lnTo>
                    <a:pt x="316" y="432"/>
                  </a:lnTo>
                  <a:lnTo>
                    <a:pt x="311" y="447"/>
                  </a:lnTo>
                  <a:lnTo>
                    <a:pt x="314" y="452"/>
                  </a:lnTo>
                  <a:lnTo>
                    <a:pt x="320" y="476"/>
                  </a:lnTo>
                  <a:lnTo>
                    <a:pt x="325" y="481"/>
                  </a:lnTo>
                  <a:lnTo>
                    <a:pt x="329" y="483"/>
                  </a:lnTo>
                  <a:lnTo>
                    <a:pt x="333" y="490"/>
                  </a:lnTo>
                  <a:lnTo>
                    <a:pt x="344" y="503"/>
                  </a:lnTo>
                  <a:lnTo>
                    <a:pt x="349" y="512"/>
                  </a:lnTo>
                  <a:lnTo>
                    <a:pt x="354" y="516"/>
                  </a:lnTo>
                  <a:lnTo>
                    <a:pt x="363" y="519"/>
                  </a:lnTo>
                  <a:lnTo>
                    <a:pt x="369" y="526"/>
                  </a:lnTo>
                  <a:lnTo>
                    <a:pt x="367" y="532"/>
                  </a:lnTo>
                  <a:lnTo>
                    <a:pt x="362" y="541"/>
                  </a:lnTo>
                  <a:lnTo>
                    <a:pt x="363" y="543"/>
                  </a:lnTo>
                  <a:lnTo>
                    <a:pt x="378" y="543"/>
                  </a:lnTo>
                  <a:lnTo>
                    <a:pt x="380" y="541"/>
                  </a:lnTo>
                  <a:lnTo>
                    <a:pt x="380" y="528"/>
                  </a:lnTo>
                  <a:lnTo>
                    <a:pt x="382" y="517"/>
                  </a:lnTo>
                  <a:lnTo>
                    <a:pt x="378" y="510"/>
                  </a:lnTo>
                  <a:lnTo>
                    <a:pt x="374" y="506"/>
                  </a:lnTo>
                  <a:lnTo>
                    <a:pt x="374" y="497"/>
                  </a:lnTo>
                  <a:lnTo>
                    <a:pt x="380" y="487"/>
                  </a:lnTo>
                  <a:lnTo>
                    <a:pt x="380" y="481"/>
                  </a:lnTo>
                  <a:lnTo>
                    <a:pt x="382" y="476"/>
                  </a:lnTo>
                  <a:lnTo>
                    <a:pt x="398" y="465"/>
                  </a:lnTo>
                  <a:lnTo>
                    <a:pt x="407" y="463"/>
                  </a:lnTo>
                  <a:lnTo>
                    <a:pt x="416" y="459"/>
                  </a:lnTo>
                  <a:lnTo>
                    <a:pt x="420" y="450"/>
                  </a:lnTo>
                  <a:lnTo>
                    <a:pt x="423" y="419"/>
                  </a:lnTo>
                  <a:lnTo>
                    <a:pt x="429" y="408"/>
                  </a:lnTo>
                  <a:lnTo>
                    <a:pt x="423" y="388"/>
                  </a:lnTo>
                  <a:lnTo>
                    <a:pt x="429" y="372"/>
                  </a:lnTo>
                  <a:lnTo>
                    <a:pt x="432" y="363"/>
                  </a:lnTo>
                  <a:lnTo>
                    <a:pt x="429" y="343"/>
                  </a:lnTo>
                  <a:lnTo>
                    <a:pt x="423" y="334"/>
                  </a:lnTo>
                  <a:lnTo>
                    <a:pt x="407" y="316"/>
                  </a:lnTo>
                  <a:lnTo>
                    <a:pt x="398" y="300"/>
                  </a:lnTo>
                  <a:lnTo>
                    <a:pt x="380" y="274"/>
                  </a:lnTo>
                  <a:lnTo>
                    <a:pt x="369" y="261"/>
                  </a:lnTo>
                  <a:lnTo>
                    <a:pt x="360" y="249"/>
                  </a:lnTo>
                  <a:lnTo>
                    <a:pt x="358" y="249"/>
                  </a:lnTo>
                  <a:lnTo>
                    <a:pt x="354" y="232"/>
                  </a:lnTo>
                  <a:lnTo>
                    <a:pt x="354" y="218"/>
                  </a:lnTo>
                  <a:lnTo>
                    <a:pt x="353" y="203"/>
                  </a:lnTo>
                  <a:lnTo>
                    <a:pt x="354" y="182"/>
                  </a:lnTo>
                  <a:lnTo>
                    <a:pt x="351" y="171"/>
                  </a:lnTo>
                  <a:lnTo>
                    <a:pt x="351" y="160"/>
                  </a:lnTo>
                  <a:lnTo>
                    <a:pt x="354" y="138"/>
                  </a:lnTo>
                  <a:lnTo>
                    <a:pt x="367" y="113"/>
                  </a:lnTo>
                  <a:lnTo>
                    <a:pt x="373" y="85"/>
                  </a:lnTo>
                  <a:lnTo>
                    <a:pt x="427" y="87"/>
                  </a:lnTo>
                  <a:lnTo>
                    <a:pt x="432" y="85"/>
                  </a:lnTo>
                  <a:lnTo>
                    <a:pt x="440" y="78"/>
                  </a:lnTo>
                  <a:lnTo>
                    <a:pt x="451" y="78"/>
                  </a:lnTo>
                  <a:lnTo>
                    <a:pt x="460" y="82"/>
                  </a:lnTo>
                  <a:lnTo>
                    <a:pt x="467" y="93"/>
                  </a:lnTo>
                  <a:lnTo>
                    <a:pt x="472" y="96"/>
                  </a:lnTo>
                  <a:lnTo>
                    <a:pt x="480" y="98"/>
                  </a:lnTo>
                  <a:lnTo>
                    <a:pt x="489" y="94"/>
                  </a:lnTo>
                  <a:lnTo>
                    <a:pt x="501" y="94"/>
                  </a:lnTo>
                  <a:lnTo>
                    <a:pt x="516" y="84"/>
                  </a:lnTo>
                  <a:lnTo>
                    <a:pt x="558" y="85"/>
                  </a:lnTo>
                  <a:lnTo>
                    <a:pt x="567" y="85"/>
                  </a:lnTo>
                  <a:lnTo>
                    <a:pt x="570" y="84"/>
                  </a:lnTo>
                  <a:lnTo>
                    <a:pt x="590" y="64"/>
                  </a:lnTo>
                  <a:lnTo>
                    <a:pt x="609" y="62"/>
                  </a:lnTo>
                  <a:lnTo>
                    <a:pt x="621" y="58"/>
                  </a:lnTo>
                  <a:lnTo>
                    <a:pt x="638" y="67"/>
                  </a:lnTo>
                  <a:lnTo>
                    <a:pt x="650" y="69"/>
                  </a:lnTo>
                  <a:lnTo>
                    <a:pt x="663" y="65"/>
                  </a:lnTo>
                  <a:lnTo>
                    <a:pt x="707" y="47"/>
                  </a:lnTo>
                  <a:lnTo>
                    <a:pt x="732" y="38"/>
                  </a:lnTo>
                  <a:lnTo>
                    <a:pt x="739" y="35"/>
                  </a:lnTo>
                  <a:lnTo>
                    <a:pt x="759" y="16"/>
                  </a:lnTo>
                  <a:lnTo>
                    <a:pt x="779" y="2"/>
                  </a:lnTo>
                  <a:lnTo>
                    <a:pt x="783"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 name="Picture 5">
            <a:extLst>
              <a:ext uri="{FF2B5EF4-FFF2-40B4-BE49-F238E27FC236}">
                <a16:creationId xmlns:a16="http://schemas.microsoft.com/office/drawing/2014/main" id="{131ECBB6-C82C-16E9-1262-F9045818E5CC}"/>
              </a:ext>
            </a:extLst>
          </p:cNvPr>
          <p:cNvPicPr>
            <a:picLocks noGrp="1"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335" y="-1"/>
            <a:ext cx="5605463" cy="6858000"/>
          </a:xfrm>
          <a:prstGeom prst="rect">
            <a:avLst/>
          </a:prstGeom>
        </p:spPr>
      </p:pic>
    </p:spTree>
    <p:extLst>
      <p:ext uri="{BB962C8B-B14F-4D97-AF65-F5344CB8AC3E}">
        <p14:creationId xmlns:p14="http://schemas.microsoft.com/office/powerpoint/2010/main" val="3183963309"/>
      </p:ext>
    </p:extLst>
  </p:cSld>
  <p:clrMapOvr>
    <a:masterClrMapping/>
  </p:clrMapOvr>
  <mc:AlternateContent xmlns:mc="http://schemas.openxmlformats.org/markup-compatibility/2006" xmlns:p14="http://schemas.microsoft.com/office/powerpoint/2010/main">
    <mc:Choice Requires="p14">
      <p:transition spd="med" p14:dur="700" advClick="0" advTm="300">
        <p:fade/>
      </p:transition>
    </mc:Choice>
    <mc:Fallback xmlns="">
      <p:transition spd="med" advClick="0" advTm="3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F86852E8-EB45-DA69-5AA1-29AE57308342}"/>
              </a:ext>
            </a:extLst>
          </p:cNvPr>
          <p:cNvSpPr>
            <a:spLocks noGrp="1"/>
          </p:cNvSpPr>
          <p:nvPr>
            <p:ph sz="half" idx="1"/>
          </p:nvPr>
        </p:nvSpPr>
        <p:spPr>
          <a:xfrm>
            <a:off x="6095999" y="2819400"/>
            <a:ext cx="5257799" cy="3124200"/>
          </a:xfrm>
        </p:spPr>
        <p:txBody>
          <a:bodyPr vert="horz" lIns="91440" tIns="45720" rIns="91440" bIns="45720" rtlCol="0" anchor="t">
            <a:noAutofit/>
          </a:bodyPr>
          <a:lstStyle/>
          <a:p>
            <a:r>
              <a:rPr lang="en-US" sz="1800" b="1"/>
              <a:t>Making data more visible and accessible to promote data use</a:t>
            </a:r>
            <a:r>
              <a:rPr lang="en-US" sz="1800"/>
              <a:t> </a:t>
            </a:r>
          </a:p>
          <a:p>
            <a:r>
              <a:rPr lang="en-US" sz="1800"/>
              <a:t>A Provincial Health Data Centre was developed in Western Cape Province in which person-level data was harmonized based on unique patient identifiers. </a:t>
            </a:r>
            <a:endParaRPr lang="en-US" sz="1800">
              <a:cs typeface="Calibri"/>
            </a:endParaRPr>
          </a:p>
        </p:txBody>
      </p:sp>
      <p:sp>
        <p:nvSpPr>
          <p:cNvPr id="6" name="Text Placeholder 5">
            <a:extLst>
              <a:ext uri="{FF2B5EF4-FFF2-40B4-BE49-F238E27FC236}">
                <a16:creationId xmlns:a16="http://schemas.microsoft.com/office/drawing/2014/main" id="{04E12028-C72E-C3F0-5697-143D253F744E}"/>
              </a:ext>
            </a:extLst>
          </p:cNvPr>
          <p:cNvSpPr>
            <a:spLocks noGrp="1"/>
          </p:cNvSpPr>
          <p:nvPr>
            <p:ph type="body" sz="quarter" idx="11"/>
          </p:nvPr>
        </p:nvSpPr>
        <p:spPr/>
        <p:txBody>
          <a:bodyPr/>
          <a:lstStyle/>
          <a:p>
            <a:r>
              <a:rPr lang="en-US"/>
              <a:t>Photo: PATH/ Trevor Snapp</a:t>
            </a:r>
          </a:p>
        </p:txBody>
      </p:sp>
      <p:pic>
        <p:nvPicPr>
          <p:cNvPr id="12" name="Picture 11" descr="Logo&#10;&#10;Description automatically generated">
            <a:extLst>
              <a:ext uri="{FF2B5EF4-FFF2-40B4-BE49-F238E27FC236}">
                <a16:creationId xmlns:a16="http://schemas.microsoft.com/office/drawing/2014/main" id="{1DF5694C-E720-4DC3-A556-C8B7A292EF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8294" y="6050100"/>
            <a:ext cx="1610305" cy="843159"/>
          </a:xfrm>
          <a:prstGeom prst="rect">
            <a:avLst/>
          </a:prstGeom>
        </p:spPr>
      </p:pic>
      <p:sp>
        <p:nvSpPr>
          <p:cNvPr id="14" name="Rectangle 13">
            <a:extLst>
              <a:ext uri="{FF2B5EF4-FFF2-40B4-BE49-F238E27FC236}">
                <a16:creationId xmlns:a16="http://schemas.microsoft.com/office/drawing/2014/main" id="{021165DE-C507-AC7E-C81A-BCB07D91BE96}"/>
              </a:ext>
            </a:extLst>
          </p:cNvPr>
          <p:cNvSpPr/>
          <p:nvPr/>
        </p:nvSpPr>
        <p:spPr>
          <a:xfrm>
            <a:off x="10715625" y="-1"/>
            <a:ext cx="1463040" cy="1463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endParaRPr>
          </a:p>
          <a:p>
            <a:pPr algn="ctr"/>
            <a:endParaRPr lang="en-US" sz="1500">
              <a:solidFill>
                <a:schemeClr val="bg1"/>
              </a:solidFill>
            </a:endParaRPr>
          </a:p>
          <a:p>
            <a:pPr algn="ctr"/>
            <a:endParaRPr lang="en-US" sz="1500">
              <a:solidFill>
                <a:schemeClr val="bg1"/>
              </a:solidFill>
            </a:endParaRPr>
          </a:p>
          <a:p>
            <a:pPr algn="ctr"/>
            <a:r>
              <a:rPr lang="en-US" sz="1500">
                <a:solidFill>
                  <a:schemeClr val="bg1"/>
                </a:solidFill>
              </a:rPr>
              <a:t>Data use</a:t>
            </a:r>
          </a:p>
        </p:txBody>
      </p:sp>
      <p:pic>
        <p:nvPicPr>
          <p:cNvPr id="3" name="Graphic 2" descr="Statistics with solid fill">
            <a:extLst>
              <a:ext uri="{FF2B5EF4-FFF2-40B4-BE49-F238E27FC236}">
                <a16:creationId xmlns:a16="http://schemas.microsoft.com/office/drawing/2014/main" id="{E09FBD7D-9EC4-A650-B53E-DD8CA256A3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4232" y="119105"/>
            <a:ext cx="914400" cy="914400"/>
          </a:xfrm>
          <a:prstGeom prst="rect">
            <a:avLst/>
          </a:prstGeom>
        </p:spPr>
      </p:pic>
      <p:grpSp>
        <p:nvGrpSpPr>
          <p:cNvPr id="2" name="Group 1">
            <a:extLst>
              <a:ext uri="{FF2B5EF4-FFF2-40B4-BE49-F238E27FC236}">
                <a16:creationId xmlns:a16="http://schemas.microsoft.com/office/drawing/2014/main" id="{64E0CD92-4935-FAA1-A15A-2E9A2ADB254B}"/>
              </a:ext>
            </a:extLst>
          </p:cNvPr>
          <p:cNvGrpSpPr/>
          <p:nvPr/>
        </p:nvGrpSpPr>
        <p:grpSpPr>
          <a:xfrm>
            <a:off x="6095999" y="211696"/>
            <a:ext cx="1689100" cy="1593851"/>
            <a:chOff x="6982328" y="4233630"/>
            <a:chExt cx="1689100" cy="1593851"/>
          </a:xfrm>
        </p:grpSpPr>
        <p:sp>
          <p:nvSpPr>
            <p:cNvPr id="23" name="Freeform 174">
              <a:extLst>
                <a:ext uri="{FF2B5EF4-FFF2-40B4-BE49-F238E27FC236}">
                  <a16:creationId xmlns:a16="http://schemas.microsoft.com/office/drawing/2014/main" id="{A0AF78F7-72C6-0C81-0100-2ACD5CD2F548}"/>
                </a:ext>
              </a:extLst>
            </p:cNvPr>
            <p:cNvSpPr>
              <a:spLocks/>
            </p:cNvSpPr>
            <p:nvPr/>
          </p:nvSpPr>
          <p:spPr bwMode="auto">
            <a:xfrm>
              <a:off x="7239503" y="4990868"/>
              <a:ext cx="927100" cy="836613"/>
            </a:xfrm>
            <a:custGeom>
              <a:avLst/>
              <a:gdLst>
                <a:gd name="T0" fmla="*/ 1013 w 1169"/>
                <a:gd name="T1" fmla="*/ 16 h 1054"/>
                <a:gd name="T2" fmla="*/ 1091 w 1169"/>
                <a:gd name="T3" fmla="*/ 45 h 1054"/>
                <a:gd name="T4" fmla="*/ 1105 w 1169"/>
                <a:gd name="T5" fmla="*/ 121 h 1054"/>
                <a:gd name="T6" fmla="*/ 1076 w 1169"/>
                <a:gd name="T7" fmla="*/ 303 h 1054"/>
                <a:gd name="T8" fmla="*/ 1027 w 1169"/>
                <a:gd name="T9" fmla="*/ 377 h 1054"/>
                <a:gd name="T10" fmla="*/ 1087 w 1169"/>
                <a:gd name="T11" fmla="*/ 426 h 1054"/>
                <a:gd name="T12" fmla="*/ 1160 w 1169"/>
                <a:gd name="T13" fmla="*/ 388 h 1054"/>
                <a:gd name="T14" fmla="*/ 1152 w 1169"/>
                <a:gd name="T15" fmla="*/ 439 h 1054"/>
                <a:gd name="T16" fmla="*/ 1127 w 1169"/>
                <a:gd name="T17" fmla="*/ 532 h 1054"/>
                <a:gd name="T18" fmla="*/ 1063 w 1169"/>
                <a:gd name="T19" fmla="*/ 584 h 1054"/>
                <a:gd name="T20" fmla="*/ 1022 w 1169"/>
                <a:gd name="T21" fmla="*/ 644 h 1054"/>
                <a:gd name="T22" fmla="*/ 945 w 1169"/>
                <a:gd name="T23" fmla="*/ 760 h 1054"/>
                <a:gd name="T24" fmla="*/ 864 w 1169"/>
                <a:gd name="T25" fmla="*/ 842 h 1054"/>
                <a:gd name="T26" fmla="*/ 773 w 1169"/>
                <a:gd name="T27" fmla="*/ 924 h 1054"/>
                <a:gd name="T28" fmla="*/ 653 w 1169"/>
                <a:gd name="T29" fmla="*/ 973 h 1054"/>
                <a:gd name="T30" fmla="*/ 621 w 1169"/>
                <a:gd name="T31" fmla="*/ 993 h 1054"/>
                <a:gd name="T32" fmla="*/ 568 w 1169"/>
                <a:gd name="T33" fmla="*/ 996 h 1054"/>
                <a:gd name="T34" fmla="*/ 477 w 1169"/>
                <a:gd name="T35" fmla="*/ 994 h 1054"/>
                <a:gd name="T36" fmla="*/ 410 w 1169"/>
                <a:gd name="T37" fmla="*/ 998 h 1054"/>
                <a:gd name="T38" fmla="*/ 363 w 1169"/>
                <a:gd name="T39" fmla="*/ 1011 h 1054"/>
                <a:gd name="T40" fmla="*/ 314 w 1169"/>
                <a:gd name="T41" fmla="*/ 1025 h 1054"/>
                <a:gd name="T42" fmla="*/ 268 w 1169"/>
                <a:gd name="T43" fmla="*/ 1033 h 1054"/>
                <a:gd name="T44" fmla="*/ 207 w 1169"/>
                <a:gd name="T45" fmla="*/ 1054 h 1054"/>
                <a:gd name="T46" fmla="*/ 172 w 1169"/>
                <a:gd name="T47" fmla="*/ 1033 h 1054"/>
                <a:gd name="T48" fmla="*/ 140 w 1169"/>
                <a:gd name="T49" fmla="*/ 1018 h 1054"/>
                <a:gd name="T50" fmla="*/ 116 w 1169"/>
                <a:gd name="T51" fmla="*/ 1007 h 1054"/>
                <a:gd name="T52" fmla="*/ 107 w 1169"/>
                <a:gd name="T53" fmla="*/ 1016 h 1054"/>
                <a:gd name="T54" fmla="*/ 114 w 1169"/>
                <a:gd name="T55" fmla="*/ 973 h 1054"/>
                <a:gd name="T56" fmla="*/ 87 w 1169"/>
                <a:gd name="T57" fmla="*/ 927 h 1054"/>
                <a:gd name="T58" fmla="*/ 78 w 1169"/>
                <a:gd name="T59" fmla="*/ 911 h 1054"/>
                <a:gd name="T60" fmla="*/ 110 w 1169"/>
                <a:gd name="T61" fmla="*/ 875 h 1054"/>
                <a:gd name="T62" fmla="*/ 72 w 1169"/>
                <a:gd name="T63" fmla="*/ 749 h 1054"/>
                <a:gd name="T64" fmla="*/ 32 w 1169"/>
                <a:gd name="T65" fmla="*/ 633 h 1054"/>
                <a:gd name="T66" fmla="*/ 2 w 1169"/>
                <a:gd name="T67" fmla="*/ 555 h 1054"/>
                <a:gd name="T68" fmla="*/ 18 w 1169"/>
                <a:gd name="T69" fmla="*/ 537 h 1054"/>
                <a:gd name="T70" fmla="*/ 74 w 1169"/>
                <a:gd name="T71" fmla="*/ 561 h 1054"/>
                <a:gd name="T72" fmla="*/ 152 w 1169"/>
                <a:gd name="T73" fmla="*/ 573 h 1054"/>
                <a:gd name="T74" fmla="*/ 219 w 1169"/>
                <a:gd name="T75" fmla="*/ 544 h 1054"/>
                <a:gd name="T76" fmla="*/ 248 w 1169"/>
                <a:gd name="T77" fmla="*/ 379 h 1054"/>
                <a:gd name="T78" fmla="*/ 268 w 1169"/>
                <a:gd name="T79" fmla="*/ 232 h 1054"/>
                <a:gd name="T80" fmla="*/ 308 w 1169"/>
                <a:gd name="T81" fmla="*/ 279 h 1054"/>
                <a:gd name="T82" fmla="*/ 314 w 1169"/>
                <a:gd name="T83" fmla="*/ 346 h 1054"/>
                <a:gd name="T84" fmla="*/ 341 w 1169"/>
                <a:gd name="T85" fmla="*/ 394 h 1054"/>
                <a:gd name="T86" fmla="*/ 430 w 1169"/>
                <a:gd name="T87" fmla="*/ 354 h 1054"/>
                <a:gd name="T88" fmla="*/ 472 w 1169"/>
                <a:gd name="T89" fmla="*/ 307 h 1054"/>
                <a:gd name="T90" fmla="*/ 546 w 1169"/>
                <a:gd name="T91" fmla="*/ 283 h 1054"/>
                <a:gd name="T92" fmla="*/ 642 w 1169"/>
                <a:gd name="T93" fmla="*/ 294 h 1054"/>
                <a:gd name="T94" fmla="*/ 702 w 1169"/>
                <a:gd name="T95" fmla="*/ 207 h 1054"/>
                <a:gd name="T96" fmla="*/ 804 w 1169"/>
                <a:gd name="T97" fmla="*/ 98 h 1054"/>
                <a:gd name="T98" fmla="*/ 922 w 1169"/>
                <a:gd name="T99" fmla="*/ 1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9" h="1054">
                  <a:moveTo>
                    <a:pt x="955" y="0"/>
                  </a:moveTo>
                  <a:lnTo>
                    <a:pt x="965" y="2"/>
                  </a:lnTo>
                  <a:lnTo>
                    <a:pt x="996" y="13"/>
                  </a:lnTo>
                  <a:lnTo>
                    <a:pt x="1013" y="16"/>
                  </a:lnTo>
                  <a:lnTo>
                    <a:pt x="1029" y="13"/>
                  </a:lnTo>
                  <a:lnTo>
                    <a:pt x="1045" y="14"/>
                  </a:lnTo>
                  <a:lnTo>
                    <a:pt x="1071" y="23"/>
                  </a:lnTo>
                  <a:lnTo>
                    <a:pt x="1091" y="45"/>
                  </a:lnTo>
                  <a:lnTo>
                    <a:pt x="1096" y="47"/>
                  </a:lnTo>
                  <a:lnTo>
                    <a:pt x="1098" y="47"/>
                  </a:lnTo>
                  <a:lnTo>
                    <a:pt x="1098" y="76"/>
                  </a:lnTo>
                  <a:lnTo>
                    <a:pt x="1105" y="121"/>
                  </a:lnTo>
                  <a:lnTo>
                    <a:pt x="1116" y="183"/>
                  </a:lnTo>
                  <a:lnTo>
                    <a:pt x="1114" y="310"/>
                  </a:lnTo>
                  <a:lnTo>
                    <a:pt x="1103" y="323"/>
                  </a:lnTo>
                  <a:lnTo>
                    <a:pt x="1076" y="303"/>
                  </a:lnTo>
                  <a:lnTo>
                    <a:pt x="1056" y="314"/>
                  </a:lnTo>
                  <a:lnTo>
                    <a:pt x="1047" y="332"/>
                  </a:lnTo>
                  <a:lnTo>
                    <a:pt x="1036" y="356"/>
                  </a:lnTo>
                  <a:lnTo>
                    <a:pt x="1027" y="377"/>
                  </a:lnTo>
                  <a:lnTo>
                    <a:pt x="1029" y="394"/>
                  </a:lnTo>
                  <a:lnTo>
                    <a:pt x="1040" y="419"/>
                  </a:lnTo>
                  <a:lnTo>
                    <a:pt x="1069" y="425"/>
                  </a:lnTo>
                  <a:lnTo>
                    <a:pt x="1087" y="426"/>
                  </a:lnTo>
                  <a:lnTo>
                    <a:pt x="1096" y="414"/>
                  </a:lnTo>
                  <a:lnTo>
                    <a:pt x="1105" y="394"/>
                  </a:lnTo>
                  <a:lnTo>
                    <a:pt x="1114" y="388"/>
                  </a:lnTo>
                  <a:lnTo>
                    <a:pt x="1160" y="388"/>
                  </a:lnTo>
                  <a:lnTo>
                    <a:pt x="1169" y="390"/>
                  </a:lnTo>
                  <a:lnTo>
                    <a:pt x="1165" y="406"/>
                  </a:lnTo>
                  <a:lnTo>
                    <a:pt x="1161" y="421"/>
                  </a:lnTo>
                  <a:lnTo>
                    <a:pt x="1152" y="439"/>
                  </a:lnTo>
                  <a:lnTo>
                    <a:pt x="1151" y="457"/>
                  </a:lnTo>
                  <a:lnTo>
                    <a:pt x="1145" y="475"/>
                  </a:lnTo>
                  <a:lnTo>
                    <a:pt x="1138" y="492"/>
                  </a:lnTo>
                  <a:lnTo>
                    <a:pt x="1127" y="532"/>
                  </a:lnTo>
                  <a:lnTo>
                    <a:pt x="1114" y="550"/>
                  </a:lnTo>
                  <a:lnTo>
                    <a:pt x="1087" y="572"/>
                  </a:lnTo>
                  <a:lnTo>
                    <a:pt x="1074" y="575"/>
                  </a:lnTo>
                  <a:lnTo>
                    <a:pt x="1063" y="584"/>
                  </a:lnTo>
                  <a:lnTo>
                    <a:pt x="1051" y="599"/>
                  </a:lnTo>
                  <a:lnTo>
                    <a:pt x="1034" y="621"/>
                  </a:lnTo>
                  <a:lnTo>
                    <a:pt x="1029" y="635"/>
                  </a:lnTo>
                  <a:lnTo>
                    <a:pt x="1022" y="644"/>
                  </a:lnTo>
                  <a:lnTo>
                    <a:pt x="1016" y="655"/>
                  </a:lnTo>
                  <a:lnTo>
                    <a:pt x="984" y="708"/>
                  </a:lnTo>
                  <a:lnTo>
                    <a:pt x="971" y="724"/>
                  </a:lnTo>
                  <a:lnTo>
                    <a:pt x="945" y="760"/>
                  </a:lnTo>
                  <a:lnTo>
                    <a:pt x="913" y="789"/>
                  </a:lnTo>
                  <a:lnTo>
                    <a:pt x="898" y="798"/>
                  </a:lnTo>
                  <a:lnTo>
                    <a:pt x="887" y="811"/>
                  </a:lnTo>
                  <a:lnTo>
                    <a:pt x="864" y="842"/>
                  </a:lnTo>
                  <a:lnTo>
                    <a:pt x="827" y="878"/>
                  </a:lnTo>
                  <a:lnTo>
                    <a:pt x="800" y="898"/>
                  </a:lnTo>
                  <a:lnTo>
                    <a:pt x="786" y="913"/>
                  </a:lnTo>
                  <a:lnTo>
                    <a:pt x="773" y="924"/>
                  </a:lnTo>
                  <a:lnTo>
                    <a:pt x="724" y="958"/>
                  </a:lnTo>
                  <a:lnTo>
                    <a:pt x="693" y="971"/>
                  </a:lnTo>
                  <a:lnTo>
                    <a:pt x="679" y="973"/>
                  </a:lnTo>
                  <a:lnTo>
                    <a:pt x="653" y="973"/>
                  </a:lnTo>
                  <a:lnTo>
                    <a:pt x="639" y="973"/>
                  </a:lnTo>
                  <a:lnTo>
                    <a:pt x="626" y="975"/>
                  </a:lnTo>
                  <a:lnTo>
                    <a:pt x="617" y="982"/>
                  </a:lnTo>
                  <a:lnTo>
                    <a:pt x="621" y="993"/>
                  </a:lnTo>
                  <a:lnTo>
                    <a:pt x="619" y="1002"/>
                  </a:lnTo>
                  <a:lnTo>
                    <a:pt x="599" y="998"/>
                  </a:lnTo>
                  <a:lnTo>
                    <a:pt x="584" y="994"/>
                  </a:lnTo>
                  <a:lnTo>
                    <a:pt x="568" y="996"/>
                  </a:lnTo>
                  <a:lnTo>
                    <a:pt x="557" y="1011"/>
                  </a:lnTo>
                  <a:lnTo>
                    <a:pt x="541" y="1011"/>
                  </a:lnTo>
                  <a:lnTo>
                    <a:pt x="493" y="998"/>
                  </a:lnTo>
                  <a:lnTo>
                    <a:pt x="477" y="994"/>
                  </a:lnTo>
                  <a:lnTo>
                    <a:pt x="459" y="996"/>
                  </a:lnTo>
                  <a:lnTo>
                    <a:pt x="448" y="1005"/>
                  </a:lnTo>
                  <a:lnTo>
                    <a:pt x="439" y="1007"/>
                  </a:lnTo>
                  <a:lnTo>
                    <a:pt x="410" y="998"/>
                  </a:lnTo>
                  <a:lnTo>
                    <a:pt x="399" y="996"/>
                  </a:lnTo>
                  <a:lnTo>
                    <a:pt x="377" y="1000"/>
                  </a:lnTo>
                  <a:lnTo>
                    <a:pt x="370" y="1007"/>
                  </a:lnTo>
                  <a:lnTo>
                    <a:pt x="363" y="1011"/>
                  </a:lnTo>
                  <a:lnTo>
                    <a:pt x="350" y="1016"/>
                  </a:lnTo>
                  <a:lnTo>
                    <a:pt x="348" y="1025"/>
                  </a:lnTo>
                  <a:lnTo>
                    <a:pt x="339" y="1029"/>
                  </a:lnTo>
                  <a:lnTo>
                    <a:pt x="314" y="1025"/>
                  </a:lnTo>
                  <a:lnTo>
                    <a:pt x="308" y="1031"/>
                  </a:lnTo>
                  <a:lnTo>
                    <a:pt x="285" y="1027"/>
                  </a:lnTo>
                  <a:lnTo>
                    <a:pt x="274" y="1029"/>
                  </a:lnTo>
                  <a:lnTo>
                    <a:pt x="268" y="1033"/>
                  </a:lnTo>
                  <a:lnTo>
                    <a:pt x="247" y="1034"/>
                  </a:lnTo>
                  <a:lnTo>
                    <a:pt x="232" y="1051"/>
                  </a:lnTo>
                  <a:lnTo>
                    <a:pt x="221" y="1054"/>
                  </a:lnTo>
                  <a:lnTo>
                    <a:pt x="207" y="1054"/>
                  </a:lnTo>
                  <a:lnTo>
                    <a:pt x="196" y="1051"/>
                  </a:lnTo>
                  <a:lnTo>
                    <a:pt x="185" y="1051"/>
                  </a:lnTo>
                  <a:lnTo>
                    <a:pt x="170" y="1043"/>
                  </a:lnTo>
                  <a:lnTo>
                    <a:pt x="172" y="1033"/>
                  </a:lnTo>
                  <a:lnTo>
                    <a:pt x="167" y="1027"/>
                  </a:lnTo>
                  <a:lnTo>
                    <a:pt x="143" y="1029"/>
                  </a:lnTo>
                  <a:lnTo>
                    <a:pt x="138" y="1025"/>
                  </a:lnTo>
                  <a:lnTo>
                    <a:pt x="140" y="1018"/>
                  </a:lnTo>
                  <a:lnTo>
                    <a:pt x="140" y="1002"/>
                  </a:lnTo>
                  <a:lnTo>
                    <a:pt x="129" y="1002"/>
                  </a:lnTo>
                  <a:lnTo>
                    <a:pt x="120" y="1004"/>
                  </a:lnTo>
                  <a:lnTo>
                    <a:pt x="116" y="1007"/>
                  </a:lnTo>
                  <a:lnTo>
                    <a:pt x="116" y="1018"/>
                  </a:lnTo>
                  <a:lnTo>
                    <a:pt x="116" y="1025"/>
                  </a:lnTo>
                  <a:lnTo>
                    <a:pt x="114" y="1027"/>
                  </a:lnTo>
                  <a:lnTo>
                    <a:pt x="107" y="1016"/>
                  </a:lnTo>
                  <a:lnTo>
                    <a:pt x="109" y="1002"/>
                  </a:lnTo>
                  <a:lnTo>
                    <a:pt x="109" y="993"/>
                  </a:lnTo>
                  <a:lnTo>
                    <a:pt x="114" y="982"/>
                  </a:lnTo>
                  <a:lnTo>
                    <a:pt x="114" y="973"/>
                  </a:lnTo>
                  <a:lnTo>
                    <a:pt x="105" y="960"/>
                  </a:lnTo>
                  <a:lnTo>
                    <a:pt x="100" y="944"/>
                  </a:lnTo>
                  <a:lnTo>
                    <a:pt x="94" y="940"/>
                  </a:lnTo>
                  <a:lnTo>
                    <a:pt x="87" y="927"/>
                  </a:lnTo>
                  <a:lnTo>
                    <a:pt x="92" y="925"/>
                  </a:lnTo>
                  <a:lnTo>
                    <a:pt x="89" y="918"/>
                  </a:lnTo>
                  <a:lnTo>
                    <a:pt x="81" y="911"/>
                  </a:lnTo>
                  <a:lnTo>
                    <a:pt x="78" y="911"/>
                  </a:lnTo>
                  <a:lnTo>
                    <a:pt x="80" y="896"/>
                  </a:lnTo>
                  <a:lnTo>
                    <a:pt x="83" y="889"/>
                  </a:lnTo>
                  <a:lnTo>
                    <a:pt x="98" y="895"/>
                  </a:lnTo>
                  <a:lnTo>
                    <a:pt x="110" y="875"/>
                  </a:lnTo>
                  <a:lnTo>
                    <a:pt x="110" y="822"/>
                  </a:lnTo>
                  <a:lnTo>
                    <a:pt x="105" y="806"/>
                  </a:lnTo>
                  <a:lnTo>
                    <a:pt x="78" y="762"/>
                  </a:lnTo>
                  <a:lnTo>
                    <a:pt x="72" y="749"/>
                  </a:lnTo>
                  <a:lnTo>
                    <a:pt x="67" y="729"/>
                  </a:lnTo>
                  <a:lnTo>
                    <a:pt x="58" y="717"/>
                  </a:lnTo>
                  <a:lnTo>
                    <a:pt x="42" y="668"/>
                  </a:lnTo>
                  <a:lnTo>
                    <a:pt x="32" y="633"/>
                  </a:lnTo>
                  <a:lnTo>
                    <a:pt x="16" y="584"/>
                  </a:lnTo>
                  <a:lnTo>
                    <a:pt x="5" y="570"/>
                  </a:lnTo>
                  <a:lnTo>
                    <a:pt x="2" y="564"/>
                  </a:lnTo>
                  <a:lnTo>
                    <a:pt x="2" y="555"/>
                  </a:lnTo>
                  <a:lnTo>
                    <a:pt x="0" y="550"/>
                  </a:lnTo>
                  <a:lnTo>
                    <a:pt x="5" y="550"/>
                  </a:lnTo>
                  <a:lnTo>
                    <a:pt x="11" y="546"/>
                  </a:lnTo>
                  <a:lnTo>
                    <a:pt x="18" y="537"/>
                  </a:lnTo>
                  <a:lnTo>
                    <a:pt x="27" y="521"/>
                  </a:lnTo>
                  <a:lnTo>
                    <a:pt x="43" y="519"/>
                  </a:lnTo>
                  <a:lnTo>
                    <a:pt x="74" y="543"/>
                  </a:lnTo>
                  <a:lnTo>
                    <a:pt x="74" y="561"/>
                  </a:lnTo>
                  <a:lnTo>
                    <a:pt x="87" y="577"/>
                  </a:lnTo>
                  <a:lnTo>
                    <a:pt x="109" y="579"/>
                  </a:lnTo>
                  <a:lnTo>
                    <a:pt x="129" y="573"/>
                  </a:lnTo>
                  <a:lnTo>
                    <a:pt x="152" y="573"/>
                  </a:lnTo>
                  <a:lnTo>
                    <a:pt x="163" y="577"/>
                  </a:lnTo>
                  <a:lnTo>
                    <a:pt x="179" y="577"/>
                  </a:lnTo>
                  <a:lnTo>
                    <a:pt x="201" y="557"/>
                  </a:lnTo>
                  <a:lnTo>
                    <a:pt x="219" y="544"/>
                  </a:lnTo>
                  <a:lnTo>
                    <a:pt x="234" y="541"/>
                  </a:lnTo>
                  <a:lnTo>
                    <a:pt x="241" y="537"/>
                  </a:lnTo>
                  <a:lnTo>
                    <a:pt x="245" y="461"/>
                  </a:lnTo>
                  <a:lnTo>
                    <a:pt x="248" y="379"/>
                  </a:lnTo>
                  <a:lnTo>
                    <a:pt x="252" y="299"/>
                  </a:lnTo>
                  <a:lnTo>
                    <a:pt x="254" y="223"/>
                  </a:lnTo>
                  <a:lnTo>
                    <a:pt x="261" y="223"/>
                  </a:lnTo>
                  <a:lnTo>
                    <a:pt x="268" y="232"/>
                  </a:lnTo>
                  <a:lnTo>
                    <a:pt x="270" y="238"/>
                  </a:lnTo>
                  <a:lnTo>
                    <a:pt x="287" y="252"/>
                  </a:lnTo>
                  <a:lnTo>
                    <a:pt x="292" y="265"/>
                  </a:lnTo>
                  <a:lnTo>
                    <a:pt x="308" y="279"/>
                  </a:lnTo>
                  <a:lnTo>
                    <a:pt x="317" y="297"/>
                  </a:lnTo>
                  <a:lnTo>
                    <a:pt x="319" y="319"/>
                  </a:lnTo>
                  <a:lnTo>
                    <a:pt x="319" y="328"/>
                  </a:lnTo>
                  <a:lnTo>
                    <a:pt x="314" y="346"/>
                  </a:lnTo>
                  <a:lnTo>
                    <a:pt x="303" y="376"/>
                  </a:lnTo>
                  <a:lnTo>
                    <a:pt x="308" y="386"/>
                  </a:lnTo>
                  <a:lnTo>
                    <a:pt x="319" y="390"/>
                  </a:lnTo>
                  <a:lnTo>
                    <a:pt x="341" y="394"/>
                  </a:lnTo>
                  <a:lnTo>
                    <a:pt x="365" y="395"/>
                  </a:lnTo>
                  <a:lnTo>
                    <a:pt x="410" y="383"/>
                  </a:lnTo>
                  <a:lnTo>
                    <a:pt x="425" y="359"/>
                  </a:lnTo>
                  <a:lnTo>
                    <a:pt x="430" y="354"/>
                  </a:lnTo>
                  <a:lnTo>
                    <a:pt x="446" y="343"/>
                  </a:lnTo>
                  <a:lnTo>
                    <a:pt x="457" y="328"/>
                  </a:lnTo>
                  <a:lnTo>
                    <a:pt x="463" y="317"/>
                  </a:lnTo>
                  <a:lnTo>
                    <a:pt x="472" y="307"/>
                  </a:lnTo>
                  <a:lnTo>
                    <a:pt x="497" y="279"/>
                  </a:lnTo>
                  <a:lnTo>
                    <a:pt x="513" y="274"/>
                  </a:lnTo>
                  <a:lnTo>
                    <a:pt x="532" y="278"/>
                  </a:lnTo>
                  <a:lnTo>
                    <a:pt x="546" y="283"/>
                  </a:lnTo>
                  <a:lnTo>
                    <a:pt x="577" y="301"/>
                  </a:lnTo>
                  <a:lnTo>
                    <a:pt x="595" y="303"/>
                  </a:lnTo>
                  <a:lnTo>
                    <a:pt x="628" y="294"/>
                  </a:lnTo>
                  <a:lnTo>
                    <a:pt x="642" y="294"/>
                  </a:lnTo>
                  <a:lnTo>
                    <a:pt x="653" y="288"/>
                  </a:lnTo>
                  <a:lnTo>
                    <a:pt x="660" y="279"/>
                  </a:lnTo>
                  <a:lnTo>
                    <a:pt x="680" y="232"/>
                  </a:lnTo>
                  <a:lnTo>
                    <a:pt x="702" y="207"/>
                  </a:lnTo>
                  <a:lnTo>
                    <a:pt x="739" y="179"/>
                  </a:lnTo>
                  <a:lnTo>
                    <a:pt x="764" y="145"/>
                  </a:lnTo>
                  <a:lnTo>
                    <a:pt x="778" y="123"/>
                  </a:lnTo>
                  <a:lnTo>
                    <a:pt x="804" y="98"/>
                  </a:lnTo>
                  <a:lnTo>
                    <a:pt x="831" y="80"/>
                  </a:lnTo>
                  <a:lnTo>
                    <a:pt x="853" y="56"/>
                  </a:lnTo>
                  <a:lnTo>
                    <a:pt x="904" y="31"/>
                  </a:lnTo>
                  <a:lnTo>
                    <a:pt x="922" y="18"/>
                  </a:lnTo>
                  <a:lnTo>
                    <a:pt x="936" y="11"/>
                  </a:lnTo>
                  <a:lnTo>
                    <a:pt x="940" y="5"/>
                  </a:lnTo>
                  <a:lnTo>
                    <a:pt x="955" y="0"/>
                  </a:lnTo>
                  <a:close/>
                </a:path>
              </a:pathLst>
            </a:custGeom>
            <a:solidFill>
              <a:schemeClr val="accent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3450">
              <a:extLst>
                <a:ext uri="{FF2B5EF4-FFF2-40B4-BE49-F238E27FC236}">
                  <a16:creationId xmlns:a16="http://schemas.microsoft.com/office/drawing/2014/main" id="{6A1B415D-F2C8-FFCC-7482-E957B80BB471}"/>
                </a:ext>
              </a:extLst>
            </p:cNvPr>
            <p:cNvSpPr>
              <a:spLocks/>
            </p:cNvSpPr>
            <p:nvPr/>
          </p:nvSpPr>
          <p:spPr bwMode="auto">
            <a:xfrm>
              <a:off x="7760203" y="4565418"/>
              <a:ext cx="449263" cy="461963"/>
            </a:xfrm>
            <a:custGeom>
              <a:avLst/>
              <a:gdLst>
                <a:gd name="T0" fmla="*/ 339 w 566"/>
                <a:gd name="T1" fmla="*/ 0 h 583"/>
                <a:gd name="T2" fmla="*/ 356 w 566"/>
                <a:gd name="T3" fmla="*/ 8 h 583"/>
                <a:gd name="T4" fmla="*/ 376 w 566"/>
                <a:gd name="T5" fmla="*/ 4 h 583"/>
                <a:gd name="T6" fmla="*/ 376 w 566"/>
                <a:gd name="T7" fmla="*/ 29 h 583"/>
                <a:gd name="T8" fmla="*/ 430 w 566"/>
                <a:gd name="T9" fmla="*/ 29 h 583"/>
                <a:gd name="T10" fmla="*/ 470 w 566"/>
                <a:gd name="T11" fmla="*/ 40 h 583"/>
                <a:gd name="T12" fmla="*/ 546 w 566"/>
                <a:gd name="T13" fmla="*/ 75 h 583"/>
                <a:gd name="T14" fmla="*/ 557 w 566"/>
                <a:gd name="T15" fmla="*/ 109 h 583"/>
                <a:gd name="T16" fmla="*/ 566 w 566"/>
                <a:gd name="T17" fmla="*/ 155 h 583"/>
                <a:gd name="T18" fmla="*/ 563 w 566"/>
                <a:gd name="T19" fmla="*/ 222 h 583"/>
                <a:gd name="T20" fmla="*/ 554 w 566"/>
                <a:gd name="T21" fmla="*/ 256 h 583"/>
                <a:gd name="T22" fmla="*/ 539 w 566"/>
                <a:gd name="T23" fmla="*/ 307 h 583"/>
                <a:gd name="T24" fmla="*/ 548 w 566"/>
                <a:gd name="T25" fmla="*/ 365 h 583"/>
                <a:gd name="T26" fmla="*/ 510 w 566"/>
                <a:gd name="T27" fmla="*/ 461 h 583"/>
                <a:gd name="T28" fmla="*/ 476 w 566"/>
                <a:gd name="T29" fmla="*/ 519 h 583"/>
                <a:gd name="T30" fmla="*/ 450 w 566"/>
                <a:gd name="T31" fmla="*/ 545 h 583"/>
                <a:gd name="T32" fmla="*/ 445 w 566"/>
                <a:gd name="T33" fmla="*/ 581 h 583"/>
                <a:gd name="T34" fmla="*/ 441 w 566"/>
                <a:gd name="T35" fmla="*/ 583 h 583"/>
                <a:gd name="T36" fmla="*/ 416 w 566"/>
                <a:gd name="T37" fmla="*/ 559 h 583"/>
                <a:gd name="T38" fmla="*/ 374 w 566"/>
                <a:gd name="T39" fmla="*/ 549 h 583"/>
                <a:gd name="T40" fmla="*/ 341 w 566"/>
                <a:gd name="T41" fmla="*/ 549 h 583"/>
                <a:gd name="T42" fmla="*/ 300 w 566"/>
                <a:gd name="T43" fmla="*/ 536 h 583"/>
                <a:gd name="T44" fmla="*/ 270 w 566"/>
                <a:gd name="T45" fmla="*/ 529 h 583"/>
                <a:gd name="T46" fmla="*/ 241 w 566"/>
                <a:gd name="T47" fmla="*/ 516 h 583"/>
                <a:gd name="T48" fmla="*/ 207 w 566"/>
                <a:gd name="T49" fmla="*/ 512 h 583"/>
                <a:gd name="T50" fmla="*/ 185 w 566"/>
                <a:gd name="T51" fmla="*/ 492 h 583"/>
                <a:gd name="T52" fmla="*/ 174 w 566"/>
                <a:gd name="T53" fmla="*/ 445 h 583"/>
                <a:gd name="T54" fmla="*/ 162 w 566"/>
                <a:gd name="T55" fmla="*/ 403 h 583"/>
                <a:gd name="T56" fmla="*/ 134 w 566"/>
                <a:gd name="T57" fmla="*/ 378 h 583"/>
                <a:gd name="T58" fmla="*/ 96 w 566"/>
                <a:gd name="T59" fmla="*/ 358 h 583"/>
                <a:gd name="T60" fmla="*/ 42 w 566"/>
                <a:gd name="T61" fmla="*/ 287 h 583"/>
                <a:gd name="T62" fmla="*/ 33 w 566"/>
                <a:gd name="T63" fmla="*/ 251 h 583"/>
                <a:gd name="T64" fmla="*/ 4 w 566"/>
                <a:gd name="T65" fmla="*/ 205 h 583"/>
                <a:gd name="T66" fmla="*/ 0 w 566"/>
                <a:gd name="T67" fmla="*/ 184 h 583"/>
                <a:gd name="T68" fmla="*/ 9 w 566"/>
                <a:gd name="T69" fmla="*/ 189 h 583"/>
                <a:gd name="T70" fmla="*/ 53 w 566"/>
                <a:gd name="T71" fmla="*/ 195 h 583"/>
                <a:gd name="T72" fmla="*/ 80 w 566"/>
                <a:gd name="T73" fmla="*/ 193 h 583"/>
                <a:gd name="T74" fmla="*/ 96 w 566"/>
                <a:gd name="T75" fmla="*/ 193 h 583"/>
                <a:gd name="T76" fmla="*/ 105 w 566"/>
                <a:gd name="T77" fmla="*/ 204 h 583"/>
                <a:gd name="T78" fmla="*/ 122 w 566"/>
                <a:gd name="T79" fmla="*/ 198 h 583"/>
                <a:gd name="T80" fmla="*/ 136 w 566"/>
                <a:gd name="T81" fmla="*/ 187 h 583"/>
                <a:gd name="T82" fmla="*/ 154 w 566"/>
                <a:gd name="T83" fmla="*/ 169 h 583"/>
                <a:gd name="T84" fmla="*/ 162 w 566"/>
                <a:gd name="T85" fmla="*/ 162 h 583"/>
                <a:gd name="T86" fmla="*/ 172 w 566"/>
                <a:gd name="T87" fmla="*/ 149 h 583"/>
                <a:gd name="T88" fmla="*/ 187 w 566"/>
                <a:gd name="T89" fmla="*/ 138 h 583"/>
                <a:gd name="T90" fmla="*/ 192 w 566"/>
                <a:gd name="T91" fmla="*/ 129 h 583"/>
                <a:gd name="T92" fmla="*/ 205 w 566"/>
                <a:gd name="T93" fmla="*/ 126 h 583"/>
                <a:gd name="T94" fmla="*/ 209 w 566"/>
                <a:gd name="T95" fmla="*/ 124 h 583"/>
                <a:gd name="T96" fmla="*/ 209 w 566"/>
                <a:gd name="T97" fmla="*/ 115 h 583"/>
                <a:gd name="T98" fmla="*/ 220 w 566"/>
                <a:gd name="T99" fmla="*/ 107 h 583"/>
                <a:gd name="T100" fmla="*/ 227 w 566"/>
                <a:gd name="T101" fmla="*/ 104 h 583"/>
                <a:gd name="T102" fmla="*/ 234 w 566"/>
                <a:gd name="T103" fmla="*/ 106 h 583"/>
                <a:gd name="T104" fmla="*/ 240 w 566"/>
                <a:gd name="T105" fmla="*/ 98 h 583"/>
                <a:gd name="T106" fmla="*/ 258 w 566"/>
                <a:gd name="T107" fmla="*/ 104 h 583"/>
                <a:gd name="T108" fmla="*/ 263 w 566"/>
                <a:gd name="T109" fmla="*/ 98 h 583"/>
                <a:gd name="T110" fmla="*/ 270 w 566"/>
                <a:gd name="T111" fmla="*/ 89 h 583"/>
                <a:gd name="T112" fmla="*/ 256 w 566"/>
                <a:gd name="T113" fmla="*/ 75 h 583"/>
                <a:gd name="T114" fmla="*/ 260 w 566"/>
                <a:gd name="T115" fmla="*/ 62 h 583"/>
                <a:gd name="T116" fmla="*/ 261 w 566"/>
                <a:gd name="T117" fmla="*/ 42 h 583"/>
                <a:gd name="T118" fmla="*/ 270 w 566"/>
                <a:gd name="T119" fmla="*/ 28 h 583"/>
                <a:gd name="T120" fmla="*/ 289 w 566"/>
                <a:gd name="T121" fmla="*/ 17 h 583"/>
                <a:gd name="T122" fmla="*/ 320 w 566"/>
                <a:gd name="T123" fmla="*/ 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6" h="583">
                  <a:moveTo>
                    <a:pt x="334" y="0"/>
                  </a:moveTo>
                  <a:lnTo>
                    <a:pt x="339" y="0"/>
                  </a:lnTo>
                  <a:lnTo>
                    <a:pt x="347" y="4"/>
                  </a:lnTo>
                  <a:lnTo>
                    <a:pt x="356" y="8"/>
                  </a:lnTo>
                  <a:lnTo>
                    <a:pt x="367" y="4"/>
                  </a:lnTo>
                  <a:lnTo>
                    <a:pt x="376" y="4"/>
                  </a:lnTo>
                  <a:lnTo>
                    <a:pt x="378" y="2"/>
                  </a:lnTo>
                  <a:lnTo>
                    <a:pt x="376" y="29"/>
                  </a:lnTo>
                  <a:lnTo>
                    <a:pt x="401" y="31"/>
                  </a:lnTo>
                  <a:lnTo>
                    <a:pt x="430" y="29"/>
                  </a:lnTo>
                  <a:lnTo>
                    <a:pt x="450" y="35"/>
                  </a:lnTo>
                  <a:lnTo>
                    <a:pt x="470" y="40"/>
                  </a:lnTo>
                  <a:lnTo>
                    <a:pt x="506" y="58"/>
                  </a:lnTo>
                  <a:lnTo>
                    <a:pt x="546" y="75"/>
                  </a:lnTo>
                  <a:lnTo>
                    <a:pt x="557" y="87"/>
                  </a:lnTo>
                  <a:lnTo>
                    <a:pt x="557" y="109"/>
                  </a:lnTo>
                  <a:lnTo>
                    <a:pt x="563" y="124"/>
                  </a:lnTo>
                  <a:lnTo>
                    <a:pt x="566" y="155"/>
                  </a:lnTo>
                  <a:lnTo>
                    <a:pt x="563" y="205"/>
                  </a:lnTo>
                  <a:lnTo>
                    <a:pt x="563" y="222"/>
                  </a:lnTo>
                  <a:lnTo>
                    <a:pt x="555" y="244"/>
                  </a:lnTo>
                  <a:lnTo>
                    <a:pt x="554" y="256"/>
                  </a:lnTo>
                  <a:lnTo>
                    <a:pt x="541" y="284"/>
                  </a:lnTo>
                  <a:lnTo>
                    <a:pt x="539" y="307"/>
                  </a:lnTo>
                  <a:lnTo>
                    <a:pt x="546" y="327"/>
                  </a:lnTo>
                  <a:lnTo>
                    <a:pt x="548" y="365"/>
                  </a:lnTo>
                  <a:lnTo>
                    <a:pt x="523" y="418"/>
                  </a:lnTo>
                  <a:lnTo>
                    <a:pt x="510" y="461"/>
                  </a:lnTo>
                  <a:lnTo>
                    <a:pt x="485" y="510"/>
                  </a:lnTo>
                  <a:lnTo>
                    <a:pt x="476" y="519"/>
                  </a:lnTo>
                  <a:lnTo>
                    <a:pt x="459" y="530"/>
                  </a:lnTo>
                  <a:lnTo>
                    <a:pt x="450" y="545"/>
                  </a:lnTo>
                  <a:lnTo>
                    <a:pt x="445" y="561"/>
                  </a:lnTo>
                  <a:lnTo>
                    <a:pt x="445" y="581"/>
                  </a:lnTo>
                  <a:lnTo>
                    <a:pt x="443" y="583"/>
                  </a:lnTo>
                  <a:lnTo>
                    <a:pt x="441" y="583"/>
                  </a:lnTo>
                  <a:lnTo>
                    <a:pt x="436" y="581"/>
                  </a:lnTo>
                  <a:lnTo>
                    <a:pt x="416" y="559"/>
                  </a:lnTo>
                  <a:lnTo>
                    <a:pt x="390" y="550"/>
                  </a:lnTo>
                  <a:lnTo>
                    <a:pt x="374" y="549"/>
                  </a:lnTo>
                  <a:lnTo>
                    <a:pt x="358" y="552"/>
                  </a:lnTo>
                  <a:lnTo>
                    <a:pt x="341" y="549"/>
                  </a:lnTo>
                  <a:lnTo>
                    <a:pt x="310" y="538"/>
                  </a:lnTo>
                  <a:lnTo>
                    <a:pt x="300" y="536"/>
                  </a:lnTo>
                  <a:lnTo>
                    <a:pt x="285" y="541"/>
                  </a:lnTo>
                  <a:lnTo>
                    <a:pt x="270" y="529"/>
                  </a:lnTo>
                  <a:lnTo>
                    <a:pt x="258" y="525"/>
                  </a:lnTo>
                  <a:lnTo>
                    <a:pt x="241" y="516"/>
                  </a:lnTo>
                  <a:lnTo>
                    <a:pt x="223" y="516"/>
                  </a:lnTo>
                  <a:lnTo>
                    <a:pt x="207" y="512"/>
                  </a:lnTo>
                  <a:lnTo>
                    <a:pt x="196" y="505"/>
                  </a:lnTo>
                  <a:lnTo>
                    <a:pt x="185" y="492"/>
                  </a:lnTo>
                  <a:lnTo>
                    <a:pt x="178" y="474"/>
                  </a:lnTo>
                  <a:lnTo>
                    <a:pt x="174" y="445"/>
                  </a:lnTo>
                  <a:lnTo>
                    <a:pt x="174" y="418"/>
                  </a:lnTo>
                  <a:lnTo>
                    <a:pt x="162" y="403"/>
                  </a:lnTo>
                  <a:lnTo>
                    <a:pt x="145" y="396"/>
                  </a:lnTo>
                  <a:lnTo>
                    <a:pt x="134" y="378"/>
                  </a:lnTo>
                  <a:lnTo>
                    <a:pt x="118" y="365"/>
                  </a:lnTo>
                  <a:lnTo>
                    <a:pt x="96" y="358"/>
                  </a:lnTo>
                  <a:lnTo>
                    <a:pt x="58" y="314"/>
                  </a:lnTo>
                  <a:lnTo>
                    <a:pt x="42" y="287"/>
                  </a:lnTo>
                  <a:lnTo>
                    <a:pt x="35" y="267"/>
                  </a:lnTo>
                  <a:lnTo>
                    <a:pt x="33" y="251"/>
                  </a:lnTo>
                  <a:lnTo>
                    <a:pt x="20" y="236"/>
                  </a:lnTo>
                  <a:lnTo>
                    <a:pt x="4" y="205"/>
                  </a:lnTo>
                  <a:lnTo>
                    <a:pt x="0" y="195"/>
                  </a:lnTo>
                  <a:lnTo>
                    <a:pt x="0" y="184"/>
                  </a:lnTo>
                  <a:lnTo>
                    <a:pt x="4" y="187"/>
                  </a:lnTo>
                  <a:lnTo>
                    <a:pt x="9" y="189"/>
                  </a:lnTo>
                  <a:lnTo>
                    <a:pt x="33" y="185"/>
                  </a:lnTo>
                  <a:lnTo>
                    <a:pt x="53" y="195"/>
                  </a:lnTo>
                  <a:lnTo>
                    <a:pt x="74" y="191"/>
                  </a:lnTo>
                  <a:lnTo>
                    <a:pt x="80" y="193"/>
                  </a:lnTo>
                  <a:lnTo>
                    <a:pt x="91" y="191"/>
                  </a:lnTo>
                  <a:lnTo>
                    <a:pt x="96" y="193"/>
                  </a:lnTo>
                  <a:lnTo>
                    <a:pt x="100" y="200"/>
                  </a:lnTo>
                  <a:lnTo>
                    <a:pt x="105" y="204"/>
                  </a:lnTo>
                  <a:lnTo>
                    <a:pt x="114" y="196"/>
                  </a:lnTo>
                  <a:lnTo>
                    <a:pt x="122" y="198"/>
                  </a:lnTo>
                  <a:lnTo>
                    <a:pt x="131" y="187"/>
                  </a:lnTo>
                  <a:lnTo>
                    <a:pt x="136" y="187"/>
                  </a:lnTo>
                  <a:lnTo>
                    <a:pt x="147" y="180"/>
                  </a:lnTo>
                  <a:lnTo>
                    <a:pt x="154" y="169"/>
                  </a:lnTo>
                  <a:lnTo>
                    <a:pt x="160" y="166"/>
                  </a:lnTo>
                  <a:lnTo>
                    <a:pt x="162" y="162"/>
                  </a:lnTo>
                  <a:lnTo>
                    <a:pt x="169" y="156"/>
                  </a:lnTo>
                  <a:lnTo>
                    <a:pt x="172" y="149"/>
                  </a:lnTo>
                  <a:lnTo>
                    <a:pt x="180" y="140"/>
                  </a:lnTo>
                  <a:lnTo>
                    <a:pt x="187" y="138"/>
                  </a:lnTo>
                  <a:lnTo>
                    <a:pt x="187" y="133"/>
                  </a:lnTo>
                  <a:lnTo>
                    <a:pt x="192" y="129"/>
                  </a:lnTo>
                  <a:lnTo>
                    <a:pt x="203" y="124"/>
                  </a:lnTo>
                  <a:lnTo>
                    <a:pt x="205" y="126"/>
                  </a:lnTo>
                  <a:lnTo>
                    <a:pt x="207" y="126"/>
                  </a:lnTo>
                  <a:lnTo>
                    <a:pt x="209" y="124"/>
                  </a:lnTo>
                  <a:lnTo>
                    <a:pt x="207" y="118"/>
                  </a:lnTo>
                  <a:lnTo>
                    <a:pt x="209" y="115"/>
                  </a:lnTo>
                  <a:lnTo>
                    <a:pt x="212" y="111"/>
                  </a:lnTo>
                  <a:lnTo>
                    <a:pt x="220" y="107"/>
                  </a:lnTo>
                  <a:lnTo>
                    <a:pt x="223" y="104"/>
                  </a:lnTo>
                  <a:lnTo>
                    <a:pt x="227" y="104"/>
                  </a:lnTo>
                  <a:lnTo>
                    <a:pt x="229" y="106"/>
                  </a:lnTo>
                  <a:lnTo>
                    <a:pt x="234" y="106"/>
                  </a:lnTo>
                  <a:lnTo>
                    <a:pt x="236" y="100"/>
                  </a:lnTo>
                  <a:lnTo>
                    <a:pt x="240" y="98"/>
                  </a:lnTo>
                  <a:lnTo>
                    <a:pt x="245" y="98"/>
                  </a:lnTo>
                  <a:lnTo>
                    <a:pt x="258" y="104"/>
                  </a:lnTo>
                  <a:lnTo>
                    <a:pt x="260" y="104"/>
                  </a:lnTo>
                  <a:lnTo>
                    <a:pt x="263" y="98"/>
                  </a:lnTo>
                  <a:lnTo>
                    <a:pt x="272" y="95"/>
                  </a:lnTo>
                  <a:lnTo>
                    <a:pt x="270" y="89"/>
                  </a:lnTo>
                  <a:lnTo>
                    <a:pt x="256" y="80"/>
                  </a:lnTo>
                  <a:lnTo>
                    <a:pt x="256" y="75"/>
                  </a:lnTo>
                  <a:lnTo>
                    <a:pt x="260" y="68"/>
                  </a:lnTo>
                  <a:lnTo>
                    <a:pt x="260" y="62"/>
                  </a:lnTo>
                  <a:lnTo>
                    <a:pt x="260" y="55"/>
                  </a:lnTo>
                  <a:lnTo>
                    <a:pt x="261" y="42"/>
                  </a:lnTo>
                  <a:lnTo>
                    <a:pt x="261" y="31"/>
                  </a:lnTo>
                  <a:lnTo>
                    <a:pt x="270" y="28"/>
                  </a:lnTo>
                  <a:lnTo>
                    <a:pt x="280" y="28"/>
                  </a:lnTo>
                  <a:lnTo>
                    <a:pt x="289" y="17"/>
                  </a:lnTo>
                  <a:lnTo>
                    <a:pt x="298" y="11"/>
                  </a:lnTo>
                  <a:lnTo>
                    <a:pt x="320" y="9"/>
                  </a:lnTo>
                  <a:lnTo>
                    <a:pt x="334"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956">
              <a:extLst>
                <a:ext uri="{FF2B5EF4-FFF2-40B4-BE49-F238E27FC236}">
                  <a16:creationId xmlns:a16="http://schemas.microsoft.com/office/drawing/2014/main" id="{6197148C-1A5F-EB39-654A-95849FA081B9}"/>
                </a:ext>
              </a:extLst>
            </p:cNvPr>
            <p:cNvSpPr>
              <a:spLocks/>
            </p:cNvSpPr>
            <p:nvPr/>
          </p:nvSpPr>
          <p:spPr bwMode="auto">
            <a:xfrm>
              <a:off x="6982328" y="4651143"/>
              <a:ext cx="769938" cy="798513"/>
            </a:xfrm>
            <a:custGeom>
              <a:avLst/>
              <a:gdLst>
                <a:gd name="T0" fmla="*/ 129 w 969"/>
                <a:gd name="T1" fmla="*/ 15 h 1008"/>
                <a:gd name="T2" fmla="*/ 174 w 969"/>
                <a:gd name="T3" fmla="*/ 37 h 1008"/>
                <a:gd name="T4" fmla="*/ 513 w 969"/>
                <a:gd name="T5" fmla="*/ 68 h 1008"/>
                <a:gd name="T6" fmla="*/ 571 w 969"/>
                <a:gd name="T7" fmla="*/ 73 h 1008"/>
                <a:gd name="T8" fmla="*/ 673 w 969"/>
                <a:gd name="T9" fmla="*/ 86 h 1008"/>
                <a:gd name="T10" fmla="*/ 709 w 969"/>
                <a:gd name="T11" fmla="*/ 97 h 1008"/>
                <a:gd name="T12" fmla="*/ 836 w 969"/>
                <a:gd name="T13" fmla="*/ 62 h 1008"/>
                <a:gd name="T14" fmla="*/ 905 w 969"/>
                <a:gd name="T15" fmla="*/ 42 h 1008"/>
                <a:gd name="T16" fmla="*/ 954 w 969"/>
                <a:gd name="T17" fmla="*/ 51 h 1008"/>
                <a:gd name="T18" fmla="*/ 954 w 969"/>
                <a:gd name="T19" fmla="*/ 75 h 1008"/>
                <a:gd name="T20" fmla="*/ 902 w 969"/>
                <a:gd name="T21" fmla="*/ 100 h 1008"/>
                <a:gd name="T22" fmla="*/ 858 w 969"/>
                <a:gd name="T23" fmla="*/ 146 h 1008"/>
                <a:gd name="T24" fmla="*/ 835 w 969"/>
                <a:gd name="T25" fmla="*/ 100 h 1008"/>
                <a:gd name="T26" fmla="*/ 780 w 969"/>
                <a:gd name="T27" fmla="*/ 104 h 1008"/>
                <a:gd name="T28" fmla="*/ 666 w 969"/>
                <a:gd name="T29" fmla="*/ 207 h 1008"/>
                <a:gd name="T30" fmla="*/ 659 w 969"/>
                <a:gd name="T31" fmla="*/ 423 h 1008"/>
                <a:gd name="T32" fmla="*/ 581 w 969"/>
                <a:gd name="T33" fmla="*/ 579 h 1008"/>
                <a:gd name="T34" fmla="*/ 571 w 969"/>
                <a:gd name="T35" fmla="*/ 808 h 1008"/>
                <a:gd name="T36" fmla="*/ 557 w 969"/>
                <a:gd name="T37" fmla="*/ 970 h 1008"/>
                <a:gd name="T38" fmla="*/ 502 w 969"/>
                <a:gd name="T39" fmla="*/ 1006 h 1008"/>
                <a:gd name="T40" fmla="*/ 452 w 969"/>
                <a:gd name="T41" fmla="*/ 1002 h 1008"/>
                <a:gd name="T42" fmla="*/ 397 w 969"/>
                <a:gd name="T43" fmla="*/ 990 h 1008"/>
                <a:gd name="T44" fmla="*/ 350 w 969"/>
                <a:gd name="T45" fmla="*/ 950 h 1008"/>
                <a:gd name="T46" fmla="*/ 328 w 969"/>
                <a:gd name="T47" fmla="*/ 979 h 1008"/>
                <a:gd name="T48" fmla="*/ 314 w 969"/>
                <a:gd name="T49" fmla="*/ 977 h 1008"/>
                <a:gd name="T50" fmla="*/ 270 w 969"/>
                <a:gd name="T51" fmla="*/ 932 h 1008"/>
                <a:gd name="T52" fmla="*/ 234 w 969"/>
                <a:gd name="T53" fmla="*/ 844 h 1008"/>
                <a:gd name="T54" fmla="*/ 223 w 969"/>
                <a:gd name="T55" fmla="*/ 788 h 1008"/>
                <a:gd name="T56" fmla="*/ 216 w 969"/>
                <a:gd name="T57" fmla="*/ 750 h 1008"/>
                <a:gd name="T58" fmla="*/ 214 w 969"/>
                <a:gd name="T59" fmla="*/ 687 h 1008"/>
                <a:gd name="T60" fmla="*/ 196 w 969"/>
                <a:gd name="T61" fmla="*/ 632 h 1008"/>
                <a:gd name="T62" fmla="*/ 188 w 969"/>
                <a:gd name="T63" fmla="*/ 578 h 1008"/>
                <a:gd name="T64" fmla="*/ 190 w 969"/>
                <a:gd name="T65" fmla="*/ 478 h 1008"/>
                <a:gd name="T66" fmla="*/ 154 w 969"/>
                <a:gd name="T67" fmla="*/ 412 h 1008"/>
                <a:gd name="T68" fmla="*/ 139 w 969"/>
                <a:gd name="T69" fmla="*/ 378 h 1008"/>
                <a:gd name="T70" fmla="*/ 110 w 969"/>
                <a:gd name="T71" fmla="*/ 311 h 1008"/>
                <a:gd name="T72" fmla="*/ 83 w 969"/>
                <a:gd name="T73" fmla="*/ 253 h 1008"/>
                <a:gd name="T74" fmla="*/ 70 w 969"/>
                <a:gd name="T75" fmla="*/ 216 h 1008"/>
                <a:gd name="T76" fmla="*/ 49 w 969"/>
                <a:gd name="T77" fmla="*/ 182 h 1008"/>
                <a:gd name="T78" fmla="*/ 25 w 969"/>
                <a:gd name="T79" fmla="*/ 147 h 1008"/>
                <a:gd name="T80" fmla="*/ 5 w 969"/>
                <a:gd name="T81" fmla="*/ 106 h 1008"/>
                <a:gd name="T82" fmla="*/ 0 w 969"/>
                <a:gd name="T83" fmla="*/ 71 h 1008"/>
                <a:gd name="T84" fmla="*/ 32 w 969"/>
                <a:gd name="T85" fmla="*/ 15 h 1008"/>
                <a:gd name="T86" fmla="*/ 67 w 969"/>
                <a:gd name="T87" fmla="*/ 6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9" h="1008">
                  <a:moveTo>
                    <a:pt x="110" y="0"/>
                  </a:moveTo>
                  <a:lnTo>
                    <a:pt x="123" y="2"/>
                  </a:lnTo>
                  <a:lnTo>
                    <a:pt x="129" y="15"/>
                  </a:lnTo>
                  <a:lnTo>
                    <a:pt x="147" y="22"/>
                  </a:lnTo>
                  <a:lnTo>
                    <a:pt x="163" y="40"/>
                  </a:lnTo>
                  <a:lnTo>
                    <a:pt x="174" y="37"/>
                  </a:lnTo>
                  <a:lnTo>
                    <a:pt x="484" y="37"/>
                  </a:lnTo>
                  <a:lnTo>
                    <a:pt x="504" y="55"/>
                  </a:lnTo>
                  <a:lnTo>
                    <a:pt x="513" y="68"/>
                  </a:lnTo>
                  <a:lnTo>
                    <a:pt x="535" y="77"/>
                  </a:lnTo>
                  <a:lnTo>
                    <a:pt x="546" y="77"/>
                  </a:lnTo>
                  <a:lnTo>
                    <a:pt x="571" y="73"/>
                  </a:lnTo>
                  <a:lnTo>
                    <a:pt x="608" y="73"/>
                  </a:lnTo>
                  <a:lnTo>
                    <a:pt x="651" y="84"/>
                  </a:lnTo>
                  <a:lnTo>
                    <a:pt x="673" y="86"/>
                  </a:lnTo>
                  <a:lnTo>
                    <a:pt x="688" y="89"/>
                  </a:lnTo>
                  <a:lnTo>
                    <a:pt x="704" y="91"/>
                  </a:lnTo>
                  <a:lnTo>
                    <a:pt x="709" y="97"/>
                  </a:lnTo>
                  <a:lnTo>
                    <a:pt x="722" y="95"/>
                  </a:lnTo>
                  <a:lnTo>
                    <a:pt x="820" y="66"/>
                  </a:lnTo>
                  <a:lnTo>
                    <a:pt x="836" y="62"/>
                  </a:lnTo>
                  <a:lnTo>
                    <a:pt x="838" y="59"/>
                  </a:lnTo>
                  <a:lnTo>
                    <a:pt x="847" y="57"/>
                  </a:lnTo>
                  <a:lnTo>
                    <a:pt x="905" y="42"/>
                  </a:lnTo>
                  <a:lnTo>
                    <a:pt x="909" y="46"/>
                  </a:lnTo>
                  <a:lnTo>
                    <a:pt x="936" y="46"/>
                  </a:lnTo>
                  <a:lnTo>
                    <a:pt x="954" y="51"/>
                  </a:lnTo>
                  <a:lnTo>
                    <a:pt x="960" y="55"/>
                  </a:lnTo>
                  <a:lnTo>
                    <a:pt x="969" y="73"/>
                  </a:lnTo>
                  <a:lnTo>
                    <a:pt x="954" y="75"/>
                  </a:lnTo>
                  <a:lnTo>
                    <a:pt x="945" y="80"/>
                  </a:lnTo>
                  <a:lnTo>
                    <a:pt x="938" y="89"/>
                  </a:lnTo>
                  <a:lnTo>
                    <a:pt x="902" y="100"/>
                  </a:lnTo>
                  <a:lnTo>
                    <a:pt x="880" y="118"/>
                  </a:lnTo>
                  <a:lnTo>
                    <a:pt x="869" y="133"/>
                  </a:lnTo>
                  <a:lnTo>
                    <a:pt x="858" y="146"/>
                  </a:lnTo>
                  <a:lnTo>
                    <a:pt x="856" y="124"/>
                  </a:lnTo>
                  <a:lnTo>
                    <a:pt x="847" y="106"/>
                  </a:lnTo>
                  <a:lnTo>
                    <a:pt x="835" y="100"/>
                  </a:lnTo>
                  <a:lnTo>
                    <a:pt x="811" y="98"/>
                  </a:lnTo>
                  <a:lnTo>
                    <a:pt x="804" y="98"/>
                  </a:lnTo>
                  <a:lnTo>
                    <a:pt x="780" y="104"/>
                  </a:lnTo>
                  <a:lnTo>
                    <a:pt x="675" y="126"/>
                  </a:lnTo>
                  <a:lnTo>
                    <a:pt x="668" y="131"/>
                  </a:lnTo>
                  <a:lnTo>
                    <a:pt x="666" y="207"/>
                  </a:lnTo>
                  <a:lnTo>
                    <a:pt x="662" y="287"/>
                  </a:lnTo>
                  <a:lnTo>
                    <a:pt x="660" y="369"/>
                  </a:lnTo>
                  <a:lnTo>
                    <a:pt x="659" y="423"/>
                  </a:lnTo>
                  <a:lnTo>
                    <a:pt x="586" y="423"/>
                  </a:lnTo>
                  <a:lnTo>
                    <a:pt x="582" y="498"/>
                  </a:lnTo>
                  <a:lnTo>
                    <a:pt x="581" y="579"/>
                  </a:lnTo>
                  <a:lnTo>
                    <a:pt x="577" y="652"/>
                  </a:lnTo>
                  <a:lnTo>
                    <a:pt x="575" y="728"/>
                  </a:lnTo>
                  <a:lnTo>
                    <a:pt x="571" y="808"/>
                  </a:lnTo>
                  <a:lnTo>
                    <a:pt x="568" y="890"/>
                  </a:lnTo>
                  <a:lnTo>
                    <a:pt x="564" y="966"/>
                  </a:lnTo>
                  <a:lnTo>
                    <a:pt x="557" y="970"/>
                  </a:lnTo>
                  <a:lnTo>
                    <a:pt x="542" y="973"/>
                  </a:lnTo>
                  <a:lnTo>
                    <a:pt x="524" y="986"/>
                  </a:lnTo>
                  <a:lnTo>
                    <a:pt x="502" y="1006"/>
                  </a:lnTo>
                  <a:lnTo>
                    <a:pt x="486" y="1006"/>
                  </a:lnTo>
                  <a:lnTo>
                    <a:pt x="475" y="1002"/>
                  </a:lnTo>
                  <a:lnTo>
                    <a:pt x="452" y="1002"/>
                  </a:lnTo>
                  <a:lnTo>
                    <a:pt x="432" y="1008"/>
                  </a:lnTo>
                  <a:lnTo>
                    <a:pt x="410" y="1006"/>
                  </a:lnTo>
                  <a:lnTo>
                    <a:pt x="397" y="990"/>
                  </a:lnTo>
                  <a:lnTo>
                    <a:pt x="397" y="972"/>
                  </a:lnTo>
                  <a:lnTo>
                    <a:pt x="366" y="948"/>
                  </a:lnTo>
                  <a:lnTo>
                    <a:pt x="350" y="950"/>
                  </a:lnTo>
                  <a:lnTo>
                    <a:pt x="341" y="966"/>
                  </a:lnTo>
                  <a:lnTo>
                    <a:pt x="334" y="975"/>
                  </a:lnTo>
                  <a:lnTo>
                    <a:pt x="328" y="979"/>
                  </a:lnTo>
                  <a:lnTo>
                    <a:pt x="323" y="979"/>
                  </a:lnTo>
                  <a:lnTo>
                    <a:pt x="319" y="977"/>
                  </a:lnTo>
                  <a:lnTo>
                    <a:pt x="314" y="977"/>
                  </a:lnTo>
                  <a:lnTo>
                    <a:pt x="296" y="955"/>
                  </a:lnTo>
                  <a:lnTo>
                    <a:pt x="285" y="948"/>
                  </a:lnTo>
                  <a:lnTo>
                    <a:pt x="270" y="932"/>
                  </a:lnTo>
                  <a:lnTo>
                    <a:pt x="261" y="908"/>
                  </a:lnTo>
                  <a:lnTo>
                    <a:pt x="237" y="873"/>
                  </a:lnTo>
                  <a:lnTo>
                    <a:pt x="234" y="844"/>
                  </a:lnTo>
                  <a:lnTo>
                    <a:pt x="228" y="830"/>
                  </a:lnTo>
                  <a:lnTo>
                    <a:pt x="227" y="803"/>
                  </a:lnTo>
                  <a:lnTo>
                    <a:pt x="223" y="788"/>
                  </a:lnTo>
                  <a:lnTo>
                    <a:pt x="219" y="785"/>
                  </a:lnTo>
                  <a:lnTo>
                    <a:pt x="223" y="770"/>
                  </a:lnTo>
                  <a:lnTo>
                    <a:pt x="216" y="750"/>
                  </a:lnTo>
                  <a:lnTo>
                    <a:pt x="212" y="737"/>
                  </a:lnTo>
                  <a:lnTo>
                    <a:pt x="212" y="707"/>
                  </a:lnTo>
                  <a:lnTo>
                    <a:pt x="214" y="687"/>
                  </a:lnTo>
                  <a:lnTo>
                    <a:pt x="214" y="676"/>
                  </a:lnTo>
                  <a:lnTo>
                    <a:pt x="201" y="650"/>
                  </a:lnTo>
                  <a:lnTo>
                    <a:pt x="196" y="632"/>
                  </a:lnTo>
                  <a:lnTo>
                    <a:pt x="190" y="618"/>
                  </a:lnTo>
                  <a:lnTo>
                    <a:pt x="188" y="603"/>
                  </a:lnTo>
                  <a:lnTo>
                    <a:pt x="188" y="578"/>
                  </a:lnTo>
                  <a:lnTo>
                    <a:pt x="188" y="527"/>
                  </a:lnTo>
                  <a:lnTo>
                    <a:pt x="192" y="501"/>
                  </a:lnTo>
                  <a:lnTo>
                    <a:pt x="190" y="478"/>
                  </a:lnTo>
                  <a:lnTo>
                    <a:pt x="190" y="472"/>
                  </a:lnTo>
                  <a:lnTo>
                    <a:pt x="179" y="447"/>
                  </a:lnTo>
                  <a:lnTo>
                    <a:pt x="154" y="412"/>
                  </a:lnTo>
                  <a:lnTo>
                    <a:pt x="150" y="400"/>
                  </a:lnTo>
                  <a:lnTo>
                    <a:pt x="149" y="391"/>
                  </a:lnTo>
                  <a:lnTo>
                    <a:pt x="139" y="378"/>
                  </a:lnTo>
                  <a:lnTo>
                    <a:pt x="121" y="343"/>
                  </a:lnTo>
                  <a:lnTo>
                    <a:pt x="114" y="322"/>
                  </a:lnTo>
                  <a:lnTo>
                    <a:pt x="110" y="311"/>
                  </a:lnTo>
                  <a:lnTo>
                    <a:pt x="105" y="302"/>
                  </a:lnTo>
                  <a:lnTo>
                    <a:pt x="103" y="289"/>
                  </a:lnTo>
                  <a:lnTo>
                    <a:pt x="83" y="253"/>
                  </a:lnTo>
                  <a:lnTo>
                    <a:pt x="81" y="244"/>
                  </a:lnTo>
                  <a:lnTo>
                    <a:pt x="72" y="227"/>
                  </a:lnTo>
                  <a:lnTo>
                    <a:pt x="70" y="216"/>
                  </a:lnTo>
                  <a:lnTo>
                    <a:pt x="60" y="202"/>
                  </a:lnTo>
                  <a:lnTo>
                    <a:pt x="58" y="193"/>
                  </a:lnTo>
                  <a:lnTo>
                    <a:pt x="49" y="182"/>
                  </a:lnTo>
                  <a:lnTo>
                    <a:pt x="43" y="169"/>
                  </a:lnTo>
                  <a:lnTo>
                    <a:pt x="36" y="157"/>
                  </a:lnTo>
                  <a:lnTo>
                    <a:pt x="25" y="147"/>
                  </a:lnTo>
                  <a:lnTo>
                    <a:pt x="23" y="144"/>
                  </a:lnTo>
                  <a:lnTo>
                    <a:pt x="16" y="133"/>
                  </a:lnTo>
                  <a:lnTo>
                    <a:pt x="5" y="106"/>
                  </a:lnTo>
                  <a:lnTo>
                    <a:pt x="5" y="93"/>
                  </a:lnTo>
                  <a:lnTo>
                    <a:pt x="1" y="78"/>
                  </a:lnTo>
                  <a:lnTo>
                    <a:pt x="0" y="71"/>
                  </a:lnTo>
                  <a:lnTo>
                    <a:pt x="3" y="37"/>
                  </a:lnTo>
                  <a:lnTo>
                    <a:pt x="18" y="29"/>
                  </a:lnTo>
                  <a:lnTo>
                    <a:pt x="32" y="15"/>
                  </a:lnTo>
                  <a:lnTo>
                    <a:pt x="45" y="24"/>
                  </a:lnTo>
                  <a:lnTo>
                    <a:pt x="52" y="20"/>
                  </a:lnTo>
                  <a:lnTo>
                    <a:pt x="67" y="6"/>
                  </a:lnTo>
                  <a:lnTo>
                    <a:pt x="80" y="0"/>
                  </a:lnTo>
                  <a:lnTo>
                    <a:pt x="110"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5265">
              <a:extLst>
                <a:ext uri="{FF2B5EF4-FFF2-40B4-BE49-F238E27FC236}">
                  <a16:creationId xmlns:a16="http://schemas.microsoft.com/office/drawing/2014/main" id="{45A0465C-D758-7EA3-4806-E4E65D6DEF43}"/>
                </a:ext>
              </a:extLst>
            </p:cNvPr>
            <p:cNvSpPr>
              <a:spLocks/>
            </p:cNvSpPr>
            <p:nvPr/>
          </p:nvSpPr>
          <p:spPr bwMode="auto">
            <a:xfrm>
              <a:off x="8055478" y="5230580"/>
              <a:ext cx="69850" cy="98425"/>
            </a:xfrm>
            <a:custGeom>
              <a:avLst/>
              <a:gdLst>
                <a:gd name="T0" fmla="*/ 49 w 89"/>
                <a:gd name="T1" fmla="*/ 0 h 123"/>
                <a:gd name="T2" fmla="*/ 76 w 89"/>
                <a:gd name="T3" fmla="*/ 20 h 123"/>
                <a:gd name="T4" fmla="*/ 87 w 89"/>
                <a:gd name="T5" fmla="*/ 7 h 123"/>
                <a:gd name="T6" fmla="*/ 89 w 89"/>
                <a:gd name="T7" fmla="*/ 20 h 123"/>
                <a:gd name="T8" fmla="*/ 87 w 89"/>
                <a:gd name="T9" fmla="*/ 47 h 123"/>
                <a:gd name="T10" fmla="*/ 87 w 89"/>
                <a:gd name="T11" fmla="*/ 85 h 123"/>
                <a:gd name="T12" fmla="*/ 78 w 89"/>
                <a:gd name="T13" fmla="*/ 91 h 123"/>
                <a:gd name="T14" fmla="*/ 69 w 89"/>
                <a:gd name="T15" fmla="*/ 111 h 123"/>
                <a:gd name="T16" fmla="*/ 60 w 89"/>
                <a:gd name="T17" fmla="*/ 123 h 123"/>
                <a:gd name="T18" fmla="*/ 42 w 89"/>
                <a:gd name="T19" fmla="*/ 122 h 123"/>
                <a:gd name="T20" fmla="*/ 13 w 89"/>
                <a:gd name="T21" fmla="*/ 116 h 123"/>
                <a:gd name="T22" fmla="*/ 2 w 89"/>
                <a:gd name="T23" fmla="*/ 91 h 123"/>
                <a:gd name="T24" fmla="*/ 0 w 89"/>
                <a:gd name="T25" fmla="*/ 74 h 123"/>
                <a:gd name="T26" fmla="*/ 9 w 89"/>
                <a:gd name="T27" fmla="*/ 53 h 123"/>
                <a:gd name="T28" fmla="*/ 20 w 89"/>
                <a:gd name="T29" fmla="*/ 29 h 123"/>
                <a:gd name="T30" fmla="*/ 29 w 89"/>
                <a:gd name="T31" fmla="*/ 11 h 123"/>
                <a:gd name="T32" fmla="*/ 49 w 89"/>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23">
                  <a:moveTo>
                    <a:pt x="49" y="0"/>
                  </a:moveTo>
                  <a:lnTo>
                    <a:pt x="76" y="20"/>
                  </a:lnTo>
                  <a:lnTo>
                    <a:pt x="87" y="7"/>
                  </a:lnTo>
                  <a:lnTo>
                    <a:pt x="89" y="20"/>
                  </a:lnTo>
                  <a:lnTo>
                    <a:pt x="87" y="47"/>
                  </a:lnTo>
                  <a:lnTo>
                    <a:pt x="87" y="85"/>
                  </a:lnTo>
                  <a:lnTo>
                    <a:pt x="78" y="91"/>
                  </a:lnTo>
                  <a:lnTo>
                    <a:pt x="69" y="111"/>
                  </a:lnTo>
                  <a:lnTo>
                    <a:pt x="60" y="123"/>
                  </a:lnTo>
                  <a:lnTo>
                    <a:pt x="42" y="122"/>
                  </a:lnTo>
                  <a:lnTo>
                    <a:pt x="13" y="116"/>
                  </a:lnTo>
                  <a:lnTo>
                    <a:pt x="2" y="91"/>
                  </a:lnTo>
                  <a:lnTo>
                    <a:pt x="0" y="74"/>
                  </a:lnTo>
                  <a:lnTo>
                    <a:pt x="9" y="53"/>
                  </a:lnTo>
                  <a:lnTo>
                    <a:pt x="20" y="29"/>
                  </a:lnTo>
                  <a:lnTo>
                    <a:pt x="29" y="11"/>
                  </a:lnTo>
                  <a:lnTo>
                    <a:pt x="49"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282">
              <a:extLst>
                <a:ext uri="{FF2B5EF4-FFF2-40B4-BE49-F238E27FC236}">
                  <a16:creationId xmlns:a16="http://schemas.microsoft.com/office/drawing/2014/main" id="{FA277F9A-1152-9077-88C5-6C916FBA4A3C}"/>
                </a:ext>
              </a:extLst>
            </p:cNvPr>
            <p:cNvSpPr>
              <a:spLocks/>
            </p:cNvSpPr>
            <p:nvPr/>
          </p:nvSpPr>
          <p:spPr bwMode="auto">
            <a:xfrm>
              <a:off x="7831641" y="5414730"/>
              <a:ext cx="131763" cy="138113"/>
            </a:xfrm>
            <a:custGeom>
              <a:avLst/>
              <a:gdLst>
                <a:gd name="T0" fmla="*/ 116 w 167"/>
                <a:gd name="T1" fmla="*/ 0 h 175"/>
                <a:gd name="T2" fmla="*/ 129 w 167"/>
                <a:gd name="T3" fmla="*/ 10 h 175"/>
                <a:gd name="T4" fmla="*/ 141 w 167"/>
                <a:gd name="T5" fmla="*/ 26 h 175"/>
                <a:gd name="T6" fmla="*/ 150 w 167"/>
                <a:gd name="T7" fmla="*/ 40 h 175"/>
                <a:gd name="T8" fmla="*/ 161 w 167"/>
                <a:gd name="T9" fmla="*/ 57 h 175"/>
                <a:gd name="T10" fmla="*/ 165 w 167"/>
                <a:gd name="T11" fmla="*/ 69 h 175"/>
                <a:gd name="T12" fmla="*/ 167 w 167"/>
                <a:gd name="T13" fmla="*/ 66 h 175"/>
                <a:gd name="T14" fmla="*/ 165 w 167"/>
                <a:gd name="T15" fmla="*/ 78 h 175"/>
                <a:gd name="T16" fmla="*/ 130 w 167"/>
                <a:gd name="T17" fmla="*/ 131 h 175"/>
                <a:gd name="T18" fmla="*/ 92 w 167"/>
                <a:gd name="T19" fmla="*/ 147 h 175"/>
                <a:gd name="T20" fmla="*/ 78 w 167"/>
                <a:gd name="T21" fmla="*/ 167 h 175"/>
                <a:gd name="T22" fmla="*/ 65 w 167"/>
                <a:gd name="T23" fmla="*/ 171 h 175"/>
                <a:gd name="T24" fmla="*/ 51 w 167"/>
                <a:gd name="T25" fmla="*/ 175 h 175"/>
                <a:gd name="T26" fmla="*/ 27 w 167"/>
                <a:gd name="T27" fmla="*/ 151 h 175"/>
                <a:gd name="T28" fmla="*/ 13 w 167"/>
                <a:gd name="T29" fmla="*/ 133 h 175"/>
                <a:gd name="T30" fmla="*/ 5 w 167"/>
                <a:gd name="T31" fmla="*/ 118 h 175"/>
                <a:gd name="T32" fmla="*/ 0 w 167"/>
                <a:gd name="T33" fmla="*/ 98 h 175"/>
                <a:gd name="T34" fmla="*/ 5 w 167"/>
                <a:gd name="T35" fmla="*/ 82 h 175"/>
                <a:gd name="T36" fmla="*/ 40 w 167"/>
                <a:gd name="T37" fmla="*/ 37 h 175"/>
                <a:gd name="T38" fmla="*/ 60 w 167"/>
                <a:gd name="T39" fmla="*/ 22 h 175"/>
                <a:gd name="T40" fmla="*/ 96 w 167"/>
                <a:gd name="T41" fmla="*/ 4 h 175"/>
                <a:gd name="T42" fmla="*/ 116 w 167"/>
                <a:gd name="T4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 h="175">
                  <a:moveTo>
                    <a:pt x="116" y="0"/>
                  </a:moveTo>
                  <a:lnTo>
                    <a:pt x="129" y="10"/>
                  </a:lnTo>
                  <a:lnTo>
                    <a:pt x="141" y="26"/>
                  </a:lnTo>
                  <a:lnTo>
                    <a:pt x="150" y="40"/>
                  </a:lnTo>
                  <a:lnTo>
                    <a:pt x="161" y="57"/>
                  </a:lnTo>
                  <a:lnTo>
                    <a:pt x="165" y="69"/>
                  </a:lnTo>
                  <a:lnTo>
                    <a:pt x="167" y="66"/>
                  </a:lnTo>
                  <a:lnTo>
                    <a:pt x="165" y="78"/>
                  </a:lnTo>
                  <a:lnTo>
                    <a:pt x="130" y="131"/>
                  </a:lnTo>
                  <a:lnTo>
                    <a:pt x="92" y="147"/>
                  </a:lnTo>
                  <a:lnTo>
                    <a:pt x="78" y="167"/>
                  </a:lnTo>
                  <a:lnTo>
                    <a:pt x="65" y="171"/>
                  </a:lnTo>
                  <a:lnTo>
                    <a:pt x="51" y="175"/>
                  </a:lnTo>
                  <a:lnTo>
                    <a:pt x="27" y="151"/>
                  </a:lnTo>
                  <a:lnTo>
                    <a:pt x="13" y="133"/>
                  </a:lnTo>
                  <a:lnTo>
                    <a:pt x="5" y="118"/>
                  </a:lnTo>
                  <a:lnTo>
                    <a:pt x="0" y="98"/>
                  </a:lnTo>
                  <a:lnTo>
                    <a:pt x="5" y="82"/>
                  </a:lnTo>
                  <a:lnTo>
                    <a:pt x="40" y="37"/>
                  </a:lnTo>
                  <a:lnTo>
                    <a:pt x="60" y="22"/>
                  </a:lnTo>
                  <a:lnTo>
                    <a:pt x="96" y="4"/>
                  </a:lnTo>
                  <a:lnTo>
                    <a:pt x="116"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6164">
              <a:extLst>
                <a:ext uri="{FF2B5EF4-FFF2-40B4-BE49-F238E27FC236}">
                  <a16:creationId xmlns:a16="http://schemas.microsoft.com/office/drawing/2014/main" id="{00ECAD3C-FAB7-5C0F-CFF3-871D9B2F2F6B}"/>
                </a:ext>
              </a:extLst>
            </p:cNvPr>
            <p:cNvSpPr>
              <a:spLocks/>
            </p:cNvSpPr>
            <p:nvPr/>
          </p:nvSpPr>
          <p:spPr bwMode="auto">
            <a:xfrm>
              <a:off x="8044365" y="4233630"/>
              <a:ext cx="627063" cy="1066800"/>
            </a:xfrm>
            <a:custGeom>
              <a:avLst/>
              <a:gdLst>
                <a:gd name="T0" fmla="*/ 788 w 790"/>
                <a:gd name="T1" fmla="*/ 15 h 1345"/>
                <a:gd name="T2" fmla="*/ 766 w 790"/>
                <a:gd name="T3" fmla="*/ 84 h 1345"/>
                <a:gd name="T4" fmla="*/ 765 w 790"/>
                <a:gd name="T5" fmla="*/ 189 h 1345"/>
                <a:gd name="T6" fmla="*/ 759 w 790"/>
                <a:gd name="T7" fmla="*/ 261 h 1345"/>
                <a:gd name="T8" fmla="*/ 768 w 790"/>
                <a:gd name="T9" fmla="*/ 305 h 1345"/>
                <a:gd name="T10" fmla="*/ 776 w 790"/>
                <a:gd name="T11" fmla="*/ 330 h 1345"/>
                <a:gd name="T12" fmla="*/ 750 w 790"/>
                <a:gd name="T13" fmla="*/ 388 h 1345"/>
                <a:gd name="T14" fmla="*/ 745 w 790"/>
                <a:gd name="T15" fmla="*/ 423 h 1345"/>
                <a:gd name="T16" fmla="*/ 699 w 790"/>
                <a:gd name="T17" fmla="*/ 485 h 1345"/>
                <a:gd name="T18" fmla="*/ 650 w 790"/>
                <a:gd name="T19" fmla="*/ 525 h 1345"/>
                <a:gd name="T20" fmla="*/ 583 w 790"/>
                <a:gd name="T21" fmla="*/ 557 h 1345"/>
                <a:gd name="T22" fmla="*/ 474 w 790"/>
                <a:gd name="T23" fmla="*/ 637 h 1345"/>
                <a:gd name="T24" fmla="*/ 443 w 790"/>
                <a:gd name="T25" fmla="*/ 679 h 1345"/>
                <a:gd name="T26" fmla="*/ 414 w 790"/>
                <a:gd name="T27" fmla="*/ 701 h 1345"/>
                <a:gd name="T28" fmla="*/ 344 w 790"/>
                <a:gd name="T29" fmla="*/ 762 h 1345"/>
                <a:gd name="T30" fmla="*/ 313 w 790"/>
                <a:gd name="T31" fmla="*/ 837 h 1345"/>
                <a:gd name="T32" fmla="*/ 338 w 790"/>
                <a:gd name="T33" fmla="*/ 875 h 1345"/>
                <a:gd name="T34" fmla="*/ 354 w 790"/>
                <a:gd name="T35" fmla="*/ 971 h 1345"/>
                <a:gd name="T36" fmla="*/ 356 w 790"/>
                <a:gd name="T37" fmla="*/ 1053 h 1345"/>
                <a:gd name="T38" fmla="*/ 354 w 790"/>
                <a:gd name="T39" fmla="*/ 1107 h 1345"/>
                <a:gd name="T40" fmla="*/ 320 w 790"/>
                <a:gd name="T41" fmla="*/ 1173 h 1345"/>
                <a:gd name="T42" fmla="*/ 213 w 790"/>
                <a:gd name="T43" fmla="*/ 1216 h 1345"/>
                <a:gd name="T44" fmla="*/ 164 w 790"/>
                <a:gd name="T45" fmla="*/ 1245 h 1345"/>
                <a:gd name="T46" fmla="*/ 131 w 790"/>
                <a:gd name="T47" fmla="*/ 1285 h 1345"/>
                <a:gd name="T48" fmla="*/ 162 w 790"/>
                <a:gd name="T49" fmla="*/ 1292 h 1345"/>
                <a:gd name="T50" fmla="*/ 100 w 790"/>
                <a:gd name="T51" fmla="*/ 1305 h 1345"/>
                <a:gd name="T52" fmla="*/ 91 w 790"/>
                <a:gd name="T53" fmla="*/ 1076 h 1345"/>
                <a:gd name="T54" fmla="*/ 86 w 790"/>
                <a:gd name="T55" fmla="*/ 980 h 1345"/>
                <a:gd name="T56" fmla="*/ 126 w 790"/>
                <a:gd name="T57" fmla="*/ 929 h 1345"/>
                <a:gd name="T58" fmla="*/ 187 w 790"/>
                <a:gd name="T59" fmla="*/ 746 h 1345"/>
                <a:gd name="T60" fmla="*/ 196 w 790"/>
                <a:gd name="T61" fmla="*/ 663 h 1345"/>
                <a:gd name="T62" fmla="*/ 204 w 790"/>
                <a:gd name="T63" fmla="*/ 543 h 1345"/>
                <a:gd name="T64" fmla="*/ 147 w 790"/>
                <a:gd name="T65" fmla="*/ 477 h 1345"/>
                <a:gd name="T66" fmla="*/ 42 w 790"/>
                <a:gd name="T67" fmla="*/ 450 h 1345"/>
                <a:gd name="T68" fmla="*/ 10 w 790"/>
                <a:gd name="T69" fmla="*/ 399 h 1345"/>
                <a:gd name="T70" fmla="*/ 236 w 790"/>
                <a:gd name="T71" fmla="*/ 292 h 1345"/>
                <a:gd name="T72" fmla="*/ 269 w 790"/>
                <a:gd name="T73" fmla="*/ 336 h 1345"/>
                <a:gd name="T74" fmla="*/ 329 w 790"/>
                <a:gd name="T75" fmla="*/ 336 h 1345"/>
                <a:gd name="T76" fmla="*/ 331 w 790"/>
                <a:gd name="T77" fmla="*/ 403 h 1345"/>
                <a:gd name="T78" fmla="*/ 311 w 790"/>
                <a:gd name="T79" fmla="*/ 447 h 1345"/>
                <a:gd name="T80" fmla="*/ 329 w 790"/>
                <a:gd name="T81" fmla="*/ 483 h 1345"/>
                <a:gd name="T82" fmla="*/ 354 w 790"/>
                <a:gd name="T83" fmla="*/ 516 h 1345"/>
                <a:gd name="T84" fmla="*/ 362 w 790"/>
                <a:gd name="T85" fmla="*/ 541 h 1345"/>
                <a:gd name="T86" fmla="*/ 380 w 790"/>
                <a:gd name="T87" fmla="*/ 528 h 1345"/>
                <a:gd name="T88" fmla="*/ 374 w 790"/>
                <a:gd name="T89" fmla="*/ 497 h 1345"/>
                <a:gd name="T90" fmla="*/ 398 w 790"/>
                <a:gd name="T91" fmla="*/ 465 h 1345"/>
                <a:gd name="T92" fmla="*/ 423 w 790"/>
                <a:gd name="T93" fmla="*/ 419 h 1345"/>
                <a:gd name="T94" fmla="*/ 432 w 790"/>
                <a:gd name="T95" fmla="*/ 363 h 1345"/>
                <a:gd name="T96" fmla="*/ 398 w 790"/>
                <a:gd name="T97" fmla="*/ 300 h 1345"/>
                <a:gd name="T98" fmla="*/ 358 w 790"/>
                <a:gd name="T99" fmla="*/ 249 h 1345"/>
                <a:gd name="T100" fmla="*/ 354 w 790"/>
                <a:gd name="T101" fmla="*/ 182 h 1345"/>
                <a:gd name="T102" fmla="*/ 367 w 790"/>
                <a:gd name="T103" fmla="*/ 113 h 1345"/>
                <a:gd name="T104" fmla="*/ 440 w 790"/>
                <a:gd name="T105" fmla="*/ 78 h 1345"/>
                <a:gd name="T106" fmla="*/ 472 w 790"/>
                <a:gd name="T107" fmla="*/ 96 h 1345"/>
                <a:gd name="T108" fmla="*/ 516 w 790"/>
                <a:gd name="T109" fmla="*/ 84 h 1345"/>
                <a:gd name="T110" fmla="*/ 590 w 790"/>
                <a:gd name="T111" fmla="*/ 64 h 1345"/>
                <a:gd name="T112" fmla="*/ 650 w 790"/>
                <a:gd name="T113" fmla="*/ 69 h 1345"/>
                <a:gd name="T114" fmla="*/ 739 w 790"/>
                <a:gd name="T115" fmla="*/ 35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0" h="1345">
                  <a:moveTo>
                    <a:pt x="783" y="0"/>
                  </a:moveTo>
                  <a:lnTo>
                    <a:pt x="788" y="2"/>
                  </a:lnTo>
                  <a:lnTo>
                    <a:pt x="790" y="11"/>
                  </a:lnTo>
                  <a:lnTo>
                    <a:pt x="788" y="15"/>
                  </a:lnTo>
                  <a:lnTo>
                    <a:pt x="788" y="40"/>
                  </a:lnTo>
                  <a:lnTo>
                    <a:pt x="785" y="49"/>
                  </a:lnTo>
                  <a:lnTo>
                    <a:pt x="777" y="62"/>
                  </a:lnTo>
                  <a:lnTo>
                    <a:pt x="766" y="84"/>
                  </a:lnTo>
                  <a:lnTo>
                    <a:pt x="761" y="104"/>
                  </a:lnTo>
                  <a:lnTo>
                    <a:pt x="761" y="140"/>
                  </a:lnTo>
                  <a:lnTo>
                    <a:pt x="765" y="167"/>
                  </a:lnTo>
                  <a:lnTo>
                    <a:pt x="765" y="189"/>
                  </a:lnTo>
                  <a:lnTo>
                    <a:pt x="756" y="198"/>
                  </a:lnTo>
                  <a:lnTo>
                    <a:pt x="757" y="212"/>
                  </a:lnTo>
                  <a:lnTo>
                    <a:pt x="763" y="212"/>
                  </a:lnTo>
                  <a:lnTo>
                    <a:pt x="759" y="261"/>
                  </a:lnTo>
                  <a:lnTo>
                    <a:pt x="761" y="292"/>
                  </a:lnTo>
                  <a:lnTo>
                    <a:pt x="757" y="305"/>
                  </a:lnTo>
                  <a:lnTo>
                    <a:pt x="763" y="309"/>
                  </a:lnTo>
                  <a:lnTo>
                    <a:pt x="768" y="305"/>
                  </a:lnTo>
                  <a:lnTo>
                    <a:pt x="772" y="314"/>
                  </a:lnTo>
                  <a:lnTo>
                    <a:pt x="765" y="325"/>
                  </a:lnTo>
                  <a:lnTo>
                    <a:pt x="770" y="327"/>
                  </a:lnTo>
                  <a:lnTo>
                    <a:pt x="776" y="330"/>
                  </a:lnTo>
                  <a:lnTo>
                    <a:pt x="776" y="345"/>
                  </a:lnTo>
                  <a:lnTo>
                    <a:pt x="768" y="359"/>
                  </a:lnTo>
                  <a:lnTo>
                    <a:pt x="763" y="374"/>
                  </a:lnTo>
                  <a:lnTo>
                    <a:pt x="750" y="388"/>
                  </a:lnTo>
                  <a:lnTo>
                    <a:pt x="761" y="392"/>
                  </a:lnTo>
                  <a:lnTo>
                    <a:pt x="759" y="405"/>
                  </a:lnTo>
                  <a:lnTo>
                    <a:pt x="756" y="416"/>
                  </a:lnTo>
                  <a:lnTo>
                    <a:pt x="745" y="423"/>
                  </a:lnTo>
                  <a:lnTo>
                    <a:pt x="721" y="450"/>
                  </a:lnTo>
                  <a:lnTo>
                    <a:pt x="716" y="463"/>
                  </a:lnTo>
                  <a:lnTo>
                    <a:pt x="692" y="477"/>
                  </a:lnTo>
                  <a:lnTo>
                    <a:pt x="699" y="485"/>
                  </a:lnTo>
                  <a:lnTo>
                    <a:pt x="694" y="496"/>
                  </a:lnTo>
                  <a:lnTo>
                    <a:pt x="679" y="508"/>
                  </a:lnTo>
                  <a:lnTo>
                    <a:pt x="663" y="519"/>
                  </a:lnTo>
                  <a:lnTo>
                    <a:pt x="650" y="525"/>
                  </a:lnTo>
                  <a:lnTo>
                    <a:pt x="641" y="539"/>
                  </a:lnTo>
                  <a:lnTo>
                    <a:pt x="623" y="550"/>
                  </a:lnTo>
                  <a:lnTo>
                    <a:pt x="601" y="550"/>
                  </a:lnTo>
                  <a:lnTo>
                    <a:pt x="583" y="557"/>
                  </a:lnTo>
                  <a:lnTo>
                    <a:pt x="523" y="586"/>
                  </a:lnTo>
                  <a:lnTo>
                    <a:pt x="487" y="619"/>
                  </a:lnTo>
                  <a:lnTo>
                    <a:pt x="481" y="632"/>
                  </a:lnTo>
                  <a:lnTo>
                    <a:pt x="474" y="637"/>
                  </a:lnTo>
                  <a:lnTo>
                    <a:pt x="463" y="639"/>
                  </a:lnTo>
                  <a:lnTo>
                    <a:pt x="458" y="643"/>
                  </a:lnTo>
                  <a:lnTo>
                    <a:pt x="467" y="650"/>
                  </a:lnTo>
                  <a:lnTo>
                    <a:pt x="443" y="679"/>
                  </a:lnTo>
                  <a:lnTo>
                    <a:pt x="434" y="695"/>
                  </a:lnTo>
                  <a:lnTo>
                    <a:pt x="427" y="692"/>
                  </a:lnTo>
                  <a:lnTo>
                    <a:pt x="423" y="677"/>
                  </a:lnTo>
                  <a:lnTo>
                    <a:pt x="414" y="701"/>
                  </a:lnTo>
                  <a:lnTo>
                    <a:pt x="402" y="706"/>
                  </a:lnTo>
                  <a:lnTo>
                    <a:pt x="387" y="722"/>
                  </a:lnTo>
                  <a:lnTo>
                    <a:pt x="362" y="752"/>
                  </a:lnTo>
                  <a:lnTo>
                    <a:pt x="344" y="762"/>
                  </a:lnTo>
                  <a:lnTo>
                    <a:pt x="333" y="777"/>
                  </a:lnTo>
                  <a:lnTo>
                    <a:pt x="318" y="781"/>
                  </a:lnTo>
                  <a:lnTo>
                    <a:pt x="313" y="822"/>
                  </a:lnTo>
                  <a:lnTo>
                    <a:pt x="313" y="837"/>
                  </a:lnTo>
                  <a:lnTo>
                    <a:pt x="331" y="851"/>
                  </a:lnTo>
                  <a:lnTo>
                    <a:pt x="336" y="860"/>
                  </a:lnTo>
                  <a:lnTo>
                    <a:pt x="336" y="871"/>
                  </a:lnTo>
                  <a:lnTo>
                    <a:pt x="338" y="875"/>
                  </a:lnTo>
                  <a:lnTo>
                    <a:pt x="338" y="888"/>
                  </a:lnTo>
                  <a:lnTo>
                    <a:pt x="353" y="937"/>
                  </a:lnTo>
                  <a:lnTo>
                    <a:pt x="353" y="964"/>
                  </a:lnTo>
                  <a:lnTo>
                    <a:pt x="354" y="971"/>
                  </a:lnTo>
                  <a:lnTo>
                    <a:pt x="362" y="964"/>
                  </a:lnTo>
                  <a:lnTo>
                    <a:pt x="367" y="969"/>
                  </a:lnTo>
                  <a:lnTo>
                    <a:pt x="363" y="1000"/>
                  </a:lnTo>
                  <a:lnTo>
                    <a:pt x="356" y="1053"/>
                  </a:lnTo>
                  <a:lnTo>
                    <a:pt x="336" y="1118"/>
                  </a:lnTo>
                  <a:lnTo>
                    <a:pt x="338" y="1133"/>
                  </a:lnTo>
                  <a:lnTo>
                    <a:pt x="344" y="1120"/>
                  </a:lnTo>
                  <a:lnTo>
                    <a:pt x="354" y="1107"/>
                  </a:lnTo>
                  <a:lnTo>
                    <a:pt x="354" y="1113"/>
                  </a:lnTo>
                  <a:lnTo>
                    <a:pt x="349" y="1131"/>
                  </a:lnTo>
                  <a:lnTo>
                    <a:pt x="340" y="1147"/>
                  </a:lnTo>
                  <a:lnTo>
                    <a:pt x="320" y="1173"/>
                  </a:lnTo>
                  <a:lnTo>
                    <a:pt x="300" y="1187"/>
                  </a:lnTo>
                  <a:lnTo>
                    <a:pt x="276" y="1196"/>
                  </a:lnTo>
                  <a:lnTo>
                    <a:pt x="260" y="1198"/>
                  </a:lnTo>
                  <a:lnTo>
                    <a:pt x="213" y="1216"/>
                  </a:lnTo>
                  <a:lnTo>
                    <a:pt x="200" y="1225"/>
                  </a:lnTo>
                  <a:lnTo>
                    <a:pt x="191" y="1233"/>
                  </a:lnTo>
                  <a:lnTo>
                    <a:pt x="177" y="1242"/>
                  </a:lnTo>
                  <a:lnTo>
                    <a:pt x="164" y="1245"/>
                  </a:lnTo>
                  <a:lnTo>
                    <a:pt x="158" y="1251"/>
                  </a:lnTo>
                  <a:lnTo>
                    <a:pt x="147" y="1269"/>
                  </a:lnTo>
                  <a:lnTo>
                    <a:pt x="135" y="1285"/>
                  </a:lnTo>
                  <a:lnTo>
                    <a:pt x="131" y="1285"/>
                  </a:lnTo>
                  <a:lnTo>
                    <a:pt x="142" y="1294"/>
                  </a:lnTo>
                  <a:lnTo>
                    <a:pt x="149" y="1307"/>
                  </a:lnTo>
                  <a:lnTo>
                    <a:pt x="157" y="1301"/>
                  </a:lnTo>
                  <a:lnTo>
                    <a:pt x="162" y="1292"/>
                  </a:lnTo>
                  <a:lnTo>
                    <a:pt x="155" y="1345"/>
                  </a:lnTo>
                  <a:lnTo>
                    <a:pt x="146" y="1343"/>
                  </a:lnTo>
                  <a:lnTo>
                    <a:pt x="100" y="1343"/>
                  </a:lnTo>
                  <a:lnTo>
                    <a:pt x="100" y="1305"/>
                  </a:lnTo>
                  <a:lnTo>
                    <a:pt x="102" y="1278"/>
                  </a:lnTo>
                  <a:lnTo>
                    <a:pt x="100" y="1265"/>
                  </a:lnTo>
                  <a:lnTo>
                    <a:pt x="102" y="1138"/>
                  </a:lnTo>
                  <a:lnTo>
                    <a:pt x="91" y="1076"/>
                  </a:lnTo>
                  <a:lnTo>
                    <a:pt x="84" y="1031"/>
                  </a:lnTo>
                  <a:lnTo>
                    <a:pt x="84" y="1002"/>
                  </a:lnTo>
                  <a:lnTo>
                    <a:pt x="86" y="1000"/>
                  </a:lnTo>
                  <a:lnTo>
                    <a:pt x="86" y="980"/>
                  </a:lnTo>
                  <a:lnTo>
                    <a:pt x="91" y="964"/>
                  </a:lnTo>
                  <a:lnTo>
                    <a:pt x="100" y="949"/>
                  </a:lnTo>
                  <a:lnTo>
                    <a:pt x="117" y="938"/>
                  </a:lnTo>
                  <a:lnTo>
                    <a:pt x="126" y="929"/>
                  </a:lnTo>
                  <a:lnTo>
                    <a:pt x="151" y="880"/>
                  </a:lnTo>
                  <a:lnTo>
                    <a:pt x="164" y="837"/>
                  </a:lnTo>
                  <a:lnTo>
                    <a:pt x="189" y="784"/>
                  </a:lnTo>
                  <a:lnTo>
                    <a:pt x="187" y="746"/>
                  </a:lnTo>
                  <a:lnTo>
                    <a:pt x="180" y="726"/>
                  </a:lnTo>
                  <a:lnTo>
                    <a:pt x="180" y="703"/>
                  </a:lnTo>
                  <a:lnTo>
                    <a:pt x="195" y="675"/>
                  </a:lnTo>
                  <a:lnTo>
                    <a:pt x="196" y="663"/>
                  </a:lnTo>
                  <a:lnTo>
                    <a:pt x="204" y="641"/>
                  </a:lnTo>
                  <a:lnTo>
                    <a:pt x="204" y="624"/>
                  </a:lnTo>
                  <a:lnTo>
                    <a:pt x="207" y="574"/>
                  </a:lnTo>
                  <a:lnTo>
                    <a:pt x="204" y="543"/>
                  </a:lnTo>
                  <a:lnTo>
                    <a:pt x="198" y="528"/>
                  </a:lnTo>
                  <a:lnTo>
                    <a:pt x="198" y="506"/>
                  </a:lnTo>
                  <a:lnTo>
                    <a:pt x="187" y="494"/>
                  </a:lnTo>
                  <a:lnTo>
                    <a:pt x="147" y="477"/>
                  </a:lnTo>
                  <a:lnTo>
                    <a:pt x="111" y="459"/>
                  </a:lnTo>
                  <a:lnTo>
                    <a:pt x="91" y="454"/>
                  </a:lnTo>
                  <a:lnTo>
                    <a:pt x="71" y="448"/>
                  </a:lnTo>
                  <a:lnTo>
                    <a:pt x="42" y="450"/>
                  </a:lnTo>
                  <a:lnTo>
                    <a:pt x="17" y="448"/>
                  </a:lnTo>
                  <a:lnTo>
                    <a:pt x="19" y="421"/>
                  </a:lnTo>
                  <a:lnTo>
                    <a:pt x="13" y="416"/>
                  </a:lnTo>
                  <a:lnTo>
                    <a:pt x="10" y="399"/>
                  </a:lnTo>
                  <a:lnTo>
                    <a:pt x="0" y="376"/>
                  </a:lnTo>
                  <a:lnTo>
                    <a:pt x="222" y="290"/>
                  </a:lnTo>
                  <a:lnTo>
                    <a:pt x="235" y="290"/>
                  </a:lnTo>
                  <a:lnTo>
                    <a:pt x="236" y="292"/>
                  </a:lnTo>
                  <a:lnTo>
                    <a:pt x="242" y="298"/>
                  </a:lnTo>
                  <a:lnTo>
                    <a:pt x="253" y="320"/>
                  </a:lnTo>
                  <a:lnTo>
                    <a:pt x="265" y="334"/>
                  </a:lnTo>
                  <a:lnTo>
                    <a:pt x="269" y="336"/>
                  </a:lnTo>
                  <a:lnTo>
                    <a:pt x="280" y="332"/>
                  </a:lnTo>
                  <a:lnTo>
                    <a:pt x="320" y="325"/>
                  </a:lnTo>
                  <a:lnTo>
                    <a:pt x="325" y="329"/>
                  </a:lnTo>
                  <a:lnTo>
                    <a:pt x="329" y="336"/>
                  </a:lnTo>
                  <a:lnTo>
                    <a:pt x="334" y="354"/>
                  </a:lnTo>
                  <a:lnTo>
                    <a:pt x="334" y="367"/>
                  </a:lnTo>
                  <a:lnTo>
                    <a:pt x="334" y="394"/>
                  </a:lnTo>
                  <a:lnTo>
                    <a:pt x="331" y="403"/>
                  </a:lnTo>
                  <a:lnTo>
                    <a:pt x="322" y="414"/>
                  </a:lnTo>
                  <a:lnTo>
                    <a:pt x="324" y="425"/>
                  </a:lnTo>
                  <a:lnTo>
                    <a:pt x="316" y="432"/>
                  </a:lnTo>
                  <a:lnTo>
                    <a:pt x="311" y="447"/>
                  </a:lnTo>
                  <a:lnTo>
                    <a:pt x="314" y="452"/>
                  </a:lnTo>
                  <a:lnTo>
                    <a:pt x="320" y="476"/>
                  </a:lnTo>
                  <a:lnTo>
                    <a:pt x="325" y="481"/>
                  </a:lnTo>
                  <a:lnTo>
                    <a:pt x="329" y="483"/>
                  </a:lnTo>
                  <a:lnTo>
                    <a:pt x="333" y="490"/>
                  </a:lnTo>
                  <a:lnTo>
                    <a:pt x="344" y="503"/>
                  </a:lnTo>
                  <a:lnTo>
                    <a:pt x="349" y="512"/>
                  </a:lnTo>
                  <a:lnTo>
                    <a:pt x="354" y="516"/>
                  </a:lnTo>
                  <a:lnTo>
                    <a:pt x="363" y="519"/>
                  </a:lnTo>
                  <a:lnTo>
                    <a:pt x="369" y="526"/>
                  </a:lnTo>
                  <a:lnTo>
                    <a:pt x="367" y="532"/>
                  </a:lnTo>
                  <a:lnTo>
                    <a:pt x="362" y="541"/>
                  </a:lnTo>
                  <a:lnTo>
                    <a:pt x="363" y="543"/>
                  </a:lnTo>
                  <a:lnTo>
                    <a:pt x="378" y="543"/>
                  </a:lnTo>
                  <a:lnTo>
                    <a:pt x="380" y="541"/>
                  </a:lnTo>
                  <a:lnTo>
                    <a:pt x="380" y="528"/>
                  </a:lnTo>
                  <a:lnTo>
                    <a:pt x="382" y="517"/>
                  </a:lnTo>
                  <a:lnTo>
                    <a:pt x="378" y="510"/>
                  </a:lnTo>
                  <a:lnTo>
                    <a:pt x="374" y="506"/>
                  </a:lnTo>
                  <a:lnTo>
                    <a:pt x="374" y="497"/>
                  </a:lnTo>
                  <a:lnTo>
                    <a:pt x="380" y="487"/>
                  </a:lnTo>
                  <a:lnTo>
                    <a:pt x="380" y="481"/>
                  </a:lnTo>
                  <a:lnTo>
                    <a:pt x="382" y="476"/>
                  </a:lnTo>
                  <a:lnTo>
                    <a:pt x="398" y="465"/>
                  </a:lnTo>
                  <a:lnTo>
                    <a:pt x="407" y="463"/>
                  </a:lnTo>
                  <a:lnTo>
                    <a:pt x="416" y="459"/>
                  </a:lnTo>
                  <a:lnTo>
                    <a:pt x="420" y="450"/>
                  </a:lnTo>
                  <a:lnTo>
                    <a:pt x="423" y="419"/>
                  </a:lnTo>
                  <a:lnTo>
                    <a:pt x="429" y="408"/>
                  </a:lnTo>
                  <a:lnTo>
                    <a:pt x="423" y="388"/>
                  </a:lnTo>
                  <a:lnTo>
                    <a:pt x="429" y="372"/>
                  </a:lnTo>
                  <a:lnTo>
                    <a:pt x="432" y="363"/>
                  </a:lnTo>
                  <a:lnTo>
                    <a:pt x="429" y="343"/>
                  </a:lnTo>
                  <a:lnTo>
                    <a:pt x="423" y="334"/>
                  </a:lnTo>
                  <a:lnTo>
                    <a:pt x="407" y="316"/>
                  </a:lnTo>
                  <a:lnTo>
                    <a:pt x="398" y="300"/>
                  </a:lnTo>
                  <a:lnTo>
                    <a:pt x="380" y="274"/>
                  </a:lnTo>
                  <a:lnTo>
                    <a:pt x="369" y="261"/>
                  </a:lnTo>
                  <a:lnTo>
                    <a:pt x="360" y="249"/>
                  </a:lnTo>
                  <a:lnTo>
                    <a:pt x="358" y="249"/>
                  </a:lnTo>
                  <a:lnTo>
                    <a:pt x="354" y="232"/>
                  </a:lnTo>
                  <a:lnTo>
                    <a:pt x="354" y="218"/>
                  </a:lnTo>
                  <a:lnTo>
                    <a:pt x="353" y="203"/>
                  </a:lnTo>
                  <a:lnTo>
                    <a:pt x="354" y="182"/>
                  </a:lnTo>
                  <a:lnTo>
                    <a:pt x="351" y="171"/>
                  </a:lnTo>
                  <a:lnTo>
                    <a:pt x="351" y="160"/>
                  </a:lnTo>
                  <a:lnTo>
                    <a:pt x="354" y="138"/>
                  </a:lnTo>
                  <a:lnTo>
                    <a:pt x="367" y="113"/>
                  </a:lnTo>
                  <a:lnTo>
                    <a:pt x="373" y="85"/>
                  </a:lnTo>
                  <a:lnTo>
                    <a:pt x="427" y="87"/>
                  </a:lnTo>
                  <a:lnTo>
                    <a:pt x="432" y="85"/>
                  </a:lnTo>
                  <a:lnTo>
                    <a:pt x="440" y="78"/>
                  </a:lnTo>
                  <a:lnTo>
                    <a:pt x="451" y="78"/>
                  </a:lnTo>
                  <a:lnTo>
                    <a:pt x="460" y="82"/>
                  </a:lnTo>
                  <a:lnTo>
                    <a:pt x="467" y="93"/>
                  </a:lnTo>
                  <a:lnTo>
                    <a:pt x="472" y="96"/>
                  </a:lnTo>
                  <a:lnTo>
                    <a:pt x="480" y="98"/>
                  </a:lnTo>
                  <a:lnTo>
                    <a:pt x="489" y="94"/>
                  </a:lnTo>
                  <a:lnTo>
                    <a:pt x="501" y="94"/>
                  </a:lnTo>
                  <a:lnTo>
                    <a:pt x="516" y="84"/>
                  </a:lnTo>
                  <a:lnTo>
                    <a:pt x="558" y="85"/>
                  </a:lnTo>
                  <a:lnTo>
                    <a:pt x="567" y="85"/>
                  </a:lnTo>
                  <a:lnTo>
                    <a:pt x="570" y="84"/>
                  </a:lnTo>
                  <a:lnTo>
                    <a:pt x="590" y="64"/>
                  </a:lnTo>
                  <a:lnTo>
                    <a:pt x="609" y="62"/>
                  </a:lnTo>
                  <a:lnTo>
                    <a:pt x="621" y="58"/>
                  </a:lnTo>
                  <a:lnTo>
                    <a:pt x="638" y="67"/>
                  </a:lnTo>
                  <a:lnTo>
                    <a:pt x="650" y="69"/>
                  </a:lnTo>
                  <a:lnTo>
                    <a:pt x="663" y="65"/>
                  </a:lnTo>
                  <a:lnTo>
                    <a:pt x="707" y="47"/>
                  </a:lnTo>
                  <a:lnTo>
                    <a:pt x="732" y="38"/>
                  </a:lnTo>
                  <a:lnTo>
                    <a:pt x="739" y="35"/>
                  </a:lnTo>
                  <a:lnTo>
                    <a:pt x="759" y="16"/>
                  </a:lnTo>
                  <a:lnTo>
                    <a:pt x="779" y="2"/>
                  </a:lnTo>
                  <a:lnTo>
                    <a:pt x="783"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6268">
              <a:extLst>
                <a:ext uri="{FF2B5EF4-FFF2-40B4-BE49-F238E27FC236}">
                  <a16:creationId xmlns:a16="http://schemas.microsoft.com/office/drawing/2014/main" id="{6F37F505-F624-3EFE-069A-23B4301C3A15}"/>
                </a:ext>
              </a:extLst>
            </p:cNvPr>
            <p:cNvSpPr>
              <a:spLocks noChangeShapeType="1"/>
            </p:cNvSpPr>
            <p:nvPr/>
          </p:nvSpPr>
          <p:spPr bwMode="auto">
            <a:xfrm flipV="1">
              <a:off x="8123741" y="5268681"/>
              <a:ext cx="0" cy="30163"/>
            </a:xfrm>
            <a:prstGeom prst="line">
              <a:avLst/>
            </a:prstGeom>
            <a:noFill/>
            <a:ln w="4">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6894">
              <a:extLst>
                <a:ext uri="{FF2B5EF4-FFF2-40B4-BE49-F238E27FC236}">
                  <a16:creationId xmlns:a16="http://schemas.microsoft.com/office/drawing/2014/main" id="{0CC5DDE5-AA0D-91DD-7498-029C05C2A968}"/>
                </a:ext>
              </a:extLst>
            </p:cNvPr>
            <p:cNvSpPr>
              <a:spLocks/>
            </p:cNvSpPr>
            <p:nvPr/>
          </p:nvSpPr>
          <p:spPr bwMode="auto">
            <a:xfrm>
              <a:off x="7441116" y="4708293"/>
              <a:ext cx="544513" cy="596900"/>
            </a:xfrm>
            <a:custGeom>
              <a:avLst/>
              <a:gdLst>
                <a:gd name="T0" fmla="*/ 401 w 686"/>
                <a:gd name="T1" fmla="*/ 4 h 751"/>
                <a:gd name="T2" fmla="*/ 405 w 686"/>
                <a:gd name="T3" fmla="*/ 25 h 751"/>
                <a:gd name="T4" fmla="*/ 434 w 686"/>
                <a:gd name="T5" fmla="*/ 71 h 751"/>
                <a:gd name="T6" fmla="*/ 443 w 686"/>
                <a:gd name="T7" fmla="*/ 107 h 751"/>
                <a:gd name="T8" fmla="*/ 497 w 686"/>
                <a:gd name="T9" fmla="*/ 178 h 751"/>
                <a:gd name="T10" fmla="*/ 534 w 686"/>
                <a:gd name="T11" fmla="*/ 198 h 751"/>
                <a:gd name="T12" fmla="*/ 563 w 686"/>
                <a:gd name="T13" fmla="*/ 223 h 751"/>
                <a:gd name="T14" fmla="*/ 575 w 686"/>
                <a:gd name="T15" fmla="*/ 265 h 751"/>
                <a:gd name="T16" fmla="*/ 586 w 686"/>
                <a:gd name="T17" fmla="*/ 312 h 751"/>
                <a:gd name="T18" fmla="*/ 608 w 686"/>
                <a:gd name="T19" fmla="*/ 332 h 751"/>
                <a:gd name="T20" fmla="*/ 642 w 686"/>
                <a:gd name="T21" fmla="*/ 336 h 751"/>
                <a:gd name="T22" fmla="*/ 671 w 686"/>
                <a:gd name="T23" fmla="*/ 349 h 751"/>
                <a:gd name="T24" fmla="*/ 682 w 686"/>
                <a:gd name="T25" fmla="*/ 367 h 751"/>
                <a:gd name="T26" fmla="*/ 650 w 686"/>
                <a:gd name="T27" fmla="*/ 387 h 751"/>
                <a:gd name="T28" fmla="*/ 577 w 686"/>
                <a:gd name="T29" fmla="*/ 436 h 751"/>
                <a:gd name="T30" fmla="*/ 524 w 686"/>
                <a:gd name="T31" fmla="*/ 479 h 751"/>
                <a:gd name="T32" fmla="*/ 485 w 686"/>
                <a:gd name="T33" fmla="*/ 535 h 751"/>
                <a:gd name="T34" fmla="*/ 426 w 686"/>
                <a:gd name="T35" fmla="*/ 588 h 751"/>
                <a:gd name="T36" fmla="*/ 399 w 686"/>
                <a:gd name="T37" fmla="*/ 644 h 751"/>
                <a:gd name="T38" fmla="*/ 374 w 686"/>
                <a:gd name="T39" fmla="*/ 650 h 751"/>
                <a:gd name="T40" fmla="*/ 323 w 686"/>
                <a:gd name="T41" fmla="*/ 657 h 751"/>
                <a:gd name="T42" fmla="*/ 278 w 686"/>
                <a:gd name="T43" fmla="*/ 634 h 751"/>
                <a:gd name="T44" fmla="*/ 243 w 686"/>
                <a:gd name="T45" fmla="*/ 635 h 751"/>
                <a:gd name="T46" fmla="*/ 209 w 686"/>
                <a:gd name="T47" fmla="*/ 673 h 751"/>
                <a:gd name="T48" fmla="*/ 192 w 686"/>
                <a:gd name="T49" fmla="*/ 699 h 751"/>
                <a:gd name="T50" fmla="*/ 171 w 686"/>
                <a:gd name="T51" fmla="*/ 715 h 751"/>
                <a:gd name="T52" fmla="*/ 111 w 686"/>
                <a:gd name="T53" fmla="*/ 751 h 751"/>
                <a:gd name="T54" fmla="*/ 65 w 686"/>
                <a:gd name="T55" fmla="*/ 746 h 751"/>
                <a:gd name="T56" fmla="*/ 49 w 686"/>
                <a:gd name="T57" fmla="*/ 732 h 751"/>
                <a:gd name="T58" fmla="*/ 65 w 686"/>
                <a:gd name="T59" fmla="*/ 684 h 751"/>
                <a:gd name="T60" fmla="*/ 63 w 686"/>
                <a:gd name="T61" fmla="*/ 653 h 751"/>
                <a:gd name="T62" fmla="*/ 38 w 686"/>
                <a:gd name="T63" fmla="*/ 621 h 751"/>
                <a:gd name="T64" fmla="*/ 16 w 686"/>
                <a:gd name="T65" fmla="*/ 594 h 751"/>
                <a:gd name="T66" fmla="*/ 7 w 686"/>
                <a:gd name="T67" fmla="*/ 579 h 751"/>
                <a:gd name="T68" fmla="*/ 4 w 686"/>
                <a:gd name="T69" fmla="*/ 506 h 751"/>
                <a:gd name="T70" fmla="*/ 9 w 686"/>
                <a:gd name="T71" fmla="*/ 350 h 751"/>
                <a:gd name="T72" fmla="*/ 83 w 686"/>
                <a:gd name="T73" fmla="*/ 296 h 751"/>
                <a:gd name="T74" fmla="*/ 89 w 686"/>
                <a:gd name="T75" fmla="*/ 134 h 751"/>
                <a:gd name="T76" fmla="*/ 98 w 686"/>
                <a:gd name="T77" fmla="*/ 53 h 751"/>
                <a:gd name="T78" fmla="*/ 227 w 686"/>
                <a:gd name="T79" fmla="*/ 25 h 751"/>
                <a:gd name="T80" fmla="*/ 258 w 686"/>
                <a:gd name="T81" fmla="*/ 27 h 751"/>
                <a:gd name="T82" fmla="*/ 279 w 686"/>
                <a:gd name="T83" fmla="*/ 51 h 751"/>
                <a:gd name="T84" fmla="*/ 292 w 686"/>
                <a:gd name="T85" fmla="*/ 60 h 751"/>
                <a:gd name="T86" fmla="*/ 325 w 686"/>
                <a:gd name="T87" fmla="*/ 27 h 751"/>
                <a:gd name="T88" fmla="*/ 368 w 686"/>
                <a:gd name="T89" fmla="*/ 7 h 751"/>
                <a:gd name="T90" fmla="*/ 392 w 686"/>
                <a:gd name="T91"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6" h="751">
                  <a:moveTo>
                    <a:pt x="392" y="0"/>
                  </a:moveTo>
                  <a:lnTo>
                    <a:pt x="401" y="4"/>
                  </a:lnTo>
                  <a:lnTo>
                    <a:pt x="401" y="15"/>
                  </a:lnTo>
                  <a:lnTo>
                    <a:pt x="405" y="25"/>
                  </a:lnTo>
                  <a:lnTo>
                    <a:pt x="421" y="56"/>
                  </a:lnTo>
                  <a:lnTo>
                    <a:pt x="434" y="71"/>
                  </a:lnTo>
                  <a:lnTo>
                    <a:pt x="436" y="87"/>
                  </a:lnTo>
                  <a:lnTo>
                    <a:pt x="443" y="107"/>
                  </a:lnTo>
                  <a:lnTo>
                    <a:pt x="459" y="134"/>
                  </a:lnTo>
                  <a:lnTo>
                    <a:pt x="497" y="178"/>
                  </a:lnTo>
                  <a:lnTo>
                    <a:pt x="519" y="185"/>
                  </a:lnTo>
                  <a:lnTo>
                    <a:pt x="534" y="198"/>
                  </a:lnTo>
                  <a:lnTo>
                    <a:pt x="546" y="216"/>
                  </a:lnTo>
                  <a:lnTo>
                    <a:pt x="563" y="223"/>
                  </a:lnTo>
                  <a:lnTo>
                    <a:pt x="575" y="238"/>
                  </a:lnTo>
                  <a:lnTo>
                    <a:pt x="575" y="265"/>
                  </a:lnTo>
                  <a:lnTo>
                    <a:pt x="579" y="294"/>
                  </a:lnTo>
                  <a:lnTo>
                    <a:pt x="586" y="312"/>
                  </a:lnTo>
                  <a:lnTo>
                    <a:pt x="597" y="325"/>
                  </a:lnTo>
                  <a:lnTo>
                    <a:pt x="608" y="332"/>
                  </a:lnTo>
                  <a:lnTo>
                    <a:pt x="624" y="336"/>
                  </a:lnTo>
                  <a:lnTo>
                    <a:pt x="642" y="336"/>
                  </a:lnTo>
                  <a:lnTo>
                    <a:pt x="659" y="345"/>
                  </a:lnTo>
                  <a:lnTo>
                    <a:pt x="671" y="349"/>
                  </a:lnTo>
                  <a:lnTo>
                    <a:pt x="686" y="361"/>
                  </a:lnTo>
                  <a:lnTo>
                    <a:pt x="682" y="367"/>
                  </a:lnTo>
                  <a:lnTo>
                    <a:pt x="668" y="374"/>
                  </a:lnTo>
                  <a:lnTo>
                    <a:pt x="650" y="387"/>
                  </a:lnTo>
                  <a:lnTo>
                    <a:pt x="599" y="412"/>
                  </a:lnTo>
                  <a:lnTo>
                    <a:pt x="577" y="436"/>
                  </a:lnTo>
                  <a:lnTo>
                    <a:pt x="550" y="452"/>
                  </a:lnTo>
                  <a:lnTo>
                    <a:pt x="524" y="479"/>
                  </a:lnTo>
                  <a:lnTo>
                    <a:pt x="510" y="501"/>
                  </a:lnTo>
                  <a:lnTo>
                    <a:pt x="485" y="535"/>
                  </a:lnTo>
                  <a:lnTo>
                    <a:pt x="448" y="563"/>
                  </a:lnTo>
                  <a:lnTo>
                    <a:pt x="426" y="588"/>
                  </a:lnTo>
                  <a:lnTo>
                    <a:pt x="406" y="635"/>
                  </a:lnTo>
                  <a:lnTo>
                    <a:pt x="399" y="644"/>
                  </a:lnTo>
                  <a:lnTo>
                    <a:pt x="388" y="650"/>
                  </a:lnTo>
                  <a:lnTo>
                    <a:pt x="374" y="650"/>
                  </a:lnTo>
                  <a:lnTo>
                    <a:pt x="341" y="659"/>
                  </a:lnTo>
                  <a:lnTo>
                    <a:pt x="323" y="657"/>
                  </a:lnTo>
                  <a:lnTo>
                    <a:pt x="292" y="639"/>
                  </a:lnTo>
                  <a:lnTo>
                    <a:pt x="278" y="634"/>
                  </a:lnTo>
                  <a:lnTo>
                    <a:pt x="259" y="630"/>
                  </a:lnTo>
                  <a:lnTo>
                    <a:pt x="243" y="635"/>
                  </a:lnTo>
                  <a:lnTo>
                    <a:pt x="218" y="663"/>
                  </a:lnTo>
                  <a:lnTo>
                    <a:pt x="209" y="673"/>
                  </a:lnTo>
                  <a:lnTo>
                    <a:pt x="203" y="684"/>
                  </a:lnTo>
                  <a:lnTo>
                    <a:pt x="192" y="699"/>
                  </a:lnTo>
                  <a:lnTo>
                    <a:pt x="176" y="710"/>
                  </a:lnTo>
                  <a:lnTo>
                    <a:pt x="171" y="715"/>
                  </a:lnTo>
                  <a:lnTo>
                    <a:pt x="156" y="739"/>
                  </a:lnTo>
                  <a:lnTo>
                    <a:pt x="111" y="751"/>
                  </a:lnTo>
                  <a:lnTo>
                    <a:pt x="87" y="750"/>
                  </a:lnTo>
                  <a:lnTo>
                    <a:pt x="65" y="746"/>
                  </a:lnTo>
                  <a:lnTo>
                    <a:pt x="54" y="742"/>
                  </a:lnTo>
                  <a:lnTo>
                    <a:pt x="49" y="732"/>
                  </a:lnTo>
                  <a:lnTo>
                    <a:pt x="60" y="702"/>
                  </a:lnTo>
                  <a:lnTo>
                    <a:pt x="65" y="684"/>
                  </a:lnTo>
                  <a:lnTo>
                    <a:pt x="65" y="675"/>
                  </a:lnTo>
                  <a:lnTo>
                    <a:pt x="63" y="653"/>
                  </a:lnTo>
                  <a:lnTo>
                    <a:pt x="54" y="635"/>
                  </a:lnTo>
                  <a:lnTo>
                    <a:pt x="38" y="621"/>
                  </a:lnTo>
                  <a:lnTo>
                    <a:pt x="33" y="608"/>
                  </a:lnTo>
                  <a:lnTo>
                    <a:pt x="16" y="594"/>
                  </a:lnTo>
                  <a:lnTo>
                    <a:pt x="14" y="588"/>
                  </a:lnTo>
                  <a:lnTo>
                    <a:pt x="7" y="579"/>
                  </a:lnTo>
                  <a:lnTo>
                    <a:pt x="0" y="579"/>
                  </a:lnTo>
                  <a:lnTo>
                    <a:pt x="4" y="506"/>
                  </a:lnTo>
                  <a:lnTo>
                    <a:pt x="5" y="425"/>
                  </a:lnTo>
                  <a:lnTo>
                    <a:pt x="9" y="350"/>
                  </a:lnTo>
                  <a:lnTo>
                    <a:pt x="82" y="350"/>
                  </a:lnTo>
                  <a:lnTo>
                    <a:pt x="83" y="296"/>
                  </a:lnTo>
                  <a:lnTo>
                    <a:pt x="85" y="214"/>
                  </a:lnTo>
                  <a:lnTo>
                    <a:pt x="89" y="134"/>
                  </a:lnTo>
                  <a:lnTo>
                    <a:pt x="91" y="58"/>
                  </a:lnTo>
                  <a:lnTo>
                    <a:pt x="98" y="53"/>
                  </a:lnTo>
                  <a:lnTo>
                    <a:pt x="203" y="29"/>
                  </a:lnTo>
                  <a:lnTo>
                    <a:pt x="227" y="25"/>
                  </a:lnTo>
                  <a:lnTo>
                    <a:pt x="234" y="25"/>
                  </a:lnTo>
                  <a:lnTo>
                    <a:pt x="258" y="27"/>
                  </a:lnTo>
                  <a:lnTo>
                    <a:pt x="270" y="33"/>
                  </a:lnTo>
                  <a:lnTo>
                    <a:pt x="279" y="51"/>
                  </a:lnTo>
                  <a:lnTo>
                    <a:pt x="281" y="73"/>
                  </a:lnTo>
                  <a:lnTo>
                    <a:pt x="292" y="60"/>
                  </a:lnTo>
                  <a:lnTo>
                    <a:pt x="303" y="45"/>
                  </a:lnTo>
                  <a:lnTo>
                    <a:pt x="325" y="27"/>
                  </a:lnTo>
                  <a:lnTo>
                    <a:pt x="361" y="16"/>
                  </a:lnTo>
                  <a:lnTo>
                    <a:pt x="368" y="7"/>
                  </a:lnTo>
                  <a:lnTo>
                    <a:pt x="377" y="2"/>
                  </a:lnTo>
                  <a:lnTo>
                    <a:pt x="392"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Title 1">
            <a:extLst>
              <a:ext uri="{FF2B5EF4-FFF2-40B4-BE49-F238E27FC236}">
                <a16:creationId xmlns:a16="http://schemas.microsoft.com/office/drawing/2014/main" id="{6F4C6987-B31B-D5A1-03AA-CE38982E4FDC}"/>
              </a:ext>
            </a:extLst>
          </p:cNvPr>
          <p:cNvSpPr txBox="1">
            <a:spLocks/>
          </p:cNvSpPr>
          <p:nvPr/>
        </p:nvSpPr>
        <p:spPr>
          <a:xfrm>
            <a:off x="6096002" y="1845390"/>
            <a:ext cx="5031104" cy="84315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r>
              <a:rPr lang="en-US" sz="1600"/>
              <a:t>The DUAL model at work: </a:t>
            </a:r>
            <a:br>
              <a:rPr lang="en-US" sz="1600"/>
            </a:br>
            <a:r>
              <a:rPr lang="en-US" sz="3600"/>
              <a:t>South Africa</a:t>
            </a:r>
            <a:endParaRPr lang="en-US"/>
          </a:p>
        </p:txBody>
      </p:sp>
      <p:pic>
        <p:nvPicPr>
          <p:cNvPr id="8" name="Picture 7">
            <a:extLst>
              <a:ext uri="{FF2B5EF4-FFF2-40B4-BE49-F238E27FC236}">
                <a16:creationId xmlns:a16="http://schemas.microsoft.com/office/drawing/2014/main" id="{ACD18A7C-AB11-B9F4-0F4B-007C2A615BC6}"/>
              </a:ext>
            </a:extLst>
          </p:cNvPr>
          <p:cNvPicPr>
            <a:picLocks noGrp="1" noChangeAspect="1"/>
          </p:cNvPicPr>
          <p:nvPr/>
        </p:nvPicPr>
        <p:blipFill rotWithShape="1">
          <a:blip r:embed="rId6" cstate="screen">
            <a:extLst>
              <a:ext uri="{28A0092B-C50C-407E-A947-70E740481C1C}">
                <a14:useLocalDpi xmlns:a14="http://schemas.microsoft.com/office/drawing/2010/main"/>
              </a:ext>
            </a:extLst>
          </a:blip>
          <a:srcRect b="-186"/>
          <a:stretch/>
        </p:blipFill>
        <p:spPr>
          <a:xfrm>
            <a:off x="-29245" y="0"/>
            <a:ext cx="5620419" cy="6870666"/>
          </a:xfrm>
          <a:prstGeom prst="rect">
            <a:avLst/>
          </a:prstGeom>
        </p:spPr>
      </p:pic>
    </p:spTree>
    <p:extLst>
      <p:ext uri="{BB962C8B-B14F-4D97-AF65-F5344CB8AC3E}">
        <p14:creationId xmlns:p14="http://schemas.microsoft.com/office/powerpoint/2010/main" val="243316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65FAC-8D91-42E7-8FE6-84EC1EDF0F82}"/>
              </a:ext>
            </a:extLst>
          </p:cNvPr>
          <p:cNvSpPr>
            <a:spLocks noGrp="1"/>
          </p:cNvSpPr>
          <p:nvPr>
            <p:ph sz="half" idx="1"/>
          </p:nvPr>
        </p:nvSpPr>
        <p:spPr>
          <a:xfrm>
            <a:off x="6096000" y="2819400"/>
            <a:ext cx="5257800" cy="3124200"/>
          </a:xfrm>
        </p:spPr>
        <p:txBody>
          <a:bodyPr vert="horz" lIns="91440" tIns="45720" rIns="91440" bIns="45720" rtlCol="0" anchor="t">
            <a:noAutofit/>
          </a:bodyPr>
          <a:lstStyle/>
          <a:p>
            <a:r>
              <a:rPr lang="en-US" sz="1800" b="1"/>
              <a:t>Data use campaigns for change management</a:t>
            </a:r>
            <a:endParaRPr lang="en-US" sz="1800"/>
          </a:p>
          <a:p>
            <a:r>
              <a:rPr lang="en-US" sz="1800"/>
              <a:t>The government introduced data use campaigns where health workers were trained to use DHIS2 dashboards and socialized on the different data use tools and systems available to them.</a:t>
            </a:r>
            <a:endParaRPr lang="en-US" sz="1800">
              <a:cs typeface="Calibri"/>
            </a:endParaRPr>
          </a:p>
        </p:txBody>
      </p:sp>
      <p:sp>
        <p:nvSpPr>
          <p:cNvPr id="9" name="Text Placeholder 8">
            <a:extLst>
              <a:ext uri="{FF2B5EF4-FFF2-40B4-BE49-F238E27FC236}">
                <a16:creationId xmlns:a16="http://schemas.microsoft.com/office/drawing/2014/main" id="{0BC39439-E125-936F-180B-89E62DFA4787}"/>
              </a:ext>
            </a:extLst>
          </p:cNvPr>
          <p:cNvSpPr>
            <a:spLocks noGrp="1"/>
          </p:cNvSpPr>
          <p:nvPr>
            <p:ph type="body" sz="quarter" idx="11"/>
          </p:nvPr>
        </p:nvSpPr>
        <p:spPr/>
        <p:txBody>
          <a:bodyPr/>
          <a:lstStyle/>
          <a:p>
            <a:r>
              <a:rPr lang="en-US"/>
              <a:t>Photo: PATH</a:t>
            </a:r>
          </a:p>
        </p:txBody>
      </p:sp>
      <p:pic>
        <p:nvPicPr>
          <p:cNvPr id="12" name="Picture 11" descr="Logo&#10;&#10;Description automatically generated">
            <a:extLst>
              <a:ext uri="{FF2B5EF4-FFF2-40B4-BE49-F238E27FC236}">
                <a16:creationId xmlns:a16="http://schemas.microsoft.com/office/drawing/2014/main" id="{1DF5694C-E720-4DC3-A556-C8B7A292EF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8294" y="6050100"/>
            <a:ext cx="1610305" cy="843159"/>
          </a:xfrm>
          <a:prstGeom prst="rect">
            <a:avLst/>
          </a:prstGeom>
        </p:spPr>
      </p:pic>
      <p:pic>
        <p:nvPicPr>
          <p:cNvPr id="21" name="Picture 20" descr="Logo&#10;&#10;Description automatically generated">
            <a:extLst>
              <a:ext uri="{FF2B5EF4-FFF2-40B4-BE49-F238E27FC236}">
                <a16:creationId xmlns:a16="http://schemas.microsoft.com/office/drawing/2014/main" id="{E609EC63-6A4F-211C-26C6-6B725F6D6D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8294" y="6050100"/>
            <a:ext cx="1610305" cy="843159"/>
          </a:xfrm>
          <a:prstGeom prst="rect">
            <a:avLst/>
          </a:prstGeom>
        </p:spPr>
      </p:pic>
      <p:sp>
        <p:nvSpPr>
          <p:cNvPr id="6" name="Rectangle 5">
            <a:extLst>
              <a:ext uri="{FF2B5EF4-FFF2-40B4-BE49-F238E27FC236}">
                <a16:creationId xmlns:a16="http://schemas.microsoft.com/office/drawing/2014/main" id="{CC10B1F3-7D6D-42BB-8E96-408F47FE9F06}"/>
              </a:ext>
            </a:extLst>
          </p:cNvPr>
          <p:cNvSpPr/>
          <p:nvPr/>
        </p:nvSpPr>
        <p:spPr>
          <a:xfrm>
            <a:off x="10715625" y="-1"/>
            <a:ext cx="1463040" cy="1463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endParaRPr>
          </a:p>
          <a:p>
            <a:pPr algn="ctr"/>
            <a:endParaRPr lang="en-US" sz="1500">
              <a:solidFill>
                <a:schemeClr val="bg1"/>
              </a:solidFill>
            </a:endParaRPr>
          </a:p>
          <a:p>
            <a:pPr algn="ctr"/>
            <a:endParaRPr lang="en-US" sz="1500">
              <a:solidFill>
                <a:schemeClr val="bg1"/>
              </a:solidFill>
            </a:endParaRPr>
          </a:p>
          <a:p>
            <a:pPr algn="ctr"/>
            <a:r>
              <a:rPr lang="en-US" sz="1500">
                <a:solidFill>
                  <a:schemeClr val="bg1"/>
                </a:solidFill>
              </a:rPr>
              <a:t>Change management</a:t>
            </a:r>
          </a:p>
        </p:txBody>
      </p:sp>
      <p:pic>
        <p:nvPicPr>
          <p:cNvPr id="8" name="Graphic 7" descr="Cycle with people outline">
            <a:extLst>
              <a:ext uri="{FF2B5EF4-FFF2-40B4-BE49-F238E27FC236}">
                <a16:creationId xmlns:a16="http://schemas.microsoft.com/office/drawing/2014/main" id="{ECC27564-C4A2-877F-607D-47EFC71518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6000" y="0"/>
            <a:ext cx="914400" cy="914400"/>
          </a:xfrm>
          <a:prstGeom prst="rect">
            <a:avLst/>
          </a:prstGeom>
        </p:spPr>
      </p:pic>
      <p:grpSp>
        <p:nvGrpSpPr>
          <p:cNvPr id="14" name="Group 13">
            <a:extLst>
              <a:ext uri="{FF2B5EF4-FFF2-40B4-BE49-F238E27FC236}">
                <a16:creationId xmlns:a16="http://schemas.microsoft.com/office/drawing/2014/main" id="{39FE2863-33F9-DA4A-9460-94D4BF0D6388}"/>
              </a:ext>
            </a:extLst>
          </p:cNvPr>
          <p:cNvGrpSpPr/>
          <p:nvPr/>
        </p:nvGrpSpPr>
        <p:grpSpPr>
          <a:xfrm>
            <a:off x="6202190" y="301964"/>
            <a:ext cx="977543" cy="1526963"/>
            <a:chOff x="8179807" y="4351476"/>
            <a:chExt cx="1087438" cy="1698624"/>
          </a:xfrm>
        </p:grpSpPr>
        <p:sp>
          <p:nvSpPr>
            <p:cNvPr id="15" name="Freeform 1398">
              <a:extLst>
                <a:ext uri="{FF2B5EF4-FFF2-40B4-BE49-F238E27FC236}">
                  <a16:creationId xmlns:a16="http://schemas.microsoft.com/office/drawing/2014/main" id="{713220A9-5D19-AC19-DFEE-E7ECB36C7E0B}"/>
                </a:ext>
              </a:extLst>
            </p:cNvPr>
            <p:cNvSpPr>
              <a:spLocks/>
            </p:cNvSpPr>
            <p:nvPr/>
          </p:nvSpPr>
          <p:spPr bwMode="auto">
            <a:xfrm>
              <a:off x="8803695" y="4907100"/>
              <a:ext cx="179388" cy="506413"/>
            </a:xfrm>
            <a:custGeom>
              <a:avLst/>
              <a:gdLst>
                <a:gd name="T0" fmla="*/ 56 w 226"/>
                <a:gd name="T1" fmla="*/ 9 h 637"/>
                <a:gd name="T2" fmla="*/ 79 w 226"/>
                <a:gd name="T3" fmla="*/ 14 h 637"/>
                <a:gd name="T4" fmla="*/ 90 w 226"/>
                <a:gd name="T5" fmla="*/ 20 h 637"/>
                <a:gd name="T6" fmla="*/ 90 w 226"/>
                <a:gd name="T7" fmla="*/ 47 h 637"/>
                <a:gd name="T8" fmla="*/ 110 w 226"/>
                <a:gd name="T9" fmla="*/ 76 h 637"/>
                <a:gd name="T10" fmla="*/ 110 w 226"/>
                <a:gd name="T11" fmla="*/ 103 h 637"/>
                <a:gd name="T12" fmla="*/ 107 w 226"/>
                <a:gd name="T13" fmla="*/ 208 h 637"/>
                <a:gd name="T14" fmla="*/ 92 w 226"/>
                <a:gd name="T15" fmla="*/ 236 h 637"/>
                <a:gd name="T16" fmla="*/ 114 w 226"/>
                <a:gd name="T17" fmla="*/ 310 h 637"/>
                <a:gd name="T18" fmla="*/ 118 w 226"/>
                <a:gd name="T19" fmla="*/ 343 h 637"/>
                <a:gd name="T20" fmla="*/ 130 w 226"/>
                <a:gd name="T21" fmla="*/ 363 h 637"/>
                <a:gd name="T22" fmla="*/ 127 w 226"/>
                <a:gd name="T23" fmla="*/ 388 h 637"/>
                <a:gd name="T24" fmla="*/ 134 w 226"/>
                <a:gd name="T25" fmla="*/ 404 h 637"/>
                <a:gd name="T26" fmla="*/ 150 w 226"/>
                <a:gd name="T27" fmla="*/ 388 h 637"/>
                <a:gd name="T28" fmla="*/ 157 w 226"/>
                <a:gd name="T29" fmla="*/ 401 h 637"/>
                <a:gd name="T30" fmla="*/ 174 w 226"/>
                <a:gd name="T31" fmla="*/ 417 h 637"/>
                <a:gd name="T32" fmla="*/ 165 w 226"/>
                <a:gd name="T33" fmla="*/ 370 h 637"/>
                <a:gd name="T34" fmla="*/ 152 w 226"/>
                <a:gd name="T35" fmla="*/ 361 h 637"/>
                <a:gd name="T36" fmla="*/ 154 w 226"/>
                <a:gd name="T37" fmla="*/ 343 h 637"/>
                <a:gd name="T38" fmla="*/ 192 w 226"/>
                <a:gd name="T39" fmla="*/ 394 h 637"/>
                <a:gd name="T40" fmla="*/ 223 w 226"/>
                <a:gd name="T41" fmla="*/ 437 h 637"/>
                <a:gd name="T42" fmla="*/ 217 w 226"/>
                <a:gd name="T43" fmla="*/ 482 h 637"/>
                <a:gd name="T44" fmla="*/ 214 w 226"/>
                <a:gd name="T45" fmla="*/ 544 h 637"/>
                <a:gd name="T46" fmla="*/ 192 w 226"/>
                <a:gd name="T47" fmla="*/ 559 h 637"/>
                <a:gd name="T48" fmla="*/ 174 w 226"/>
                <a:gd name="T49" fmla="*/ 581 h 637"/>
                <a:gd name="T50" fmla="*/ 172 w 226"/>
                <a:gd name="T51" fmla="*/ 604 h 637"/>
                <a:gd name="T52" fmla="*/ 174 w 226"/>
                <a:gd name="T53" fmla="*/ 637 h 637"/>
                <a:gd name="T54" fmla="*/ 156 w 226"/>
                <a:gd name="T55" fmla="*/ 635 h 637"/>
                <a:gd name="T56" fmla="*/ 157 w 226"/>
                <a:gd name="T57" fmla="*/ 613 h 637"/>
                <a:gd name="T58" fmla="*/ 138 w 226"/>
                <a:gd name="T59" fmla="*/ 597 h 637"/>
                <a:gd name="T60" fmla="*/ 119 w 226"/>
                <a:gd name="T61" fmla="*/ 575 h 637"/>
                <a:gd name="T62" fmla="*/ 105 w 226"/>
                <a:gd name="T63" fmla="*/ 541 h 637"/>
                <a:gd name="T64" fmla="*/ 118 w 226"/>
                <a:gd name="T65" fmla="*/ 508 h 637"/>
                <a:gd name="T66" fmla="*/ 128 w 226"/>
                <a:gd name="T67" fmla="*/ 461 h 637"/>
                <a:gd name="T68" fmla="*/ 119 w 226"/>
                <a:gd name="T69" fmla="*/ 423 h 637"/>
                <a:gd name="T70" fmla="*/ 65 w 226"/>
                <a:gd name="T71" fmla="*/ 430 h 637"/>
                <a:gd name="T72" fmla="*/ 38 w 226"/>
                <a:gd name="T73" fmla="*/ 392 h 637"/>
                <a:gd name="T74" fmla="*/ 27 w 226"/>
                <a:gd name="T75" fmla="*/ 381 h 637"/>
                <a:gd name="T76" fmla="*/ 9 w 226"/>
                <a:gd name="T77" fmla="*/ 370 h 637"/>
                <a:gd name="T78" fmla="*/ 1 w 226"/>
                <a:gd name="T79" fmla="*/ 350 h 637"/>
                <a:gd name="T80" fmla="*/ 20 w 226"/>
                <a:gd name="T81" fmla="*/ 294 h 637"/>
                <a:gd name="T82" fmla="*/ 34 w 226"/>
                <a:gd name="T83" fmla="*/ 268 h 637"/>
                <a:gd name="T84" fmla="*/ 56 w 226"/>
                <a:gd name="T85" fmla="*/ 256 h 637"/>
                <a:gd name="T86" fmla="*/ 43 w 226"/>
                <a:gd name="T87" fmla="*/ 236 h 637"/>
                <a:gd name="T88" fmla="*/ 47 w 226"/>
                <a:gd name="T89" fmla="*/ 190 h 637"/>
                <a:gd name="T90" fmla="*/ 52 w 226"/>
                <a:gd name="T91" fmla="*/ 139 h 637"/>
                <a:gd name="T92" fmla="*/ 63 w 226"/>
                <a:gd name="T93" fmla="*/ 119 h 637"/>
                <a:gd name="T94" fmla="*/ 74 w 226"/>
                <a:gd name="T95" fmla="*/ 98 h 637"/>
                <a:gd name="T96" fmla="*/ 58 w 226"/>
                <a:gd name="T97" fmla="*/ 58 h 637"/>
                <a:gd name="T98" fmla="*/ 43 w 226"/>
                <a:gd name="T99" fmla="*/ 21 h 637"/>
                <a:gd name="T100" fmla="*/ 25 w 226"/>
                <a:gd name="T101" fmla="*/ 11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637">
                  <a:moveTo>
                    <a:pt x="29" y="0"/>
                  </a:moveTo>
                  <a:lnTo>
                    <a:pt x="41" y="9"/>
                  </a:lnTo>
                  <a:lnTo>
                    <a:pt x="56" y="9"/>
                  </a:lnTo>
                  <a:lnTo>
                    <a:pt x="61" y="18"/>
                  </a:lnTo>
                  <a:lnTo>
                    <a:pt x="65" y="20"/>
                  </a:lnTo>
                  <a:lnTo>
                    <a:pt x="79" y="14"/>
                  </a:lnTo>
                  <a:lnTo>
                    <a:pt x="85" y="14"/>
                  </a:lnTo>
                  <a:lnTo>
                    <a:pt x="88" y="16"/>
                  </a:lnTo>
                  <a:lnTo>
                    <a:pt x="90" y="20"/>
                  </a:lnTo>
                  <a:lnTo>
                    <a:pt x="94" y="25"/>
                  </a:lnTo>
                  <a:lnTo>
                    <a:pt x="90" y="38"/>
                  </a:lnTo>
                  <a:lnTo>
                    <a:pt x="90" y="47"/>
                  </a:lnTo>
                  <a:lnTo>
                    <a:pt x="99" y="67"/>
                  </a:lnTo>
                  <a:lnTo>
                    <a:pt x="103" y="70"/>
                  </a:lnTo>
                  <a:lnTo>
                    <a:pt x="110" y="76"/>
                  </a:lnTo>
                  <a:lnTo>
                    <a:pt x="116" y="85"/>
                  </a:lnTo>
                  <a:lnTo>
                    <a:pt x="116" y="92"/>
                  </a:lnTo>
                  <a:lnTo>
                    <a:pt x="110" y="103"/>
                  </a:lnTo>
                  <a:lnTo>
                    <a:pt x="114" y="139"/>
                  </a:lnTo>
                  <a:lnTo>
                    <a:pt x="114" y="192"/>
                  </a:lnTo>
                  <a:lnTo>
                    <a:pt x="107" y="208"/>
                  </a:lnTo>
                  <a:lnTo>
                    <a:pt x="101" y="217"/>
                  </a:lnTo>
                  <a:lnTo>
                    <a:pt x="94" y="228"/>
                  </a:lnTo>
                  <a:lnTo>
                    <a:pt x="92" y="236"/>
                  </a:lnTo>
                  <a:lnTo>
                    <a:pt x="92" y="243"/>
                  </a:lnTo>
                  <a:lnTo>
                    <a:pt x="107" y="277"/>
                  </a:lnTo>
                  <a:lnTo>
                    <a:pt x="114" y="310"/>
                  </a:lnTo>
                  <a:lnTo>
                    <a:pt x="114" y="310"/>
                  </a:lnTo>
                  <a:lnTo>
                    <a:pt x="114" y="330"/>
                  </a:lnTo>
                  <a:lnTo>
                    <a:pt x="118" y="343"/>
                  </a:lnTo>
                  <a:lnTo>
                    <a:pt x="119" y="350"/>
                  </a:lnTo>
                  <a:lnTo>
                    <a:pt x="128" y="359"/>
                  </a:lnTo>
                  <a:lnTo>
                    <a:pt x="130" y="363"/>
                  </a:lnTo>
                  <a:lnTo>
                    <a:pt x="130" y="368"/>
                  </a:lnTo>
                  <a:lnTo>
                    <a:pt x="127" y="381"/>
                  </a:lnTo>
                  <a:lnTo>
                    <a:pt x="127" y="388"/>
                  </a:lnTo>
                  <a:lnTo>
                    <a:pt x="127" y="395"/>
                  </a:lnTo>
                  <a:lnTo>
                    <a:pt x="130" y="401"/>
                  </a:lnTo>
                  <a:lnTo>
                    <a:pt x="134" y="404"/>
                  </a:lnTo>
                  <a:lnTo>
                    <a:pt x="139" y="404"/>
                  </a:lnTo>
                  <a:lnTo>
                    <a:pt x="145" y="403"/>
                  </a:lnTo>
                  <a:lnTo>
                    <a:pt x="150" y="388"/>
                  </a:lnTo>
                  <a:lnTo>
                    <a:pt x="152" y="388"/>
                  </a:lnTo>
                  <a:lnTo>
                    <a:pt x="154" y="390"/>
                  </a:lnTo>
                  <a:lnTo>
                    <a:pt x="157" y="401"/>
                  </a:lnTo>
                  <a:lnTo>
                    <a:pt x="163" y="403"/>
                  </a:lnTo>
                  <a:lnTo>
                    <a:pt x="172" y="415"/>
                  </a:lnTo>
                  <a:lnTo>
                    <a:pt x="174" y="417"/>
                  </a:lnTo>
                  <a:lnTo>
                    <a:pt x="176" y="415"/>
                  </a:lnTo>
                  <a:lnTo>
                    <a:pt x="176" y="406"/>
                  </a:lnTo>
                  <a:lnTo>
                    <a:pt x="165" y="370"/>
                  </a:lnTo>
                  <a:lnTo>
                    <a:pt x="161" y="366"/>
                  </a:lnTo>
                  <a:lnTo>
                    <a:pt x="154" y="363"/>
                  </a:lnTo>
                  <a:lnTo>
                    <a:pt x="152" y="361"/>
                  </a:lnTo>
                  <a:lnTo>
                    <a:pt x="150" y="355"/>
                  </a:lnTo>
                  <a:lnTo>
                    <a:pt x="152" y="343"/>
                  </a:lnTo>
                  <a:lnTo>
                    <a:pt x="154" y="343"/>
                  </a:lnTo>
                  <a:lnTo>
                    <a:pt x="163" y="355"/>
                  </a:lnTo>
                  <a:lnTo>
                    <a:pt x="174" y="368"/>
                  </a:lnTo>
                  <a:lnTo>
                    <a:pt x="192" y="394"/>
                  </a:lnTo>
                  <a:lnTo>
                    <a:pt x="201" y="410"/>
                  </a:lnTo>
                  <a:lnTo>
                    <a:pt x="217" y="428"/>
                  </a:lnTo>
                  <a:lnTo>
                    <a:pt x="223" y="437"/>
                  </a:lnTo>
                  <a:lnTo>
                    <a:pt x="226" y="457"/>
                  </a:lnTo>
                  <a:lnTo>
                    <a:pt x="225" y="466"/>
                  </a:lnTo>
                  <a:lnTo>
                    <a:pt x="217" y="482"/>
                  </a:lnTo>
                  <a:lnTo>
                    <a:pt x="223" y="502"/>
                  </a:lnTo>
                  <a:lnTo>
                    <a:pt x="217" y="513"/>
                  </a:lnTo>
                  <a:lnTo>
                    <a:pt x="214" y="544"/>
                  </a:lnTo>
                  <a:lnTo>
                    <a:pt x="210" y="553"/>
                  </a:lnTo>
                  <a:lnTo>
                    <a:pt x="201" y="557"/>
                  </a:lnTo>
                  <a:lnTo>
                    <a:pt x="192" y="559"/>
                  </a:lnTo>
                  <a:lnTo>
                    <a:pt x="176" y="570"/>
                  </a:lnTo>
                  <a:lnTo>
                    <a:pt x="174" y="575"/>
                  </a:lnTo>
                  <a:lnTo>
                    <a:pt x="174" y="581"/>
                  </a:lnTo>
                  <a:lnTo>
                    <a:pt x="168" y="591"/>
                  </a:lnTo>
                  <a:lnTo>
                    <a:pt x="168" y="600"/>
                  </a:lnTo>
                  <a:lnTo>
                    <a:pt x="172" y="604"/>
                  </a:lnTo>
                  <a:lnTo>
                    <a:pt x="176" y="611"/>
                  </a:lnTo>
                  <a:lnTo>
                    <a:pt x="174" y="622"/>
                  </a:lnTo>
                  <a:lnTo>
                    <a:pt x="174" y="637"/>
                  </a:lnTo>
                  <a:lnTo>
                    <a:pt x="172" y="637"/>
                  </a:lnTo>
                  <a:lnTo>
                    <a:pt x="157" y="637"/>
                  </a:lnTo>
                  <a:lnTo>
                    <a:pt x="156" y="635"/>
                  </a:lnTo>
                  <a:lnTo>
                    <a:pt x="161" y="626"/>
                  </a:lnTo>
                  <a:lnTo>
                    <a:pt x="163" y="620"/>
                  </a:lnTo>
                  <a:lnTo>
                    <a:pt x="157" y="613"/>
                  </a:lnTo>
                  <a:lnTo>
                    <a:pt x="148" y="610"/>
                  </a:lnTo>
                  <a:lnTo>
                    <a:pt x="143" y="606"/>
                  </a:lnTo>
                  <a:lnTo>
                    <a:pt x="138" y="597"/>
                  </a:lnTo>
                  <a:lnTo>
                    <a:pt x="127" y="584"/>
                  </a:lnTo>
                  <a:lnTo>
                    <a:pt x="123" y="577"/>
                  </a:lnTo>
                  <a:lnTo>
                    <a:pt x="119" y="575"/>
                  </a:lnTo>
                  <a:lnTo>
                    <a:pt x="116" y="570"/>
                  </a:lnTo>
                  <a:lnTo>
                    <a:pt x="108" y="546"/>
                  </a:lnTo>
                  <a:lnTo>
                    <a:pt x="105" y="541"/>
                  </a:lnTo>
                  <a:lnTo>
                    <a:pt x="110" y="526"/>
                  </a:lnTo>
                  <a:lnTo>
                    <a:pt x="118" y="519"/>
                  </a:lnTo>
                  <a:lnTo>
                    <a:pt x="118" y="508"/>
                  </a:lnTo>
                  <a:lnTo>
                    <a:pt x="125" y="497"/>
                  </a:lnTo>
                  <a:lnTo>
                    <a:pt x="128" y="488"/>
                  </a:lnTo>
                  <a:lnTo>
                    <a:pt x="128" y="461"/>
                  </a:lnTo>
                  <a:lnTo>
                    <a:pt x="128" y="448"/>
                  </a:lnTo>
                  <a:lnTo>
                    <a:pt x="123" y="430"/>
                  </a:lnTo>
                  <a:lnTo>
                    <a:pt x="119" y="423"/>
                  </a:lnTo>
                  <a:lnTo>
                    <a:pt x="114" y="419"/>
                  </a:lnTo>
                  <a:lnTo>
                    <a:pt x="74" y="426"/>
                  </a:lnTo>
                  <a:lnTo>
                    <a:pt x="65" y="430"/>
                  </a:lnTo>
                  <a:lnTo>
                    <a:pt x="59" y="428"/>
                  </a:lnTo>
                  <a:lnTo>
                    <a:pt x="47" y="414"/>
                  </a:lnTo>
                  <a:lnTo>
                    <a:pt x="38" y="392"/>
                  </a:lnTo>
                  <a:lnTo>
                    <a:pt x="30" y="388"/>
                  </a:lnTo>
                  <a:lnTo>
                    <a:pt x="29" y="384"/>
                  </a:lnTo>
                  <a:lnTo>
                    <a:pt x="27" y="381"/>
                  </a:lnTo>
                  <a:lnTo>
                    <a:pt x="23" y="379"/>
                  </a:lnTo>
                  <a:lnTo>
                    <a:pt x="12" y="379"/>
                  </a:lnTo>
                  <a:lnTo>
                    <a:pt x="9" y="370"/>
                  </a:lnTo>
                  <a:lnTo>
                    <a:pt x="1" y="368"/>
                  </a:lnTo>
                  <a:lnTo>
                    <a:pt x="0" y="355"/>
                  </a:lnTo>
                  <a:lnTo>
                    <a:pt x="1" y="350"/>
                  </a:lnTo>
                  <a:lnTo>
                    <a:pt x="10" y="337"/>
                  </a:lnTo>
                  <a:lnTo>
                    <a:pt x="18" y="316"/>
                  </a:lnTo>
                  <a:lnTo>
                    <a:pt x="20" y="294"/>
                  </a:lnTo>
                  <a:lnTo>
                    <a:pt x="25" y="274"/>
                  </a:lnTo>
                  <a:lnTo>
                    <a:pt x="27" y="272"/>
                  </a:lnTo>
                  <a:lnTo>
                    <a:pt x="34" y="268"/>
                  </a:lnTo>
                  <a:lnTo>
                    <a:pt x="41" y="263"/>
                  </a:lnTo>
                  <a:lnTo>
                    <a:pt x="54" y="261"/>
                  </a:lnTo>
                  <a:lnTo>
                    <a:pt x="56" y="256"/>
                  </a:lnTo>
                  <a:lnTo>
                    <a:pt x="54" y="247"/>
                  </a:lnTo>
                  <a:lnTo>
                    <a:pt x="49" y="243"/>
                  </a:lnTo>
                  <a:lnTo>
                    <a:pt x="43" y="236"/>
                  </a:lnTo>
                  <a:lnTo>
                    <a:pt x="43" y="234"/>
                  </a:lnTo>
                  <a:lnTo>
                    <a:pt x="47" y="210"/>
                  </a:lnTo>
                  <a:lnTo>
                    <a:pt x="47" y="190"/>
                  </a:lnTo>
                  <a:lnTo>
                    <a:pt x="45" y="178"/>
                  </a:lnTo>
                  <a:lnTo>
                    <a:pt x="52" y="152"/>
                  </a:lnTo>
                  <a:lnTo>
                    <a:pt x="52" y="139"/>
                  </a:lnTo>
                  <a:lnTo>
                    <a:pt x="54" y="125"/>
                  </a:lnTo>
                  <a:lnTo>
                    <a:pt x="59" y="121"/>
                  </a:lnTo>
                  <a:lnTo>
                    <a:pt x="63" y="119"/>
                  </a:lnTo>
                  <a:lnTo>
                    <a:pt x="74" y="112"/>
                  </a:lnTo>
                  <a:lnTo>
                    <a:pt x="74" y="105"/>
                  </a:lnTo>
                  <a:lnTo>
                    <a:pt x="74" y="98"/>
                  </a:lnTo>
                  <a:lnTo>
                    <a:pt x="69" y="92"/>
                  </a:lnTo>
                  <a:lnTo>
                    <a:pt x="65" y="65"/>
                  </a:lnTo>
                  <a:lnTo>
                    <a:pt x="58" y="58"/>
                  </a:lnTo>
                  <a:lnTo>
                    <a:pt x="54" y="41"/>
                  </a:lnTo>
                  <a:lnTo>
                    <a:pt x="50" y="34"/>
                  </a:lnTo>
                  <a:lnTo>
                    <a:pt x="43" y="21"/>
                  </a:lnTo>
                  <a:lnTo>
                    <a:pt x="30" y="21"/>
                  </a:lnTo>
                  <a:lnTo>
                    <a:pt x="29" y="12"/>
                  </a:lnTo>
                  <a:lnTo>
                    <a:pt x="25" y="11"/>
                  </a:lnTo>
                  <a:lnTo>
                    <a:pt x="25" y="3"/>
                  </a:lnTo>
                  <a:lnTo>
                    <a:pt x="29" y="0"/>
                  </a:lnTo>
                  <a:close/>
                </a:path>
              </a:pathLst>
            </a:custGeom>
            <a:solidFill>
              <a:schemeClr val="accent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515">
              <a:extLst>
                <a:ext uri="{FF2B5EF4-FFF2-40B4-BE49-F238E27FC236}">
                  <a16:creationId xmlns:a16="http://schemas.microsoft.com/office/drawing/2014/main" id="{7E187979-781E-62A5-9D5E-A2D49B548313}"/>
                </a:ext>
              </a:extLst>
            </p:cNvPr>
            <p:cNvSpPr>
              <a:spLocks/>
            </p:cNvSpPr>
            <p:nvPr/>
          </p:nvSpPr>
          <p:spPr bwMode="auto">
            <a:xfrm>
              <a:off x="8637007" y="4351476"/>
              <a:ext cx="622300" cy="709613"/>
            </a:xfrm>
            <a:custGeom>
              <a:avLst/>
              <a:gdLst>
                <a:gd name="T0" fmla="*/ 597 w 784"/>
                <a:gd name="T1" fmla="*/ 189 h 893"/>
                <a:gd name="T2" fmla="*/ 706 w 784"/>
                <a:gd name="T3" fmla="*/ 314 h 893"/>
                <a:gd name="T4" fmla="*/ 671 w 784"/>
                <a:gd name="T5" fmla="*/ 427 h 893"/>
                <a:gd name="T6" fmla="*/ 704 w 784"/>
                <a:gd name="T7" fmla="*/ 481 h 893"/>
                <a:gd name="T8" fmla="*/ 719 w 784"/>
                <a:gd name="T9" fmla="*/ 519 h 893"/>
                <a:gd name="T10" fmla="*/ 711 w 784"/>
                <a:gd name="T11" fmla="*/ 568 h 893"/>
                <a:gd name="T12" fmla="*/ 702 w 784"/>
                <a:gd name="T13" fmla="*/ 599 h 893"/>
                <a:gd name="T14" fmla="*/ 717 w 784"/>
                <a:gd name="T15" fmla="*/ 650 h 893"/>
                <a:gd name="T16" fmla="*/ 730 w 784"/>
                <a:gd name="T17" fmla="*/ 697 h 893"/>
                <a:gd name="T18" fmla="*/ 737 w 784"/>
                <a:gd name="T19" fmla="*/ 735 h 893"/>
                <a:gd name="T20" fmla="*/ 760 w 784"/>
                <a:gd name="T21" fmla="*/ 775 h 893"/>
                <a:gd name="T22" fmla="*/ 784 w 784"/>
                <a:gd name="T23" fmla="*/ 793 h 893"/>
                <a:gd name="T24" fmla="*/ 735 w 784"/>
                <a:gd name="T25" fmla="*/ 833 h 893"/>
                <a:gd name="T26" fmla="*/ 641 w 784"/>
                <a:gd name="T27" fmla="*/ 862 h 893"/>
                <a:gd name="T28" fmla="*/ 573 w 784"/>
                <a:gd name="T29" fmla="*/ 879 h 893"/>
                <a:gd name="T30" fmla="*/ 504 w 784"/>
                <a:gd name="T31" fmla="*/ 889 h 893"/>
                <a:gd name="T32" fmla="*/ 470 w 784"/>
                <a:gd name="T33" fmla="*/ 888 h 893"/>
                <a:gd name="T34" fmla="*/ 435 w 784"/>
                <a:gd name="T35" fmla="*/ 880 h 893"/>
                <a:gd name="T36" fmla="*/ 370 w 784"/>
                <a:gd name="T37" fmla="*/ 862 h 893"/>
                <a:gd name="T38" fmla="*/ 357 w 784"/>
                <a:gd name="T39" fmla="*/ 815 h 893"/>
                <a:gd name="T40" fmla="*/ 339 w 784"/>
                <a:gd name="T41" fmla="*/ 737 h 893"/>
                <a:gd name="T42" fmla="*/ 299 w 784"/>
                <a:gd name="T43" fmla="*/ 721 h 893"/>
                <a:gd name="T44" fmla="*/ 274 w 784"/>
                <a:gd name="T45" fmla="*/ 721 h 893"/>
                <a:gd name="T46" fmla="*/ 238 w 784"/>
                <a:gd name="T47" fmla="*/ 701 h 893"/>
                <a:gd name="T48" fmla="*/ 199 w 784"/>
                <a:gd name="T49" fmla="*/ 686 h 893"/>
                <a:gd name="T50" fmla="*/ 134 w 784"/>
                <a:gd name="T51" fmla="*/ 646 h 893"/>
                <a:gd name="T52" fmla="*/ 89 w 784"/>
                <a:gd name="T53" fmla="*/ 604 h 893"/>
                <a:gd name="T54" fmla="*/ 65 w 784"/>
                <a:gd name="T55" fmla="*/ 514 h 893"/>
                <a:gd name="T56" fmla="*/ 7 w 784"/>
                <a:gd name="T57" fmla="*/ 432 h 893"/>
                <a:gd name="T58" fmla="*/ 11 w 784"/>
                <a:gd name="T59" fmla="*/ 372 h 893"/>
                <a:gd name="T60" fmla="*/ 0 w 784"/>
                <a:gd name="T61" fmla="*/ 312 h 893"/>
                <a:gd name="T62" fmla="*/ 38 w 784"/>
                <a:gd name="T63" fmla="*/ 270 h 893"/>
                <a:gd name="T64" fmla="*/ 81 w 784"/>
                <a:gd name="T65" fmla="*/ 194 h 893"/>
                <a:gd name="T66" fmla="*/ 80 w 784"/>
                <a:gd name="T67" fmla="*/ 158 h 893"/>
                <a:gd name="T68" fmla="*/ 65 w 784"/>
                <a:gd name="T69" fmla="*/ 136 h 893"/>
                <a:gd name="T70" fmla="*/ 94 w 784"/>
                <a:gd name="T71" fmla="*/ 82 h 893"/>
                <a:gd name="T72" fmla="*/ 63 w 784"/>
                <a:gd name="T73" fmla="*/ 4 h 893"/>
                <a:gd name="T74" fmla="*/ 161 w 784"/>
                <a:gd name="T75" fmla="*/ 2 h 893"/>
                <a:gd name="T76" fmla="*/ 154 w 784"/>
                <a:gd name="T77" fmla="*/ 93 h 893"/>
                <a:gd name="T78" fmla="*/ 176 w 784"/>
                <a:gd name="T79" fmla="*/ 143 h 893"/>
                <a:gd name="T80" fmla="*/ 194 w 784"/>
                <a:gd name="T81" fmla="*/ 109 h 893"/>
                <a:gd name="T82" fmla="*/ 229 w 784"/>
                <a:gd name="T83" fmla="*/ 131 h 893"/>
                <a:gd name="T84" fmla="*/ 247 w 784"/>
                <a:gd name="T85" fmla="*/ 143 h 893"/>
                <a:gd name="T86" fmla="*/ 278 w 784"/>
                <a:gd name="T87" fmla="*/ 125 h 893"/>
                <a:gd name="T88" fmla="*/ 301 w 784"/>
                <a:gd name="T89" fmla="*/ 98 h 893"/>
                <a:gd name="T90" fmla="*/ 287 w 784"/>
                <a:gd name="T91" fmla="*/ 78 h 893"/>
                <a:gd name="T92" fmla="*/ 296 w 784"/>
                <a:gd name="T93" fmla="*/ 64 h 893"/>
                <a:gd name="T94" fmla="*/ 314 w 784"/>
                <a:gd name="T95" fmla="*/ 31 h 893"/>
                <a:gd name="T96" fmla="*/ 323 w 784"/>
                <a:gd name="T97" fmla="*/ 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4" h="893">
                  <a:moveTo>
                    <a:pt x="337" y="0"/>
                  </a:moveTo>
                  <a:lnTo>
                    <a:pt x="592" y="171"/>
                  </a:lnTo>
                  <a:lnTo>
                    <a:pt x="595" y="178"/>
                  </a:lnTo>
                  <a:lnTo>
                    <a:pt x="597" y="189"/>
                  </a:lnTo>
                  <a:lnTo>
                    <a:pt x="601" y="220"/>
                  </a:lnTo>
                  <a:lnTo>
                    <a:pt x="608" y="234"/>
                  </a:lnTo>
                  <a:lnTo>
                    <a:pt x="708" y="305"/>
                  </a:lnTo>
                  <a:lnTo>
                    <a:pt x="706" y="314"/>
                  </a:lnTo>
                  <a:lnTo>
                    <a:pt x="695" y="359"/>
                  </a:lnTo>
                  <a:lnTo>
                    <a:pt x="690" y="370"/>
                  </a:lnTo>
                  <a:lnTo>
                    <a:pt x="686" y="390"/>
                  </a:lnTo>
                  <a:lnTo>
                    <a:pt x="671" y="427"/>
                  </a:lnTo>
                  <a:lnTo>
                    <a:pt x="673" y="443"/>
                  </a:lnTo>
                  <a:lnTo>
                    <a:pt x="675" y="452"/>
                  </a:lnTo>
                  <a:lnTo>
                    <a:pt x="697" y="468"/>
                  </a:lnTo>
                  <a:lnTo>
                    <a:pt x="704" y="481"/>
                  </a:lnTo>
                  <a:lnTo>
                    <a:pt x="715" y="492"/>
                  </a:lnTo>
                  <a:lnTo>
                    <a:pt x="724" y="510"/>
                  </a:lnTo>
                  <a:lnTo>
                    <a:pt x="722" y="517"/>
                  </a:lnTo>
                  <a:lnTo>
                    <a:pt x="719" y="519"/>
                  </a:lnTo>
                  <a:lnTo>
                    <a:pt x="713" y="530"/>
                  </a:lnTo>
                  <a:lnTo>
                    <a:pt x="710" y="548"/>
                  </a:lnTo>
                  <a:lnTo>
                    <a:pt x="708" y="559"/>
                  </a:lnTo>
                  <a:lnTo>
                    <a:pt x="711" y="568"/>
                  </a:lnTo>
                  <a:lnTo>
                    <a:pt x="711" y="575"/>
                  </a:lnTo>
                  <a:lnTo>
                    <a:pt x="713" y="585"/>
                  </a:lnTo>
                  <a:lnTo>
                    <a:pt x="711" y="599"/>
                  </a:lnTo>
                  <a:lnTo>
                    <a:pt x="702" y="599"/>
                  </a:lnTo>
                  <a:lnTo>
                    <a:pt x="700" y="610"/>
                  </a:lnTo>
                  <a:lnTo>
                    <a:pt x="702" y="624"/>
                  </a:lnTo>
                  <a:lnTo>
                    <a:pt x="710" y="644"/>
                  </a:lnTo>
                  <a:lnTo>
                    <a:pt x="717" y="650"/>
                  </a:lnTo>
                  <a:lnTo>
                    <a:pt x="717" y="653"/>
                  </a:lnTo>
                  <a:lnTo>
                    <a:pt x="711" y="659"/>
                  </a:lnTo>
                  <a:lnTo>
                    <a:pt x="728" y="688"/>
                  </a:lnTo>
                  <a:lnTo>
                    <a:pt x="730" y="697"/>
                  </a:lnTo>
                  <a:lnTo>
                    <a:pt x="728" y="708"/>
                  </a:lnTo>
                  <a:lnTo>
                    <a:pt x="733" y="715"/>
                  </a:lnTo>
                  <a:lnTo>
                    <a:pt x="737" y="724"/>
                  </a:lnTo>
                  <a:lnTo>
                    <a:pt x="737" y="735"/>
                  </a:lnTo>
                  <a:lnTo>
                    <a:pt x="740" y="741"/>
                  </a:lnTo>
                  <a:lnTo>
                    <a:pt x="740" y="751"/>
                  </a:lnTo>
                  <a:lnTo>
                    <a:pt x="755" y="761"/>
                  </a:lnTo>
                  <a:lnTo>
                    <a:pt x="760" y="775"/>
                  </a:lnTo>
                  <a:lnTo>
                    <a:pt x="773" y="779"/>
                  </a:lnTo>
                  <a:lnTo>
                    <a:pt x="780" y="784"/>
                  </a:lnTo>
                  <a:lnTo>
                    <a:pt x="784" y="786"/>
                  </a:lnTo>
                  <a:lnTo>
                    <a:pt x="784" y="793"/>
                  </a:lnTo>
                  <a:lnTo>
                    <a:pt x="782" y="797"/>
                  </a:lnTo>
                  <a:lnTo>
                    <a:pt x="762" y="811"/>
                  </a:lnTo>
                  <a:lnTo>
                    <a:pt x="742" y="830"/>
                  </a:lnTo>
                  <a:lnTo>
                    <a:pt x="735" y="833"/>
                  </a:lnTo>
                  <a:lnTo>
                    <a:pt x="710" y="842"/>
                  </a:lnTo>
                  <a:lnTo>
                    <a:pt x="666" y="860"/>
                  </a:lnTo>
                  <a:lnTo>
                    <a:pt x="653" y="864"/>
                  </a:lnTo>
                  <a:lnTo>
                    <a:pt x="641" y="862"/>
                  </a:lnTo>
                  <a:lnTo>
                    <a:pt x="624" y="853"/>
                  </a:lnTo>
                  <a:lnTo>
                    <a:pt x="612" y="857"/>
                  </a:lnTo>
                  <a:lnTo>
                    <a:pt x="593" y="859"/>
                  </a:lnTo>
                  <a:lnTo>
                    <a:pt x="573" y="879"/>
                  </a:lnTo>
                  <a:lnTo>
                    <a:pt x="570" y="880"/>
                  </a:lnTo>
                  <a:lnTo>
                    <a:pt x="561" y="880"/>
                  </a:lnTo>
                  <a:lnTo>
                    <a:pt x="519" y="879"/>
                  </a:lnTo>
                  <a:lnTo>
                    <a:pt x="504" y="889"/>
                  </a:lnTo>
                  <a:lnTo>
                    <a:pt x="492" y="889"/>
                  </a:lnTo>
                  <a:lnTo>
                    <a:pt x="483" y="893"/>
                  </a:lnTo>
                  <a:lnTo>
                    <a:pt x="475" y="891"/>
                  </a:lnTo>
                  <a:lnTo>
                    <a:pt x="470" y="888"/>
                  </a:lnTo>
                  <a:lnTo>
                    <a:pt x="463" y="877"/>
                  </a:lnTo>
                  <a:lnTo>
                    <a:pt x="454" y="873"/>
                  </a:lnTo>
                  <a:lnTo>
                    <a:pt x="443" y="873"/>
                  </a:lnTo>
                  <a:lnTo>
                    <a:pt x="435" y="880"/>
                  </a:lnTo>
                  <a:lnTo>
                    <a:pt x="430" y="882"/>
                  </a:lnTo>
                  <a:lnTo>
                    <a:pt x="376" y="880"/>
                  </a:lnTo>
                  <a:lnTo>
                    <a:pt x="376" y="875"/>
                  </a:lnTo>
                  <a:lnTo>
                    <a:pt x="370" y="862"/>
                  </a:lnTo>
                  <a:lnTo>
                    <a:pt x="363" y="857"/>
                  </a:lnTo>
                  <a:lnTo>
                    <a:pt x="356" y="848"/>
                  </a:lnTo>
                  <a:lnTo>
                    <a:pt x="356" y="842"/>
                  </a:lnTo>
                  <a:lnTo>
                    <a:pt x="357" y="815"/>
                  </a:lnTo>
                  <a:lnTo>
                    <a:pt x="352" y="802"/>
                  </a:lnTo>
                  <a:lnTo>
                    <a:pt x="350" y="775"/>
                  </a:lnTo>
                  <a:lnTo>
                    <a:pt x="345" y="748"/>
                  </a:lnTo>
                  <a:lnTo>
                    <a:pt x="339" y="737"/>
                  </a:lnTo>
                  <a:lnTo>
                    <a:pt x="325" y="721"/>
                  </a:lnTo>
                  <a:lnTo>
                    <a:pt x="310" y="715"/>
                  </a:lnTo>
                  <a:lnTo>
                    <a:pt x="303" y="726"/>
                  </a:lnTo>
                  <a:lnTo>
                    <a:pt x="299" y="721"/>
                  </a:lnTo>
                  <a:lnTo>
                    <a:pt x="297" y="717"/>
                  </a:lnTo>
                  <a:lnTo>
                    <a:pt x="294" y="715"/>
                  </a:lnTo>
                  <a:lnTo>
                    <a:pt x="288" y="715"/>
                  </a:lnTo>
                  <a:lnTo>
                    <a:pt x="274" y="721"/>
                  </a:lnTo>
                  <a:lnTo>
                    <a:pt x="270" y="719"/>
                  </a:lnTo>
                  <a:lnTo>
                    <a:pt x="265" y="710"/>
                  </a:lnTo>
                  <a:lnTo>
                    <a:pt x="250" y="710"/>
                  </a:lnTo>
                  <a:lnTo>
                    <a:pt x="238" y="701"/>
                  </a:lnTo>
                  <a:lnTo>
                    <a:pt x="232" y="693"/>
                  </a:lnTo>
                  <a:lnTo>
                    <a:pt x="229" y="692"/>
                  </a:lnTo>
                  <a:lnTo>
                    <a:pt x="214" y="692"/>
                  </a:lnTo>
                  <a:lnTo>
                    <a:pt x="199" y="686"/>
                  </a:lnTo>
                  <a:lnTo>
                    <a:pt x="163" y="666"/>
                  </a:lnTo>
                  <a:lnTo>
                    <a:pt x="150" y="664"/>
                  </a:lnTo>
                  <a:lnTo>
                    <a:pt x="141" y="657"/>
                  </a:lnTo>
                  <a:lnTo>
                    <a:pt x="134" y="646"/>
                  </a:lnTo>
                  <a:lnTo>
                    <a:pt x="121" y="634"/>
                  </a:lnTo>
                  <a:lnTo>
                    <a:pt x="112" y="630"/>
                  </a:lnTo>
                  <a:lnTo>
                    <a:pt x="103" y="632"/>
                  </a:lnTo>
                  <a:lnTo>
                    <a:pt x="89" y="604"/>
                  </a:lnTo>
                  <a:lnTo>
                    <a:pt x="83" y="586"/>
                  </a:lnTo>
                  <a:lnTo>
                    <a:pt x="74" y="568"/>
                  </a:lnTo>
                  <a:lnTo>
                    <a:pt x="63" y="534"/>
                  </a:lnTo>
                  <a:lnTo>
                    <a:pt x="65" y="514"/>
                  </a:lnTo>
                  <a:lnTo>
                    <a:pt x="63" y="499"/>
                  </a:lnTo>
                  <a:lnTo>
                    <a:pt x="40" y="470"/>
                  </a:lnTo>
                  <a:lnTo>
                    <a:pt x="11" y="452"/>
                  </a:lnTo>
                  <a:lnTo>
                    <a:pt x="7" y="432"/>
                  </a:lnTo>
                  <a:lnTo>
                    <a:pt x="14" y="423"/>
                  </a:lnTo>
                  <a:lnTo>
                    <a:pt x="18" y="412"/>
                  </a:lnTo>
                  <a:lnTo>
                    <a:pt x="14" y="394"/>
                  </a:lnTo>
                  <a:lnTo>
                    <a:pt x="11" y="372"/>
                  </a:lnTo>
                  <a:lnTo>
                    <a:pt x="13" y="352"/>
                  </a:lnTo>
                  <a:lnTo>
                    <a:pt x="7" y="343"/>
                  </a:lnTo>
                  <a:lnTo>
                    <a:pt x="2" y="338"/>
                  </a:lnTo>
                  <a:lnTo>
                    <a:pt x="0" y="312"/>
                  </a:lnTo>
                  <a:lnTo>
                    <a:pt x="2" y="285"/>
                  </a:lnTo>
                  <a:lnTo>
                    <a:pt x="5" y="283"/>
                  </a:lnTo>
                  <a:lnTo>
                    <a:pt x="20" y="280"/>
                  </a:lnTo>
                  <a:lnTo>
                    <a:pt x="38" y="270"/>
                  </a:lnTo>
                  <a:lnTo>
                    <a:pt x="54" y="241"/>
                  </a:lnTo>
                  <a:lnTo>
                    <a:pt x="62" y="232"/>
                  </a:lnTo>
                  <a:lnTo>
                    <a:pt x="69" y="211"/>
                  </a:lnTo>
                  <a:lnTo>
                    <a:pt x="81" y="194"/>
                  </a:lnTo>
                  <a:lnTo>
                    <a:pt x="87" y="185"/>
                  </a:lnTo>
                  <a:lnTo>
                    <a:pt x="87" y="172"/>
                  </a:lnTo>
                  <a:lnTo>
                    <a:pt x="85" y="163"/>
                  </a:lnTo>
                  <a:lnTo>
                    <a:pt x="80" y="158"/>
                  </a:lnTo>
                  <a:lnTo>
                    <a:pt x="71" y="156"/>
                  </a:lnTo>
                  <a:lnTo>
                    <a:pt x="67" y="149"/>
                  </a:lnTo>
                  <a:lnTo>
                    <a:pt x="65" y="143"/>
                  </a:lnTo>
                  <a:lnTo>
                    <a:pt x="65" y="136"/>
                  </a:lnTo>
                  <a:lnTo>
                    <a:pt x="67" y="125"/>
                  </a:lnTo>
                  <a:lnTo>
                    <a:pt x="76" y="118"/>
                  </a:lnTo>
                  <a:lnTo>
                    <a:pt x="89" y="94"/>
                  </a:lnTo>
                  <a:lnTo>
                    <a:pt x="94" y="82"/>
                  </a:lnTo>
                  <a:lnTo>
                    <a:pt x="92" y="69"/>
                  </a:lnTo>
                  <a:lnTo>
                    <a:pt x="85" y="47"/>
                  </a:lnTo>
                  <a:lnTo>
                    <a:pt x="69" y="15"/>
                  </a:lnTo>
                  <a:lnTo>
                    <a:pt x="63" y="4"/>
                  </a:lnTo>
                  <a:lnTo>
                    <a:pt x="92" y="7"/>
                  </a:lnTo>
                  <a:lnTo>
                    <a:pt x="100" y="4"/>
                  </a:lnTo>
                  <a:lnTo>
                    <a:pt x="100" y="2"/>
                  </a:lnTo>
                  <a:lnTo>
                    <a:pt x="161" y="2"/>
                  </a:lnTo>
                  <a:lnTo>
                    <a:pt x="163" y="9"/>
                  </a:lnTo>
                  <a:lnTo>
                    <a:pt x="161" y="40"/>
                  </a:lnTo>
                  <a:lnTo>
                    <a:pt x="154" y="60"/>
                  </a:lnTo>
                  <a:lnTo>
                    <a:pt x="154" y="93"/>
                  </a:lnTo>
                  <a:lnTo>
                    <a:pt x="160" y="125"/>
                  </a:lnTo>
                  <a:lnTo>
                    <a:pt x="158" y="136"/>
                  </a:lnTo>
                  <a:lnTo>
                    <a:pt x="165" y="151"/>
                  </a:lnTo>
                  <a:lnTo>
                    <a:pt x="176" y="143"/>
                  </a:lnTo>
                  <a:lnTo>
                    <a:pt x="180" y="133"/>
                  </a:lnTo>
                  <a:lnTo>
                    <a:pt x="189" y="133"/>
                  </a:lnTo>
                  <a:lnTo>
                    <a:pt x="185" y="120"/>
                  </a:lnTo>
                  <a:lnTo>
                    <a:pt x="194" y="109"/>
                  </a:lnTo>
                  <a:lnTo>
                    <a:pt x="199" y="114"/>
                  </a:lnTo>
                  <a:lnTo>
                    <a:pt x="212" y="131"/>
                  </a:lnTo>
                  <a:lnTo>
                    <a:pt x="221" y="136"/>
                  </a:lnTo>
                  <a:lnTo>
                    <a:pt x="229" y="131"/>
                  </a:lnTo>
                  <a:lnTo>
                    <a:pt x="234" y="133"/>
                  </a:lnTo>
                  <a:lnTo>
                    <a:pt x="238" y="163"/>
                  </a:lnTo>
                  <a:lnTo>
                    <a:pt x="247" y="154"/>
                  </a:lnTo>
                  <a:lnTo>
                    <a:pt x="247" y="143"/>
                  </a:lnTo>
                  <a:lnTo>
                    <a:pt x="250" y="129"/>
                  </a:lnTo>
                  <a:lnTo>
                    <a:pt x="256" y="127"/>
                  </a:lnTo>
                  <a:lnTo>
                    <a:pt x="270" y="125"/>
                  </a:lnTo>
                  <a:lnTo>
                    <a:pt x="278" y="125"/>
                  </a:lnTo>
                  <a:lnTo>
                    <a:pt x="288" y="122"/>
                  </a:lnTo>
                  <a:lnTo>
                    <a:pt x="303" y="109"/>
                  </a:lnTo>
                  <a:lnTo>
                    <a:pt x="305" y="104"/>
                  </a:lnTo>
                  <a:lnTo>
                    <a:pt x="301" y="98"/>
                  </a:lnTo>
                  <a:lnTo>
                    <a:pt x="281" y="100"/>
                  </a:lnTo>
                  <a:lnTo>
                    <a:pt x="270" y="94"/>
                  </a:lnTo>
                  <a:lnTo>
                    <a:pt x="272" y="89"/>
                  </a:lnTo>
                  <a:lnTo>
                    <a:pt x="287" y="78"/>
                  </a:lnTo>
                  <a:lnTo>
                    <a:pt x="281" y="74"/>
                  </a:lnTo>
                  <a:lnTo>
                    <a:pt x="287" y="69"/>
                  </a:lnTo>
                  <a:lnTo>
                    <a:pt x="294" y="69"/>
                  </a:lnTo>
                  <a:lnTo>
                    <a:pt x="296" y="64"/>
                  </a:lnTo>
                  <a:lnTo>
                    <a:pt x="303" y="53"/>
                  </a:lnTo>
                  <a:lnTo>
                    <a:pt x="305" y="45"/>
                  </a:lnTo>
                  <a:lnTo>
                    <a:pt x="312" y="44"/>
                  </a:lnTo>
                  <a:lnTo>
                    <a:pt x="314" y="31"/>
                  </a:lnTo>
                  <a:lnTo>
                    <a:pt x="321" y="33"/>
                  </a:lnTo>
                  <a:lnTo>
                    <a:pt x="323" y="27"/>
                  </a:lnTo>
                  <a:lnTo>
                    <a:pt x="319" y="16"/>
                  </a:lnTo>
                  <a:lnTo>
                    <a:pt x="323" y="7"/>
                  </a:lnTo>
                  <a:lnTo>
                    <a:pt x="337"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5444">
              <a:extLst>
                <a:ext uri="{FF2B5EF4-FFF2-40B4-BE49-F238E27FC236}">
                  <a16:creationId xmlns:a16="http://schemas.microsoft.com/office/drawing/2014/main" id="{7F7C06A9-EEA0-5A9A-2F5A-545D2AFB3510}"/>
                </a:ext>
              </a:extLst>
            </p:cNvPr>
            <p:cNvSpPr>
              <a:spLocks/>
            </p:cNvSpPr>
            <p:nvPr/>
          </p:nvSpPr>
          <p:spPr bwMode="auto">
            <a:xfrm>
              <a:off x="8179807" y="4827725"/>
              <a:ext cx="682625" cy="649288"/>
            </a:xfrm>
            <a:custGeom>
              <a:avLst/>
              <a:gdLst>
                <a:gd name="T0" fmla="*/ 640 w 860"/>
                <a:gd name="T1" fmla="*/ 33 h 819"/>
                <a:gd name="T2" fmla="*/ 680 w 860"/>
                <a:gd name="T3" fmla="*/ 33 h 819"/>
                <a:gd name="T4" fmla="*/ 718 w 860"/>
                <a:gd name="T5" fmla="*/ 58 h 819"/>
                <a:gd name="T6" fmla="*/ 791 w 860"/>
                <a:gd name="T7" fmla="*/ 93 h 819"/>
                <a:gd name="T8" fmla="*/ 811 w 860"/>
                <a:gd name="T9" fmla="*/ 105 h 819"/>
                <a:gd name="T10" fmla="*/ 829 w 860"/>
                <a:gd name="T11" fmla="*/ 123 h 819"/>
                <a:gd name="T12" fmla="*/ 851 w 860"/>
                <a:gd name="T13" fmla="*/ 167 h 819"/>
                <a:gd name="T14" fmla="*/ 860 w 860"/>
                <a:gd name="T15" fmla="*/ 214 h 819"/>
                <a:gd name="T16" fmla="*/ 838 w 860"/>
                <a:gd name="T17" fmla="*/ 241 h 819"/>
                <a:gd name="T18" fmla="*/ 833 w 860"/>
                <a:gd name="T19" fmla="*/ 312 h 819"/>
                <a:gd name="T20" fmla="*/ 840 w 860"/>
                <a:gd name="T21" fmla="*/ 349 h 819"/>
                <a:gd name="T22" fmla="*/ 820 w 860"/>
                <a:gd name="T23" fmla="*/ 370 h 819"/>
                <a:gd name="T24" fmla="*/ 804 w 860"/>
                <a:gd name="T25" fmla="*/ 418 h 819"/>
                <a:gd name="T26" fmla="*/ 787 w 860"/>
                <a:gd name="T27" fmla="*/ 470 h 819"/>
                <a:gd name="T28" fmla="*/ 813 w 860"/>
                <a:gd name="T29" fmla="*/ 483 h 819"/>
                <a:gd name="T30" fmla="*/ 590 w 860"/>
                <a:gd name="T31" fmla="*/ 595 h 819"/>
                <a:gd name="T32" fmla="*/ 588 w 860"/>
                <a:gd name="T33" fmla="*/ 619 h 819"/>
                <a:gd name="T34" fmla="*/ 555 w 860"/>
                <a:gd name="T35" fmla="*/ 615 h 819"/>
                <a:gd name="T36" fmla="*/ 501 w 860"/>
                <a:gd name="T37" fmla="*/ 643 h 819"/>
                <a:gd name="T38" fmla="*/ 481 w 860"/>
                <a:gd name="T39" fmla="*/ 670 h 819"/>
                <a:gd name="T40" fmla="*/ 477 w 860"/>
                <a:gd name="T41" fmla="*/ 695 h 819"/>
                <a:gd name="T42" fmla="*/ 439 w 860"/>
                <a:gd name="T43" fmla="*/ 701 h 819"/>
                <a:gd name="T44" fmla="*/ 410 w 860"/>
                <a:gd name="T45" fmla="*/ 717 h 819"/>
                <a:gd name="T46" fmla="*/ 388 w 860"/>
                <a:gd name="T47" fmla="*/ 746 h 819"/>
                <a:gd name="T48" fmla="*/ 364 w 860"/>
                <a:gd name="T49" fmla="*/ 784 h 819"/>
                <a:gd name="T50" fmla="*/ 335 w 860"/>
                <a:gd name="T51" fmla="*/ 811 h 819"/>
                <a:gd name="T52" fmla="*/ 312 w 860"/>
                <a:gd name="T53" fmla="*/ 806 h 819"/>
                <a:gd name="T54" fmla="*/ 254 w 860"/>
                <a:gd name="T55" fmla="*/ 800 h 819"/>
                <a:gd name="T56" fmla="*/ 212 w 860"/>
                <a:gd name="T57" fmla="*/ 795 h 819"/>
                <a:gd name="T58" fmla="*/ 152 w 860"/>
                <a:gd name="T59" fmla="*/ 768 h 819"/>
                <a:gd name="T60" fmla="*/ 70 w 860"/>
                <a:gd name="T61" fmla="*/ 773 h 819"/>
                <a:gd name="T62" fmla="*/ 36 w 860"/>
                <a:gd name="T63" fmla="*/ 741 h 819"/>
                <a:gd name="T64" fmla="*/ 0 w 860"/>
                <a:gd name="T65" fmla="*/ 697 h 819"/>
                <a:gd name="T66" fmla="*/ 5 w 860"/>
                <a:gd name="T67" fmla="*/ 479 h 819"/>
                <a:gd name="T68" fmla="*/ 147 w 860"/>
                <a:gd name="T69" fmla="*/ 388 h 819"/>
                <a:gd name="T70" fmla="*/ 152 w 860"/>
                <a:gd name="T71" fmla="*/ 329 h 819"/>
                <a:gd name="T72" fmla="*/ 159 w 860"/>
                <a:gd name="T73" fmla="*/ 260 h 819"/>
                <a:gd name="T74" fmla="*/ 161 w 860"/>
                <a:gd name="T75" fmla="*/ 232 h 819"/>
                <a:gd name="T76" fmla="*/ 174 w 860"/>
                <a:gd name="T77" fmla="*/ 216 h 819"/>
                <a:gd name="T78" fmla="*/ 187 w 860"/>
                <a:gd name="T79" fmla="*/ 260 h 819"/>
                <a:gd name="T80" fmla="*/ 225 w 860"/>
                <a:gd name="T81" fmla="*/ 249 h 819"/>
                <a:gd name="T82" fmla="*/ 257 w 860"/>
                <a:gd name="T83" fmla="*/ 276 h 819"/>
                <a:gd name="T84" fmla="*/ 332 w 860"/>
                <a:gd name="T85" fmla="*/ 309 h 819"/>
                <a:gd name="T86" fmla="*/ 377 w 860"/>
                <a:gd name="T87" fmla="*/ 296 h 819"/>
                <a:gd name="T88" fmla="*/ 450 w 860"/>
                <a:gd name="T89" fmla="*/ 339 h 819"/>
                <a:gd name="T90" fmla="*/ 488 w 860"/>
                <a:gd name="T91" fmla="*/ 396 h 819"/>
                <a:gd name="T92" fmla="*/ 535 w 860"/>
                <a:gd name="T93" fmla="*/ 416 h 819"/>
                <a:gd name="T94" fmla="*/ 557 w 860"/>
                <a:gd name="T95" fmla="*/ 421 h 819"/>
                <a:gd name="T96" fmla="*/ 570 w 860"/>
                <a:gd name="T97" fmla="*/ 410 h 819"/>
                <a:gd name="T98" fmla="*/ 559 w 860"/>
                <a:gd name="T99" fmla="*/ 334 h 819"/>
                <a:gd name="T100" fmla="*/ 506 w 860"/>
                <a:gd name="T101" fmla="*/ 330 h 819"/>
                <a:gd name="T102" fmla="*/ 482 w 860"/>
                <a:gd name="T103" fmla="*/ 283 h 819"/>
                <a:gd name="T104" fmla="*/ 511 w 860"/>
                <a:gd name="T105" fmla="*/ 187 h 819"/>
                <a:gd name="T106" fmla="*/ 502 w 860"/>
                <a:gd name="T107" fmla="*/ 85 h 819"/>
                <a:gd name="T108" fmla="*/ 526 w 860"/>
                <a:gd name="T109" fmla="*/ 35 h 819"/>
                <a:gd name="T110" fmla="*/ 555 w 860"/>
                <a:gd name="T111" fmla="*/ 2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819">
                  <a:moveTo>
                    <a:pt x="637" y="0"/>
                  </a:moveTo>
                  <a:lnTo>
                    <a:pt x="640" y="9"/>
                  </a:lnTo>
                  <a:lnTo>
                    <a:pt x="639" y="20"/>
                  </a:lnTo>
                  <a:lnTo>
                    <a:pt x="640" y="33"/>
                  </a:lnTo>
                  <a:lnTo>
                    <a:pt x="644" y="35"/>
                  </a:lnTo>
                  <a:lnTo>
                    <a:pt x="655" y="36"/>
                  </a:lnTo>
                  <a:lnTo>
                    <a:pt x="669" y="51"/>
                  </a:lnTo>
                  <a:lnTo>
                    <a:pt x="680" y="33"/>
                  </a:lnTo>
                  <a:lnTo>
                    <a:pt x="689" y="31"/>
                  </a:lnTo>
                  <a:lnTo>
                    <a:pt x="698" y="35"/>
                  </a:lnTo>
                  <a:lnTo>
                    <a:pt x="711" y="47"/>
                  </a:lnTo>
                  <a:lnTo>
                    <a:pt x="718" y="58"/>
                  </a:lnTo>
                  <a:lnTo>
                    <a:pt x="727" y="65"/>
                  </a:lnTo>
                  <a:lnTo>
                    <a:pt x="740" y="67"/>
                  </a:lnTo>
                  <a:lnTo>
                    <a:pt x="776" y="87"/>
                  </a:lnTo>
                  <a:lnTo>
                    <a:pt x="791" y="93"/>
                  </a:lnTo>
                  <a:lnTo>
                    <a:pt x="806" y="93"/>
                  </a:lnTo>
                  <a:lnTo>
                    <a:pt x="809" y="94"/>
                  </a:lnTo>
                  <a:lnTo>
                    <a:pt x="815" y="102"/>
                  </a:lnTo>
                  <a:lnTo>
                    <a:pt x="811" y="105"/>
                  </a:lnTo>
                  <a:lnTo>
                    <a:pt x="811" y="113"/>
                  </a:lnTo>
                  <a:lnTo>
                    <a:pt x="815" y="114"/>
                  </a:lnTo>
                  <a:lnTo>
                    <a:pt x="816" y="123"/>
                  </a:lnTo>
                  <a:lnTo>
                    <a:pt x="829" y="123"/>
                  </a:lnTo>
                  <a:lnTo>
                    <a:pt x="836" y="136"/>
                  </a:lnTo>
                  <a:lnTo>
                    <a:pt x="840" y="143"/>
                  </a:lnTo>
                  <a:lnTo>
                    <a:pt x="844" y="160"/>
                  </a:lnTo>
                  <a:lnTo>
                    <a:pt x="851" y="167"/>
                  </a:lnTo>
                  <a:lnTo>
                    <a:pt x="855" y="194"/>
                  </a:lnTo>
                  <a:lnTo>
                    <a:pt x="860" y="200"/>
                  </a:lnTo>
                  <a:lnTo>
                    <a:pt x="860" y="207"/>
                  </a:lnTo>
                  <a:lnTo>
                    <a:pt x="860" y="214"/>
                  </a:lnTo>
                  <a:lnTo>
                    <a:pt x="849" y="221"/>
                  </a:lnTo>
                  <a:lnTo>
                    <a:pt x="845" y="223"/>
                  </a:lnTo>
                  <a:lnTo>
                    <a:pt x="840" y="227"/>
                  </a:lnTo>
                  <a:lnTo>
                    <a:pt x="838" y="241"/>
                  </a:lnTo>
                  <a:lnTo>
                    <a:pt x="838" y="254"/>
                  </a:lnTo>
                  <a:lnTo>
                    <a:pt x="831" y="280"/>
                  </a:lnTo>
                  <a:lnTo>
                    <a:pt x="833" y="292"/>
                  </a:lnTo>
                  <a:lnTo>
                    <a:pt x="833" y="312"/>
                  </a:lnTo>
                  <a:lnTo>
                    <a:pt x="829" y="336"/>
                  </a:lnTo>
                  <a:lnTo>
                    <a:pt x="829" y="338"/>
                  </a:lnTo>
                  <a:lnTo>
                    <a:pt x="835" y="345"/>
                  </a:lnTo>
                  <a:lnTo>
                    <a:pt x="840" y="349"/>
                  </a:lnTo>
                  <a:lnTo>
                    <a:pt x="842" y="358"/>
                  </a:lnTo>
                  <a:lnTo>
                    <a:pt x="840" y="363"/>
                  </a:lnTo>
                  <a:lnTo>
                    <a:pt x="827" y="365"/>
                  </a:lnTo>
                  <a:lnTo>
                    <a:pt x="820" y="370"/>
                  </a:lnTo>
                  <a:lnTo>
                    <a:pt x="813" y="374"/>
                  </a:lnTo>
                  <a:lnTo>
                    <a:pt x="811" y="376"/>
                  </a:lnTo>
                  <a:lnTo>
                    <a:pt x="806" y="396"/>
                  </a:lnTo>
                  <a:lnTo>
                    <a:pt x="804" y="418"/>
                  </a:lnTo>
                  <a:lnTo>
                    <a:pt x="796" y="439"/>
                  </a:lnTo>
                  <a:lnTo>
                    <a:pt x="787" y="452"/>
                  </a:lnTo>
                  <a:lnTo>
                    <a:pt x="786" y="457"/>
                  </a:lnTo>
                  <a:lnTo>
                    <a:pt x="787" y="470"/>
                  </a:lnTo>
                  <a:lnTo>
                    <a:pt x="795" y="472"/>
                  </a:lnTo>
                  <a:lnTo>
                    <a:pt x="798" y="481"/>
                  </a:lnTo>
                  <a:lnTo>
                    <a:pt x="809" y="481"/>
                  </a:lnTo>
                  <a:lnTo>
                    <a:pt x="813" y="483"/>
                  </a:lnTo>
                  <a:lnTo>
                    <a:pt x="815" y="486"/>
                  </a:lnTo>
                  <a:lnTo>
                    <a:pt x="802" y="486"/>
                  </a:lnTo>
                  <a:lnTo>
                    <a:pt x="582" y="572"/>
                  </a:lnTo>
                  <a:lnTo>
                    <a:pt x="590" y="595"/>
                  </a:lnTo>
                  <a:lnTo>
                    <a:pt x="593" y="612"/>
                  </a:lnTo>
                  <a:lnTo>
                    <a:pt x="599" y="617"/>
                  </a:lnTo>
                  <a:lnTo>
                    <a:pt x="597" y="619"/>
                  </a:lnTo>
                  <a:lnTo>
                    <a:pt x="588" y="619"/>
                  </a:lnTo>
                  <a:lnTo>
                    <a:pt x="577" y="623"/>
                  </a:lnTo>
                  <a:lnTo>
                    <a:pt x="568" y="619"/>
                  </a:lnTo>
                  <a:lnTo>
                    <a:pt x="560" y="615"/>
                  </a:lnTo>
                  <a:lnTo>
                    <a:pt x="555" y="615"/>
                  </a:lnTo>
                  <a:lnTo>
                    <a:pt x="541" y="624"/>
                  </a:lnTo>
                  <a:lnTo>
                    <a:pt x="519" y="626"/>
                  </a:lnTo>
                  <a:lnTo>
                    <a:pt x="510" y="632"/>
                  </a:lnTo>
                  <a:lnTo>
                    <a:pt x="501" y="643"/>
                  </a:lnTo>
                  <a:lnTo>
                    <a:pt x="491" y="643"/>
                  </a:lnTo>
                  <a:lnTo>
                    <a:pt x="482" y="646"/>
                  </a:lnTo>
                  <a:lnTo>
                    <a:pt x="482" y="657"/>
                  </a:lnTo>
                  <a:lnTo>
                    <a:pt x="481" y="670"/>
                  </a:lnTo>
                  <a:lnTo>
                    <a:pt x="481" y="677"/>
                  </a:lnTo>
                  <a:lnTo>
                    <a:pt x="481" y="683"/>
                  </a:lnTo>
                  <a:lnTo>
                    <a:pt x="477" y="690"/>
                  </a:lnTo>
                  <a:lnTo>
                    <a:pt x="477" y="695"/>
                  </a:lnTo>
                  <a:lnTo>
                    <a:pt x="464" y="695"/>
                  </a:lnTo>
                  <a:lnTo>
                    <a:pt x="450" y="693"/>
                  </a:lnTo>
                  <a:lnTo>
                    <a:pt x="441" y="697"/>
                  </a:lnTo>
                  <a:lnTo>
                    <a:pt x="439" y="701"/>
                  </a:lnTo>
                  <a:lnTo>
                    <a:pt x="435" y="702"/>
                  </a:lnTo>
                  <a:lnTo>
                    <a:pt x="424" y="717"/>
                  </a:lnTo>
                  <a:lnTo>
                    <a:pt x="415" y="715"/>
                  </a:lnTo>
                  <a:lnTo>
                    <a:pt x="410" y="717"/>
                  </a:lnTo>
                  <a:lnTo>
                    <a:pt x="406" y="721"/>
                  </a:lnTo>
                  <a:lnTo>
                    <a:pt x="403" y="726"/>
                  </a:lnTo>
                  <a:lnTo>
                    <a:pt x="397" y="730"/>
                  </a:lnTo>
                  <a:lnTo>
                    <a:pt x="388" y="746"/>
                  </a:lnTo>
                  <a:lnTo>
                    <a:pt x="375" y="761"/>
                  </a:lnTo>
                  <a:lnTo>
                    <a:pt x="372" y="768"/>
                  </a:lnTo>
                  <a:lnTo>
                    <a:pt x="372" y="777"/>
                  </a:lnTo>
                  <a:lnTo>
                    <a:pt x="364" y="784"/>
                  </a:lnTo>
                  <a:lnTo>
                    <a:pt x="359" y="790"/>
                  </a:lnTo>
                  <a:lnTo>
                    <a:pt x="352" y="802"/>
                  </a:lnTo>
                  <a:lnTo>
                    <a:pt x="343" y="813"/>
                  </a:lnTo>
                  <a:lnTo>
                    <a:pt x="335" y="811"/>
                  </a:lnTo>
                  <a:lnTo>
                    <a:pt x="326" y="819"/>
                  </a:lnTo>
                  <a:lnTo>
                    <a:pt x="321" y="815"/>
                  </a:lnTo>
                  <a:lnTo>
                    <a:pt x="317" y="808"/>
                  </a:lnTo>
                  <a:lnTo>
                    <a:pt x="312" y="806"/>
                  </a:lnTo>
                  <a:lnTo>
                    <a:pt x="301" y="808"/>
                  </a:lnTo>
                  <a:lnTo>
                    <a:pt x="295" y="806"/>
                  </a:lnTo>
                  <a:lnTo>
                    <a:pt x="274" y="810"/>
                  </a:lnTo>
                  <a:lnTo>
                    <a:pt x="254" y="800"/>
                  </a:lnTo>
                  <a:lnTo>
                    <a:pt x="230" y="804"/>
                  </a:lnTo>
                  <a:lnTo>
                    <a:pt x="225" y="802"/>
                  </a:lnTo>
                  <a:lnTo>
                    <a:pt x="221" y="799"/>
                  </a:lnTo>
                  <a:lnTo>
                    <a:pt x="212" y="795"/>
                  </a:lnTo>
                  <a:lnTo>
                    <a:pt x="203" y="777"/>
                  </a:lnTo>
                  <a:lnTo>
                    <a:pt x="197" y="773"/>
                  </a:lnTo>
                  <a:lnTo>
                    <a:pt x="179" y="768"/>
                  </a:lnTo>
                  <a:lnTo>
                    <a:pt x="152" y="768"/>
                  </a:lnTo>
                  <a:lnTo>
                    <a:pt x="148" y="764"/>
                  </a:lnTo>
                  <a:lnTo>
                    <a:pt x="90" y="779"/>
                  </a:lnTo>
                  <a:lnTo>
                    <a:pt x="81" y="781"/>
                  </a:lnTo>
                  <a:lnTo>
                    <a:pt x="70" y="773"/>
                  </a:lnTo>
                  <a:lnTo>
                    <a:pt x="67" y="766"/>
                  </a:lnTo>
                  <a:lnTo>
                    <a:pt x="54" y="759"/>
                  </a:lnTo>
                  <a:lnTo>
                    <a:pt x="49" y="751"/>
                  </a:lnTo>
                  <a:lnTo>
                    <a:pt x="36" y="741"/>
                  </a:lnTo>
                  <a:lnTo>
                    <a:pt x="29" y="730"/>
                  </a:lnTo>
                  <a:lnTo>
                    <a:pt x="12" y="717"/>
                  </a:lnTo>
                  <a:lnTo>
                    <a:pt x="9" y="706"/>
                  </a:lnTo>
                  <a:lnTo>
                    <a:pt x="0" y="697"/>
                  </a:lnTo>
                  <a:lnTo>
                    <a:pt x="0" y="693"/>
                  </a:lnTo>
                  <a:lnTo>
                    <a:pt x="0" y="639"/>
                  </a:lnTo>
                  <a:lnTo>
                    <a:pt x="1" y="559"/>
                  </a:lnTo>
                  <a:lnTo>
                    <a:pt x="5" y="479"/>
                  </a:lnTo>
                  <a:lnTo>
                    <a:pt x="7" y="399"/>
                  </a:lnTo>
                  <a:lnTo>
                    <a:pt x="163" y="399"/>
                  </a:lnTo>
                  <a:lnTo>
                    <a:pt x="152" y="394"/>
                  </a:lnTo>
                  <a:lnTo>
                    <a:pt x="147" y="388"/>
                  </a:lnTo>
                  <a:lnTo>
                    <a:pt x="145" y="383"/>
                  </a:lnTo>
                  <a:lnTo>
                    <a:pt x="147" y="359"/>
                  </a:lnTo>
                  <a:lnTo>
                    <a:pt x="150" y="347"/>
                  </a:lnTo>
                  <a:lnTo>
                    <a:pt x="152" y="329"/>
                  </a:lnTo>
                  <a:lnTo>
                    <a:pt x="150" y="305"/>
                  </a:lnTo>
                  <a:lnTo>
                    <a:pt x="154" y="287"/>
                  </a:lnTo>
                  <a:lnTo>
                    <a:pt x="156" y="269"/>
                  </a:lnTo>
                  <a:lnTo>
                    <a:pt x="159" y="260"/>
                  </a:lnTo>
                  <a:lnTo>
                    <a:pt x="159" y="252"/>
                  </a:lnTo>
                  <a:lnTo>
                    <a:pt x="158" y="238"/>
                  </a:lnTo>
                  <a:lnTo>
                    <a:pt x="159" y="232"/>
                  </a:lnTo>
                  <a:lnTo>
                    <a:pt x="161" y="232"/>
                  </a:lnTo>
                  <a:lnTo>
                    <a:pt x="161" y="225"/>
                  </a:lnTo>
                  <a:lnTo>
                    <a:pt x="156" y="221"/>
                  </a:lnTo>
                  <a:lnTo>
                    <a:pt x="168" y="218"/>
                  </a:lnTo>
                  <a:lnTo>
                    <a:pt x="174" y="216"/>
                  </a:lnTo>
                  <a:lnTo>
                    <a:pt x="177" y="218"/>
                  </a:lnTo>
                  <a:lnTo>
                    <a:pt x="185" y="232"/>
                  </a:lnTo>
                  <a:lnTo>
                    <a:pt x="185" y="252"/>
                  </a:lnTo>
                  <a:lnTo>
                    <a:pt x="187" y="260"/>
                  </a:lnTo>
                  <a:lnTo>
                    <a:pt x="190" y="260"/>
                  </a:lnTo>
                  <a:lnTo>
                    <a:pt x="208" y="251"/>
                  </a:lnTo>
                  <a:lnTo>
                    <a:pt x="216" y="249"/>
                  </a:lnTo>
                  <a:lnTo>
                    <a:pt x="225" y="249"/>
                  </a:lnTo>
                  <a:lnTo>
                    <a:pt x="239" y="241"/>
                  </a:lnTo>
                  <a:lnTo>
                    <a:pt x="246" y="254"/>
                  </a:lnTo>
                  <a:lnTo>
                    <a:pt x="252" y="267"/>
                  </a:lnTo>
                  <a:lnTo>
                    <a:pt x="257" y="276"/>
                  </a:lnTo>
                  <a:lnTo>
                    <a:pt x="275" y="285"/>
                  </a:lnTo>
                  <a:lnTo>
                    <a:pt x="292" y="296"/>
                  </a:lnTo>
                  <a:lnTo>
                    <a:pt x="314" y="307"/>
                  </a:lnTo>
                  <a:lnTo>
                    <a:pt x="332" y="309"/>
                  </a:lnTo>
                  <a:lnTo>
                    <a:pt x="341" y="305"/>
                  </a:lnTo>
                  <a:lnTo>
                    <a:pt x="357" y="298"/>
                  </a:lnTo>
                  <a:lnTo>
                    <a:pt x="372" y="294"/>
                  </a:lnTo>
                  <a:lnTo>
                    <a:pt x="377" y="296"/>
                  </a:lnTo>
                  <a:lnTo>
                    <a:pt x="403" y="323"/>
                  </a:lnTo>
                  <a:lnTo>
                    <a:pt x="421" y="332"/>
                  </a:lnTo>
                  <a:lnTo>
                    <a:pt x="435" y="338"/>
                  </a:lnTo>
                  <a:lnTo>
                    <a:pt x="450" y="339"/>
                  </a:lnTo>
                  <a:lnTo>
                    <a:pt x="459" y="350"/>
                  </a:lnTo>
                  <a:lnTo>
                    <a:pt x="464" y="367"/>
                  </a:lnTo>
                  <a:lnTo>
                    <a:pt x="470" y="378"/>
                  </a:lnTo>
                  <a:lnTo>
                    <a:pt x="488" y="396"/>
                  </a:lnTo>
                  <a:lnTo>
                    <a:pt x="506" y="408"/>
                  </a:lnTo>
                  <a:lnTo>
                    <a:pt x="517" y="412"/>
                  </a:lnTo>
                  <a:lnTo>
                    <a:pt x="531" y="416"/>
                  </a:lnTo>
                  <a:lnTo>
                    <a:pt x="535" y="416"/>
                  </a:lnTo>
                  <a:lnTo>
                    <a:pt x="544" y="410"/>
                  </a:lnTo>
                  <a:lnTo>
                    <a:pt x="548" y="410"/>
                  </a:lnTo>
                  <a:lnTo>
                    <a:pt x="550" y="410"/>
                  </a:lnTo>
                  <a:lnTo>
                    <a:pt x="557" y="421"/>
                  </a:lnTo>
                  <a:lnTo>
                    <a:pt x="562" y="425"/>
                  </a:lnTo>
                  <a:lnTo>
                    <a:pt x="566" y="425"/>
                  </a:lnTo>
                  <a:lnTo>
                    <a:pt x="570" y="419"/>
                  </a:lnTo>
                  <a:lnTo>
                    <a:pt x="570" y="410"/>
                  </a:lnTo>
                  <a:lnTo>
                    <a:pt x="568" y="399"/>
                  </a:lnTo>
                  <a:lnTo>
                    <a:pt x="568" y="347"/>
                  </a:lnTo>
                  <a:lnTo>
                    <a:pt x="566" y="336"/>
                  </a:lnTo>
                  <a:lnTo>
                    <a:pt x="559" y="334"/>
                  </a:lnTo>
                  <a:lnTo>
                    <a:pt x="546" y="341"/>
                  </a:lnTo>
                  <a:lnTo>
                    <a:pt x="531" y="338"/>
                  </a:lnTo>
                  <a:lnTo>
                    <a:pt x="515" y="336"/>
                  </a:lnTo>
                  <a:lnTo>
                    <a:pt x="506" y="330"/>
                  </a:lnTo>
                  <a:lnTo>
                    <a:pt x="493" y="310"/>
                  </a:lnTo>
                  <a:lnTo>
                    <a:pt x="484" y="301"/>
                  </a:lnTo>
                  <a:lnTo>
                    <a:pt x="482" y="298"/>
                  </a:lnTo>
                  <a:lnTo>
                    <a:pt x="482" y="283"/>
                  </a:lnTo>
                  <a:lnTo>
                    <a:pt x="484" y="272"/>
                  </a:lnTo>
                  <a:lnTo>
                    <a:pt x="490" y="256"/>
                  </a:lnTo>
                  <a:lnTo>
                    <a:pt x="511" y="196"/>
                  </a:lnTo>
                  <a:lnTo>
                    <a:pt x="511" y="187"/>
                  </a:lnTo>
                  <a:lnTo>
                    <a:pt x="515" y="149"/>
                  </a:lnTo>
                  <a:lnTo>
                    <a:pt x="511" y="127"/>
                  </a:lnTo>
                  <a:lnTo>
                    <a:pt x="502" y="98"/>
                  </a:lnTo>
                  <a:lnTo>
                    <a:pt x="502" y="85"/>
                  </a:lnTo>
                  <a:lnTo>
                    <a:pt x="506" y="78"/>
                  </a:lnTo>
                  <a:lnTo>
                    <a:pt x="510" y="67"/>
                  </a:lnTo>
                  <a:lnTo>
                    <a:pt x="517" y="56"/>
                  </a:lnTo>
                  <a:lnTo>
                    <a:pt x="526" y="35"/>
                  </a:lnTo>
                  <a:lnTo>
                    <a:pt x="530" y="31"/>
                  </a:lnTo>
                  <a:lnTo>
                    <a:pt x="537" y="25"/>
                  </a:lnTo>
                  <a:lnTo>
                    <a:pt x="541" y="25"/>
                  </a:lnTo>
                  <a:lnTo>
                    <a:pt x="555" y="20"/>
                  </a:lnTo>
                  <a:lnTo>
                    <a:pt x="637"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164">
              <a:extLst>
                <a:ext uri="{FF2B5EF4-FFF2-40B4-BE49-F238E27FC236}">
                  <a16:creationId xmlns:a16="http://schemas.microsoft.com/office/drawing/2014/main" id="{A43EE9F5-51CE-771B-099F-B7B1864F8AEC}"/>
                </a:ext>
              </a:extLst>
            </p:cNvPr>
            <p:cNvSpPr>
              <a:spLocks/>
            </p:cNvSpPr>
            <p:nvPr/>
          </p:nvSpPr>
          <p:spPr bwMode="auto">
            <a:xfrm>
              <a:off x="8640182" y="4983300"/>
              <a:ext cx="627063" cy="1066800"/>
            </a:xfrm>
            <a:custGeom>
              <a:avLst/>
              <a:gdLst>
                <a:gd name="T0" fmla="*/ 788 w 790"/>
                <a:gd name="T1" fmla="*/ 15 h 1345"/>
                <a:gd name="T2" fmla="*/ 766 w 790"/>
                <a:gd name="T3" fmla="*/ 84 h 1345"/>
                <a:gd name="T4" fmla="*/ 765 w 790"/>
                <a:gd name="T5" fmla="*/ 189 h 1345"/>
                <a:gd name="T6" fmla="*/ 759 w 790"/>
                <a:gd name="T7" fmla="*/ 261 h 1345"/>
                <a:gd name="T8" fmla="*/ 768 w 790"/>
                <a:gd name="T9" fmla="*/ 305 h 1345"/>
                <a:gd name="T10" fmla="*/ 776 w 790"/>
                <a:gd name="T11" fmla="*/ 330 h 1345"/>
                <a:gd name="T12" fmla="*/ 750 w 790"/>
                <a:gd name="T13" fmla="*/ 388 h 1345"/>
                <a:gd name="T14" fmla="*/ 745 w 790"/>
                <a:gd name="T15" fmla="*/ 423 h 1345"/>
                <a:gd name="T16" fmla="*/ 699 w 790"/>
                <a:gd name="T17" fmla="*/ 485 h 1345"/>
                <a:gd name="T18" fmla="*/ 650 w 790"/>
                <a:gd name="T19" fmla="*/ 525 h 1345"/>
                <a:gd name="T20" fmla="*/ 583 w 790"/>
                <a:gd name="T21" fmla="*/ 557 h 1345"/>
                <a:gd name="T22" fmla="*/ 474 w 790"/>
                <a:gd name="T23" fmla="*/ 637 h 1345"/>
                <a:gd name="T24" fmla="*/ 443 w 790"/>
                <a:gd name="T25" fmla="*/ 679 h 1345"/>
                <a:gd name="T26" fmla="*/ 414 w 790"/>
                <a:gd name="T27" fmla="*/ 701 h 1345"/>
                <a:gd name="T28" fmla="*/ 344 w 790"/>
                <a:gd name="T29" fmla="*/ 762 h 1345"/>
                <a:gd name="T30" fmla="*/ 313 w 790"/>
                <a:gd name="T31" fmla="*/ 837 h 1345"/>
                <a:gd name="T32" fmla="*/ 338 w 790"/>
                <a:gd name="T33" fmla="*/ 875 h 1345"/>
                <a:gd name="T34" fmla="*/ 354 w 790"/>
                <a:gd name="T35" fmla="*/ 971 h 1345"/>
                <a:gd name="T36" fmla="*/ 356 w 790"/>
                <a:gd name="T37" fmla="*/ 1053 h 1345"/>
                <a:gd name="T38" fmla="*/ 354 w 790"/>
                <a:gd name="T39" fmla="*/ 1107 h 1345"/>
                <a:gd name="T40" fmla="*/ 320 w 790"/>
                <a:gd name="T41" fmla="*/ 1173 h 1345"/>
                <a:gd name="T42" fmla="*/ 213 w 790"/>
                <a:gd name="T43" fmla="*/ 1216 h 1345"/>
                <a:gd name="T44" fmla="*/ 164 w 790"/>
                <a:gd name="T45" fmla="*/ 1245 h 1345"/>
                <a:gd name="T46" fmla="*/ 131 w 790"/>
                <a:gd name="T47" fmla="*/ 1285 h 1345"/>
                <a:gd name="T48" fmla="*/ 162 w 790"/>
                <a:gd name="T49" fmla="*/ 1292 h 1345"/>
                <a:gd name="T50" fmla="*/ 100 w 790"/>
                <a:gd name="T51" fmla="*/ 1305 h 1345"/>
                <a:gd name="T52" fmla="*/ 91 w 790"/>
                <a:gd name="T53" fmla="*/ 1076 h 1345"/>
                <a:gd name="T54" fmla="*/ 86 w 790"/>
                <a:gd name="T55" fmla="*/ 980 h 1345"/>
                <a:gd name="T56" fmla="*/ 126 w 790"/>
                <a:gd name="T57" fmla="*/ 929 h 1345"/>
                <a:gd name="T58" fmla="*/ 187 w 790"/>
                <a:gd name="T59" fmla="*/ 746 h 1345"/>
                <a:gd name="T60" fmla="*/ 196 w 790"/>
                <a:gd name="T61" fmla="*/ 663 h 1345"/>
                <a:gd name="T62" fmla="*/ 204 w 790"/>
                <a:gd name="T63" fmla="*/ 543 h 1345"/>
                <a:gd name="T64" fmla="*/ 147 w 790"/>
                <a:gd name="T65" fmla="*/ 477 h 1345"/>
                <a:gd name="T66" fmla="*/ 42 w 790"/>
                <a:gd name="T67" fmla="*/ 450 h 1345"/>
                <a:gd name="T68" fmla="*/ 10 w 790"/>
                <a:gd name="T69" fmla="*/ 399 h 1345"/>
                <a:gd name="T70" fmla="*/ 236 w 790"/>
                <a:gd name="T71" fmla="*/ 292 h 1345"/>
                <a:gd name="T72" fmla="*/ 269 w 790"/>
                <a:gd name="T73" fmla="*/ 336 h 1345"/>
                <a:gd name="T74" fmla="*/ 329 w 790"/>
                <a:gd name="T75" fmla="*/ 336 h 1345"/>
                <a:gd name="T76" fmla="*/ 331 w 790"/>
                <a:gd name="T77" fmla="*/ 403 h 1345"/>
                <a:gd name="T78" fmla="*/ 311 w 790"/>
                <a:gd name="T79" fmla="*/ 447 h 1345"/>
                <a:gd name="T80" fmla="*/ 329 w 790"/>
                <a:gd name="T81" fmla="*/ 483 h 1345"/>
                <a:gd name="T82" fmla="*/ 354 w 790"/>
                <a:gd name="T83" fmla="*/ 516 h 1345"/>
                <a:gd name="T84" fmla="*/ 362 w 790"/>
                <a:gd name="T85" fmla="*/ 541 h 1345"/>
                <a:gd name="T86" fmla="*/ 380 w 790"/>
                <a:gd name="T87" fmla="*/ 528 h 1345"/>
                <a:gd name="T88" fmla="*/ 374 w 790"/>
                <a:gd name="T89" fmla="*/ 497 h 1345"/>
                <a:gd name="T90" fmla="*/ 398 w 790"/>
                <a:gd name="T91" fmla="*/ 465 h 1345"/>
                <a:gd name="T92" fmla="*/ 423 w 790"/>
                <a:gd name="T93" fmla="*/ 419 h 1345"/>
                <a:gd name="T94" fmla="*/ 432 w 790"/>
                <a:gd name="T95" fmla="*/ 363 h 1345"/>
                <a:gd name="T96" fmla="*/ 398 w 790"/>
                <a:gd name="T97" fmla="*/ 300 h 1345"/>
                <a:gd name="T98" fmla="*/ 358 w 790"/>
                <a:gd name="T99" fmla="*/ 249 h 1345"/>
                <a:gd name="T100" fmla="*/ 354 w 790"/>
                <a:gd name="T101" fmla="*/ 182 h 1345"/>
                <a:gd name="T102" fmla="*/ 367 w 790"/>
                <a:gd name="T103" fmla="*/ 113 h 1345"/>
                <a:gd name="T104" fmla="*/ 440 w 790"/>
                <a:gd name="T105" fmla="*/ 78 h 1345"/>
                <a:gd name="T106" fmla="*/ 472 w 790"/>
                <a:gd name="T107" fmla="*/ 96 h 1345"/>
                <a:gd name="T108" fmla="*/ 516 w 790"/>
                <a:gd name="T109" fmla="*/ 84 h 1345"/>
                <a:gd name="T110" fmla="*/ 590 w 790"/>
                <a:gd name="T111" fmla="*/ 64 h 1345"/>
                <a:gd name="T112" fmla="*/ 650 w 790"/>
                <a:gd name="T113" fmla="*/ 69 h 1345"/>
                <a:gd name="T114" fmla="*/ 739 w 790"/>
                <a:gd name="T115" fmla="*/ 35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0" h="1345">
                  <a:moveTo>
                    <a:pt x="783" y="0"/>
                  </a:moveTo>
                  <a:lnTo>
                    <a:pt x="788" y="2"/>
                  </a:lnTo>
                  <a:lnTo>
                    <a:pt x="790" y="11"/>
                  </a:lnTo>
                  <a:lnTo>
                    <a:pt x="788" y="15"/>
                  </a:lnTo>
                  <a:lnTo>
                    <a:pt x="788" y="40"/>
                  </a:lnTo>
                  <a:lnTo>
                    <a:pt x="785" y="49"/>
                  </a:lnTo>
                  <a:lnTo>
                    <a:pt x="777" y="62"/>
                  </a:lnTo>
                  <a:lnTo>
                    <a:pt x="766" y="84"/>
                  </a:lnTo>
                  <a:lnTo>
                    <a:pt x="761" y="104"/>
                  </a:lnTo>
                  <a:lnTo>
                    <a:pt x="761" y="140"/>
                  </a:lnTo>
                  <a:lnTo>
                    <a:pt x="765" y="167"/>
                  </a:lnTo>
                  <a:lnTo>
                    <a:pt x="765" y="189"/>
                  </a:lnTo>
                  <a:lnTo>
                    <a:pt x="756" y="198"/>
                  </a:lnTo>
                  <a:lnTo>
                    <a:pt x="757" y="212"/>
                  </a:lnTo>
                  <a:lnTo>
                    <a:pt x="763" y="212"/>
                  </a:lnTo>
                  <a:lnTo>
                    <a:pt x="759" y="261"/>
                  </a:lnTo>
                  <a:lnTo>
                    <a:pt x="761" y="292"/>
                  </a:lnTo>
                  <a:lnTo>
                    <a:pt x="757" y="305"/>
                  </a:lnTo>
                  <a:lnTo>
                    <a:pt x="763" y="309"/>
                  </a:lnTo>
                  <a:lnTo>
                    <a:pt x="768" y="305"/>
                  </a:lnTo>
                  <a:lnTo>
                    <a:pt x="772" y="314"/>
                  </a:lnTo>
                  <a:lnTo>
                    <a:pt x="765" y="325"/>
                  </a:lnTo>
                  <a:lnTo>
                    <a:pt x="770" y="327"/>
                  </a:lnTo>
                  <a:lnTo>
                    <a:pt x="776" y="330"/>
                  </a:lnTo>
                  <a:lnTo>
                    <a:pt x="776" y="345"/>
                  </a:lnTo>
                  <a:lnTo>
                    <a:pt x="768" y="359"/>
                  </a:lnTo>
                  <a:lnTo>
                    <a:pt x="763" y="374"/>
                  </a:lnTo>
                  <a:lnTo>
                    <a:pt x="750" y="388"/>
                  </a:lnTo>
                  <a:lnTo>
                    <a:pt x="761" y="392"/>
                  </a:lnTo>
                  <a:lnTo>
                    <a:pt x="759" y="405"/>
                  </a:lnTo>
                  <a:lnTo>
                    <a:pt x="756" y="416"/>
                  </a:lnTo>
                  <a:lnTo>
                    <a:pt x="745" y="423"/>
                  </a:lnTo>
                  <a:lnTo>
                    <a:pt x="721" y="450"/>
                  </a:lnTo>
                  <a:lnTo>
                    <a:pt x="716" y="463"/>
                  </a:lnTo>
                  <a:lnTo>
                    <a:pt x="692" y="477"/>
                  </a:lnTo>
                  <a:lnTo>
                    <a:pt x="699" y="485"/>
                  </a:lnTo>
                  <a:lnTo>
                    <a:pt x="694" y="496"/>
                  </a:lnTo>
                  <a:lnTo>
                    <a:pt x="679" y="508"/>
                  </a:lnTo>
                  <a:lnTo>
                    <a:pt x="663" y="519"/>
                  </a:lnTo>
                  <a:lnTo>
                    <a:pt x="650" y="525"/>
                  </a:lnTo>
                  <a:lnTo>
                    <a:pt x="641" y="539"/>
                  </a:lnTo>
                  <a:lnTo>
                    <a:pt x="623" y="550"/>
                  </a:lnTo>
                  <a:lnTo>
                    <a:pt x="601" y="550"/>
                  </a:lnTo>
                  <a:lnTo>
                    <a:pt x="583" y="557"/>
                  </a:lnTo>
                  <a:lnTo>
                    <a:pt x="523" y="586"/>
                  </a:lnTo>
                  <a:lnTo>
                    <a:pt x="487" y="619"/>
                  </a:lnTo>
                  <a:lnTo>
                    <a:pt x="481" y="632"/>
                  </a:lnTo>
                  <a:lnTo>
                    <a:pt x="474" y="637"/>
                  </a:lnTo>
                  <a:lnTo>
                    <a:pt x="463" y="639"/>
                  </a:lnTo>
                  <a:lnTo>
                    <a:pt x="458" y="643"/>
                  </a:lnTo>
                  <a:lnTo>
                    <a:pt x="467" y="650"/>
                  </a:lnTo>
                  <a:lnTo>
                    <a:pt x="443" y="679"/>
                  </a:lnTo>
                  <a:lnTo>
                    <a:pt x="434" y="695"/>
                  </a:lnTo>
                  <a:lnTo>
                    <a:pt x="427" y="692"/>
                  </a:lnTo>
                  <a:lnTo>
                    <a:pt x="423" y="677"/>
                  </a:lnTo>
                  <a:lnTo>
                    <a:pt x="414" y="701"/>
                  </a:lnTo>
                  <a:lnTo>
                    <a:pt x="402" y="706"/>
                  </a:lnTo>
                  <a:lnTo>
                    <a:pt x="387" y="722"/>
                  </a:lnTo>
                  <a:lnTo>
                    <a:pt x="362" y="752"/>
                  </a:lnTo>
                  <a:lnTo>
                    <a:pt x="344" y="762"/>
                  </a:lnTo>
                  <a:lnTo>
                    <a:pt x="333" y="777"/>
                  </a:lnTo>
                  <a:lnTo>
                    <a:pt x="318" y="781"/>
                  </a:lnTo>
                  <a:lnTo>
                    <a:pt x="313" y="822"/>
                  </a:lnTo>
                  <a:lnTo>
                    <a:pt x="313" y="837"/>
                  </a:lnTo>
                  <a:lnTo>
                    <a:pt x="331" y="851"/>
                  </a:lnTo>
                  <a:lnTo>
                    <a:pt x="336" y="860"/>
                  </a:lnTo>
                  <a:lnTo>
                    <a:pt x="336" y="871"/>
                  </a:lnTo>
                  <a:lnTo>
                    <a:pt x="338" y="875"/>
                  </a:lnTo>
                  <a:lnTo>
                    <a:pt x="338" y="888"/>
                  </a:lnTo>
                  <a:lnTo>
                    <a:pt x="353" y="937"/>
                  </a:lnTo>
                  <a:lnTo>
                    <a:pt x="353" y="964"/>
                  </a:lnTo>
                  <a:lnTo>
                    <a:pt x="354" y="971"/>
                  </a:lnTo>
                  <a:lnTo>
                    <a:pt x="362" y="964"/>
                  </a:lnTo>
                  <a:lnTo>
                    <a:pt x="367" y="969"/>
                  </a:lnTo>
                  <a:lnTo>
                    <a:pt x="363" y="1000"/>
                  </a:lnTo>
                  <a:lnTo>
                    <a:pt x="356" y="1053"/>
                  </a:lnTo>
                  <a:lnTo>
                    <a:pt x="336" y="1118"/>
                  </a:lnTo>
                  <a:lnTo>
                    <a:pt x="338" y="1133"/>
                  </a:lnTo>
                  <a:lnTo>
                    <a:pt x="344" y="1120"/>
                  </a:lnTo>
                  <a:lnTo>
                    <a:pt x="354" y="1107"/>
                  </a:lnTo>
                  <a:lnTo>
                    <a:pt x="354" y="1113"/>
                  </a:lnTo>
                  <a:lnTo>
                    <a:pt x="349" y="1131"/>
                  </a:lnTo>
                  <a:lnTo>
                    <a:pt x="340" y="1147"/>
                  </a:lnTo>
                  <a:lnTo>
                    <a:pt x="320" y="1173"/>
                  </a:lnTo>
                  <a:lnTo>
                    <a:pt x="300" y="1187"/>
                  </a:lnTo>
                  <a:lnTo>
                    <a:pt x="276" y="1196"/>
                  </a:lnTo>
                  <a:lnTo>
                    <a:pt x="260" y="1198"/>
                  </a:lnTo>
                  <a:lnTo>
                    <a:pt x="213" y="1216"/>
                  </a:lnTo>
                  <a:lnTo>
                    <a:pt x="200" y="1225"/>
                  </a:lnTo>
                  <a:lnTo>
                    <a:pt x="191" y="1233"/>
                  </a:lnTo>
                  <a:lnTo>
                    <a:pt x="177" y="1242"/>
                  </a:lnTo>
                  <a:lnTo>
                    <a:pt x="164" y="1245"/>
                  </a:lnTo>
                  <a:lnTo>
                    <a:pt x="158" y="1251"/>
                  </a:lnTo>
                  <a:lnTo>
                    <a:pt x="147" y="1269"/>
                  </a:lnTo>
                  <a:lnTo>
                    <a:pt x="135" y="1285"/>
                  </a:lnTo>
                  <a:lnTo>
                    <a:pt x="131" y="1285"/>
                  </a:lnTo>
                  <a:lnTo>
                    <a:pt x="142" y="1294"/>
                  </a:lnTo>
                  <a:lnTo>
                    <a:pt x="149" y="1307"/>
                  </a:lnTo>
                  <a:lnTo>
                    <a:pt x="157" y="1301"/>
                  </a:lnTo>
                  <a:lnTo>
                    <a:pt x="162" y="1292"/>
                  </a:lnTo>
                  <a:lnTo>
                    <a:pt x="155" y="1345"/>
                  </a:lnTo>
                  <a:lnTo>
                    <a:pt x="146" y="1343"/>
                  </a:lnTo>
                  <a:lnTo>
                    <a:pt x="100" y="1343"/>
                  </a:lnTo>
                  <a:lnTo>
                    <a:pt x="100" y="1305"/>
                  </a:lnTo>
                  <a:lnTo>
                    <a:pt x="102" y="1278"/>
                  </a:lnTo>
                  <a:lnTo>
                    <a:pt x="100" y="1265"/>
                  </a:lnTo>
                  <a:lnTo>
                    <a:pt x="102" y="1138"/>
                  </a:lnTo>
                  <a:lnTo>
                    <a:pt x="91" y="1076"/>
                  </a:lnTo>
                  <a:lnTo>
                    <a:pt x="84" y="1031"/>
                  </a:lnTo>
                  <a:lnTo>
                    <a:pt x="84" y="1002"/>
                  </a:lnTo>
                  <a:lnTo>
                    <a:pt x="86" y="1000"/>
                  </a:lnTo>
                  <a:lnTo>
                    <a:pt x="86" y="980"/>
                  </a:lnTo>
                  <a:lnTo>
                    <a:pt x="91" y="964"/>
                  </a:lnTo>
                  <a:lnTo>
                    <a:pt x="100" y="949"/>
                  </a:lnTo>
                  <a:lnTo>
                    <a:pt x="117" y="938"/>
                  </a:lnTo>
                  <a:lnTo>
                    <a:pt x="126" y="929"/>
                  </a:lnTo>
                  <a:lnTo>
                    <a:pt x="151" y="880"/>
                  </a:lnTo>
                  <a:lnTo>
                    <a:pt x="164" y="837"/>
                  </a:lnTo>
                  <a:lnTo>
                    <a:pt x="189" y="784"/>
                  </a:lnTo>
                  <a:lnTo>
                    <a:pt x="187" y="746"/>
                  </a:lnTo>
                  <a:lnTo>
                    <a:pt x="180" y="726"/>
                  </a:lnTo>
                  <a:lnTo>
                    <a:pt x="180" y="703"/>
                  </a:lnTo>
                  <a:lnTo>
                    <a:pt x="195" y="675"/>
                  </a:lnTo>
                  <a:lnTo>
                    <a:pt x="196" y="663"/>
                  </a:lnTo>
                  <a:lnTo>
                    <a:pt x="204" y="641"/>
                  </a:lnTo>
                  <a:lnTo>
                    <a:pt x="204" y="624"/>
                  </a:lnTo>
                  <a:lnTo>
                    <a:pt x="207" y="574"/>
                  </a:lnTo>
                  <a:lnTo>
                    <a:pt x="204" y="543"/>
                  </a:lnTo>
                  <a:lnTo>
                    <a:pt x="198" y="528"/>
                  </a:lnTo>
                  <a:lnTo>
                    <a:pt x="198" y="506"/>
                  </a:lnTo>
                  <a:lnTo>
                    <a:pt x="187" y="494"/>
                  </a:lnTo>
                  <a:lnTo>
                    <a:pt x="147" y="477"/>
                  </a:lnTo>
                  <a:lnTo>
                    <a:pt x="111" y="459"/>
                  </a:lnTo>
                  <a:lnTo>
                    <a:pt x="91" y="454"/>
                  </a:lnTo>
                  <a:lnTo>
                    <a:pt x="71" y="448"/>
                  </a:lnTo>
                  <a:lnTo>
                    <a:pt x="42" y="450"/>
                  </a:lnTo>
                  <a:lnTo>
                    <a:pt x="17" y="448"/>
                  </a:lnTo>
                  <a:lnTo>
                    <a:pt x="19" y="421"/>
                  </a:lnTo>
                  <a:lnTo>
                    <a:pt x="13" y="416"/>
                  </a:lnTo>
                  <a:lnTo>
                    <a:pt x="10" y="399"/>
                  </a:lnTo>
                  <a:lnTo>
                    <a:pt x="0" y="376"/>
                  </a:lnTo>
                  <a:lnTo>
                    <a:pt x="222" y="290"/>
                  </a:lnTo>
                  <a:lnTo>
                    <a:pt x="235" y="290"/>
                  </a:lnTo>
                  <a:lnTo>
                    <a:pt x="236" y="292"/>
                  </a:lnTo>
                  <a:lnTo>
                    <a:pt x="242" y="298"/>
                  </a:lnTo>
                  <a:lnTo>
                    <a:pt x="253" y="320"/>
                  </a:lnTo>
                  <a:lnTo>
                    <a:pt x="265" y="334"/>
                  </a:lnTo>
                  <a:lnTo>
                    <a:pt x="269" y="336"/>
                  </a:lnTo>
                  <a:lnTo>
                    <a:pt x="280" y="332"/>
                  </a:lnTo>
                  <a:lnTo>
                    <a:pt x="320" y="325"/>
                  </a:lnTo>
                  <a:lnTo>
                    <a:pt x="325" y="329"/>
                  </a:lnTo>
                  <a:lnTo>
                    <a:pt x="329" y="336"/>
                  </a:lnTo>
                  <a:lnTo>
                    <a:pt x="334" y="354"/>
                  </a:lnTo>
                  <a:lnTo>
                    <a:pt x="334" y="367"/>
                  </a:lnTo>
                  <a:lnTo>
                    <a:pt x="334" y="394"/>
                  </a:lnTo>
                  <a:lnTo>
                    <a:pt x="331" y="403"/>
                  </a:lnTo>
                  <a:lnTo>
                    <a:pt x="322" y="414"/>
                  </a:lnTo>
                  <a:lnTo>
                    <a:pt x="324" y="425"/>
                  </a:lnTo>
                  <a:lnTo>
                    <a:pt x="316" y="432"/>
                  </a:lnTo>
                  <a:lnTo>
                    <a:pt x="311" y="447"/>
                  </a:lnTo>
                  <a:lnTo>
                    <a:pt x="314" y="452"/>
                  </a:lnTo>
                  <a:lnTo>
                    <a:pt x="320" y="476"/>
                  </a:lnTo>
                  <a:lnTo>
                    <a:pt x="325" y="481"/>
                  </a:lnTo>
                  <a:lnTo>
                    <a:pt x="329" y="483"/>
                  </a:lnTo>
                  <a:lnTo>
                    <a:pt x="333" y="490"/>
                  </a:lnTo>
                  <a:lnTo>
                    <a:pt x="344" y="503"/>
                  </a:lnTo>
                  <a:lnTo>
                    <a:pt x="349" y="512"/>
                  </a:lnTo>
                  <a:lnTo>
                    <a:pt x="354" y="516"/>
                  </a:lnTo>
                  <a:lnTo>
                    <a:pt x="363" y="519"/>
                  </a:lnTo>
                  <a:lnTo>
                    <a:pt x="369" y="526"/>
                  </a:lnTo>
                  <a:lnTo>
                    <a:pt x="367" y="532"/>
                  </a:lnTo>
                  <a:lnTo>
                    <a:pt x="362" y="541"/>
                  </a:lnTo>
                  <a:lnTo>
                    <a:pt x="363" y="543"/>
                  </a:lnTo>
                  <a:lnTo>
                    <a:pt x="378" y="543"/>
                  </a:lnTo>
                  <a:lnTo>
                    <a:pt x="380" y="541"/>
                  </a:lnTo>
                  <a:lnTo>
                    <a:pt x="380" y="528"/>
                  </a:lnTo>
                  <a:lnTo>
                    <a:pt x="382" y="517"/>
                  </a:lnTo>
                  <a:lnTo>
                    <a:pt x="378" y="510"/>
                  </a:lnTo>
                  <a:lnTo>
                    <a:pt x="374" y="506"/>
                  </a:lnTo>
                  <a:lnTo>
                    <a:pt x="374" y="497"/>
                  </a:lnTo>
                  <a:lnTo>
                    <a:pt x="380" y="487"/>
                  </a:lnTo>
                  <a:lnTo>
                    <a:pt x="380" y="481"/>
                  </a:lnTo>
                  <a:lnTo>
                    <a:pt x="382" y="476"/>
                  </a:lnTo>
                  <a:lnTo>
                    <a:pt x="398" y="465"/>
                  </a:lnTo>
                  <a:lnTo>
                    <a:pt x="407" y="463"/>
                  </a:lnTo>
                  <a:lnTo>
                    <a:pt x="416" y="459"/>
                  </a:lnTo>
                  <a:lnTo>
                    <a:pt x="420" y="450"/>
                  </a:lnTo>
                  <a:lnTo>
                    <a:pt x="423" y="419"/>
                  </a:lnTo>
                  <a:lnTo>
                    <a:pt x="429" y="408"/>
                  </a:lnTo>
                  <a:lnTo>
                    <a:pt x="423" y="388"/>
                  </a:lnTo>
                  <a:lnTo>
                    <a:pt x="429" y="372"/>
                  </a:lnTo>
                  <a:lnTo>
                    <a:pt x="432" y="363"/>
                  </a:lnTo>
                  <a:lnTo>
                    <a:pt x="429" y="343"/>
                  </a:lnTo>
                  <a:lnTo>
                    <a:pt x="423" y="334"/>
                  </a:lnTo>
                  <a:lnTo>
                    <a:pt x="407" y="316"/>
                  </a:lnTo>
                  <a:lnTo>
                    <a:pt x="398" y="300"/>
                  </a:lnTo>
                  <a:lnTo>
                    <a:pt x="380" y="274"/>
                  </a:lnTo>
                  <a:lnTo>
                    <a:pt x="369" y="261"/>
                  </a:lnTo>
                  <a:lnTo>
                    <a:pt x="360" y="249"/>
                  </a:lnTo>
                  <a:lnTo>
                    <a:pt x="358" y="249"/>
                  </a:lnTo>
                  <a:lnTo>
                    <a:pt x="354" y="232"/>
                  </a:lnTo>
                  <a:lnTo>
                    <a:pt x="354" y="218"/>
                  </a:lnTo>
                  <a:lnTo>
                    <a:pt x="353" y="203"/>
                  </a:lnTo>
                  <a:lnTo>
                    <a:pt x="354" y="182"/>
                  </a:lnTo>
                  <a:lnTo>
                    <a:pt x="351" y="171"/>
                  </a:lnTo>
                  <a:lnTo>
                    <a:pt x="351" y="160"/>
                  </a:lnTo>
                  <a:lnTo>
                    <a:pt x="354" y="138"/>
                  </a:lnTo>
                  <a:lnTo>
                    <a:pt x="367" y="113"/>
                  </a:lnTo>
                  <a:lnTo>
                    <a:pt x="373" y="85"/>
                  </a:lnTo>
                  <a:lnTo>
                    <a:pt x="427" y="87"/>
                  </a:lnTo>
                  <a:lnTo>
                    <a:pt x="432" y="85"/>
                  </a:lnTo>
                  <a:lnTo>
                    <a:pt x="440" y="78"/>
                  </a:lnTo>
                  <a:lnTo>
                    <a:pt x="451" y="78"/>
                  </a:lnTo>
                  <a:lnTo>
                    <a:pt x="460" y="82"/>
                  </a:lnTo>
                  <a:lnTo>
                    <a:pt x="467" y="93"/>
                  </a:lnTo>
                  <a:lnTo>
                    <a:pt x="472" y="96"/>
                  </a:lnTo>
                  <a:lnTo>
                    <a:pt x="480" y="98"/>
                  </a:lnTo>
                  <a:lnTo>
                    <a:pt x="489" y="94"/>
                  </a:lnTo>
                  <a:lnTo>
                    <a:pt x="501" y="94"/>
                  </a:lnTo>
                  <a:lnTo>
                    <a:pt x="516" y="84"/>
                  </a:lnTo>
                  <a:lnTo>
                    <a:pt x="558" y="85"/>
                  </a:lnTo>
                  <a:lnTo>
                    <a:pt x="567" y="85"/>
                  </a:lnTo>
                  <a:lnTo>
                    <a:pt x="570" y="84"/>
                  </a:lnTo>
                  <a:lnTo>
                    <a:pt x="590" y="64"/>
                  </a:lnTo>
                  <a:lnTo>
                    <a:pt x="609" y="62"/>
                  </a:lnTo>
                  <a:lnTo>
                    <a:pt x="621" y="58"/>
                  </a:lnTo>
                  <a:lnTo>
                    <a:pt x="638" y="67"/>
                  </a:lnTo>
                  <a:lnTo>
                    <a:pt x="650" y="69"/>
                  </a:lnTo>
                  <a:lnTo>
                    <a:pt x="663" y="65"/>
                  </a:lnTo>
                  <a:lnTo>
                    <a:pt x="707" y="47"/>
                  </a:lnTo>
                  <a:lnTo>
                    <a:pt x="732" y="38"/>
                  </a:lnTo>
                  <a:lnTo>
                    <a:pt x="739" y="35"/>
                  </a:lnTo>
                  <a:lnTo>
                    <a:pt x="759" y="16"/>
                  </a:lnTo>
                  <a:lnTo>
                    <a:pt x="779" y="2"/>
                  </a:lnTo>
                  <a:lnTo>
                    <a:pt x="783" y="0"/>
                  </a:lnTo>
                  <a:close/>
                </a:path>
              </a:pathLst>
            </a:custGeom>
            <a:solidFill>
              <a:srgbClr val="F2F2F2"/>
            </a:solidFill>
            <a:ln w="0">
              <a:solidFill>
                <a:schemeClr val="tx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Title 1">
            <a:extLst>
              <a:ext uri="{FF2B5EF4-FFF2-40B4-BE49-F238E27FC236}">
                <a16:creationId xmlns:a16="http://schemas.microsoft.com/office/drawing/2014/main" id="{9432AFF8-F7A1-7A3E-9176-FE5A57A75493}"/>
              </a:ext>
            </a:extLst>
          </p:cNvPr>
          <p:cNvSpPr txBox="1">
            <a:spLocks/>
          </p:cNvSpPr>
          <p:nvPr/>
        </p:nvSpPr>
        <p:spPr>
          <a:xfrm>
            <a:off x="6096000" y="1828800"/>
            <a:ext cx="5257800" cy="9144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r>
              <a:rPr lang="en-US" sz="1600"/>
              <a:t>The DUAL model at work:</a:t>
            </a:r>
            <a:br>
              <a:rPr lang="en-US"/>
            </a:br>
            <a:r>
              <a:rPr lang="en-US" sz="3600"/>
              <a:t>Malawi</a:t>
            </a:r>
            <a:endParaRPr lang="en-US"/>
          </a:p>
        </p:txBody>
      </p:sp>
      <p:pic>
        <p:nvPicPr>
          <p:cNvPr id="2" name="Picture 1" descr="A picture containing text, indoor, person, plastic&#10;&#10;Description automatically generated">
            <a:extLst>
              <a:ext uri="{FF2B5EF4-FFF2-40B4-BE49-F238E27FC236}">
                <a16:creationId xmlns:a16="http://schemas.microsoft.com/office/drawing/2014/main" id="{D345E7DE-8B4B-682A-1BBC-9F4317BAD8AA}"/>
              </a:ext>
            </a:extLst>
          </p:cNvPr>
          <p:cNvPicPr>
            <a:picLocks noGrp="1"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36" y="-1"/>
            <a:ext cx="5605463" cy="6858000"/>
          </a:xfrm>
          <a:prstGeom prst="rect">
            <a:avLst/>
          </a:prstGeom>
        </p:spPr>
      </p:pic>
    </p:spTree>
    <p:extLst>
      <p:ext uri="{BB962C8B-B14F-4D97-AF65-F5344CB8AC3E}">
        <p14:creationId xmlns:p14="http://schemas.microsoft.com/office/powerpoint/2010/main" val="277239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A18-1BE1-4010-B186-8E5F8C261947}"/>
              </a:ext>
            </a:extLst>
          </p:cNvPr>
          <p:cNvSpPr>
            <a:spLocks noGrp="1"/>
          </p:cNvSpPr>
          <p:nvPr>
            <p:ph type="title"/>
          </p:nvPr>
        </p:nvSpPr>
        <p:spPr>
          <a:xfrm>
            <a:off x="960100" y="978102"/>
            <a:ext cx="10588434" cy="1062644"/>
          </a:xfrm>
        </p:spPr>
        <p:txBody>
          <a:bodyPr anchor="b">
            <a:normAutofit/>
          </a:bodyPr>
          <a:lstStyle/>
          <a:p>
            <a:r>
              <a:rPr lang="en-US"/>
              <a:t>Cross-country findings</a:t>
            </a:r>
          </a:p>
        </p:txBody>
      </p:sp>
      <p:cxnSp>
        <p:nvCxnSpPr>
          <p:cNvPr id="15" name="Straight Connector 1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CDCFA813-127E-AF31-B00B-8108D6612F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3206" y="2811104"/>
            <a:ext cx="2928114" cy="2928114"/>
          </a:xfrm>
          <a:prstGeom prst="rect">
            <a:avLst/>
          </a:prstGeom>
        </p:spPr>
      </p:pic>
      <p:sp>
        <p:nvSpPr>
          <p:cNvPr id="10" name="Content Placeholder 9">
            <a:extLst>
              <a:ext uri="{FF2B5EF4-FFF2-40B4-BE49-F238E27FC236}">
                <a16:creationId xmlns:a16="http://schemas.microsoft.com/office/drawing/2014/main" id="{3B25CED5-1E5B-2587-BCD8-141389D42A1F}"/>
              </a:ext>
            </a:extLst>
          </p:cNvPr>
          <p:cNvSpPr>
            <a:spLocks noGrp="1"/>
          </p:cNvSpPr>
          <p:nvPr>
            <p:ph idx="1"/>
          </p:nvPr>
        </p:nvSpPr>
        <p:spPr>
          <a:xfrm>
            <a:off x="4955354" y="2682433"/>
            <a:ext cx="6282169" cy="3215749"/>
          </a:xfrm>
        </p:spPr>
        <p:txBody>
          <a:bodyPr vert="horz" lIns="91440" tIns="45720" rIns="91440" bIns="45720" numCol="1" spcCol="685800" rtlCol="0">
            <a:normAutofit/>
          </a:bodyPr>
          <a:lstStyle/>
          <a:p>
            <a:pPr marL="0" rtl="0" eaLnBrk="1" fontAlgn="t" latinLnBrk="0" hangingPunct="1">
              <a:spcBef>
                <a:spcPts val="0"/>
              </a:spcBef>
              <a:spcAft>
                <a:spcPts val="600"/>
              </a:spcAft>
            </a:pPr>
            <a:r>
              <a:rPr lang="en-US" sz="1900" b="1" u="none" strike="noStrike" kern="1200">
                <a:effectLst/>
              </a:rPr>
              <a:t>Engage stakeholders and develop digital health champions, including coordinating and aligning stakeholders.</a:t>
            </a:r>
          </a:p>
          <a:p>
            <a:pPr marL="0" rtl="0" eaLnBrk="1" fontAlgn="t" latinLnBrk="0" hangingPunct="1">
              <a:spcBef>
                <a:spcPts val="0"/>
              </a:spcBef>
              <a:spcAft>
                <a:spcPts val="600"/>
              </a:spcAft>
            </a:pPr>
            <a:endParaRPr lang="en-US" sz="1900" b="1"/>
          </a:p>
          <a:p>
            <a:pPr marL="342900" indent="-342900" rtl="0" eaLnBrk="1" fontAlgn="t" latinLnBrk="0" hangingPunct="1">
              <a:spcBef>
                <a:spcPts val="0"/>
              </a:spcBef>
              <a:spcAft>
                <a:spcPts val="600"/>
              </a:spcAft>
              <a:buChar char="•"/>
            </a:pPr>
            <a:r>
              <a:rPr lang="en-US" sz="1900" u="none" strike="noStrike" kern="1200">
                <a:effectLst/>
              </a:rPr>
              <a:t>In Ethiopia, implementation teams identified government champions to raise awareness of digital transformation activities. For example, the state minister’s office led the development of new standards, governance, and enforcement mechanisms for Ethiopia’s digital health systems, helping to build support at the highest levels of leadership.  </a:t>
            </a:r>
            <a:endParaRPr lang="en-US" sz="1900" u="none" strike="noStrike" kern="1200">
              <a:effectLst/>
              <a:cs typeface="Calibri" panose="020F0502020204030204"/>
            </a:endParaRPr>
          </a:p>
        </p:txBody>
      </p:sp>
    </p:spTree>
    <p:extLst>
      <p:ext uri="{BB962C8B-B14F-4D97-AF65-F5344CB8AC3E}">
        <p14:creationId xmlns:p14="http://schemas.microsoft.com/office/powerpoint/2010/main" val="71011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A18-1BE1-4010-B186-8E5F8C261947}"/>
              </a:ext>
            </a:extLst>
          </p:cNvPr>
          <p:cNvSpPr>
            <a:spLocks noGrp="1"/>
          </p:cNvSpPr>
          <p:nvPr>
            <p:ph type="title"/>
          </p:nvPr>
        </p:nvSpPr>
        <p:spPr>
          <a:xfrm>
            <a:off x="960100" y="978102"/>
            <a:ext cx="10588434" cy="1062644"/>
          </a:xfrm>
        </p:spPr>
        <p:txBody>
          <a:bodyPr anchor="b">
            <a:normAutofit/>
          </a:bodyPr>
          <a:lstStyle/>
          <a:p>
            <a:r>
              <a:rPr lang="en-US"/>
              <a:t>Cross-country findings</a:t>
            </a:r>
          </a:p>
        </p:txBody>
      </p:sp>
      <p:cxnSp>
        <p:nvCxnSpPr>
          <p:cNvPr id="15" name="Straight Connector 1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Graphic 3" descr="Court outline">
            <a:extLst>
              <a:ext uri="{FF2B5EF4-FFF2-40B4-BE49-F238E27FC236}">
                <a16:creationId xmlns:a16="http://schemas.microsoft.com/office/drawing/2014/main" id="{139BA205-E2F2-F76F-4901-BD8F5430CF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3206" y="2811104"/>
            <a:ext cx="2928114" cy="2928114"/>
          </a:xfrm>
          <a:prstGeom prst="rect">
            <a:avLst/>
          </a:prstGeom>
        </p:spPr>
      </p:pic>
      <p:sp>
        <p:nvSpPr>
          <p:cNvPr id="10" name="Content Placeholder 9">
            <a:extLst>
              <a:ext uri="{FF2B5EF4-FFF2-40B4-BE49-F238E27FC236}">
                <a16:creationId xmlns:a16="http://schemas.microsoft.com/office/drawing/2014/main" id="{3B25CED5-1E5B-2587-BCD8-141389D42A1F}"/>
              </a:ext>
            </a:extLst>
          </p:cNvPr>
          <p:cNvSpPr>
            <a:spLocks noGrp="1"/>
          </p:cNvSpPr>
          <p:nvPr>
            <p:ph idx="1"/>
          </p:nvPr>
        </p:nvSpPr>
        <p:spPr>
          <a:xfrm>
            <a:off x="4955354" y="2489329"/>
            <a:ext cx="6282169" cy="3843375"/>
          </a:xfrm>
        </p:spPr>
        <p:txBody>
          <a:bodyPr>
            <a:noAutofit/>
          </a:bodyPr>
          <a:lstStyle/>
          <a:p>
            <a:pPr marL="0" rtl="0" eaLnBrk="1" fontAlgn="t" latinLnBrk="0" hangingPunct="1">
              <a:spcBef>
                <a:spcPts val="0"/>
              </a:spcBef>
              <a:spcAft>
                <a:spcPts val="600"/>
              </a:spcAft>
            </a:pPr>
            <a:r>
              <a:rPr lang="en-US" sz="1700" b="1" u="none" strike="noStrike" kern="1200">
                <a:effectLst/>
              </a:rPr>
              <a:t>Establish clear, strong governance structures appropriate to the country’s context and needs.</a:t>
            </a:r>
          </a:p>
          <a:p>
            <a:pPr marL="0" rtl="0" eaLnBrk="1" fontAlgn="t" latinLnBrk="0" hangingPunct="1">
              <a:spcBef>
                <a:spcPts val="0"/>
              </a:spcBef>
              <a:spcAft>
                <a:spcPts val="600"/>
              </a:spcAft>
            </a:pPr>
            <a:endParaRPr lang="en-US" sz="1700" b="1"/>
          </a:p>
          <a:p>
            <a:pPr marL="342900" indent="-342900" rtl="0" eaLnBrk="1" fontAlgn="t" latinLnBrk="0" hangingPunct="1">
              <a:spcBef>
                <a:spcPts val="0"/>
              </a:spcBef>
              <a:spcAft>
                <a:spcPts val="600"/>
              </a:spcAft>
              <a:buFont typeface="Arial" panose="020B0604020202020204" pitchFamily="34" charset="0"/>
              <a:buChar char="•"/>
            </a:pPr>
            <a:r>
              <a:rPr lang="en-US" sz="1700" b="0" u="none" strike="noStrike">
                <a:effectLst/>
              </a:rPr>
              <a:t>In Tanzania, implementing partners and the MoH established a project governance unit, which included funder representation, that manages work across multiple ministries and agencies. In addition, a National Digital Health Steering Committee, chaired by the permanent secretary of the MoH, oversees the national digital health strategy. </a:t>
            </a:r>
          </a:p>
          <a:p>
            <a:pPr marL="0" rtl="0" eaLnBrk="1" fontAlgn="t" latinLnBrk="0" hangingPunct="1">
              <a:spcBef>
                <a:spcPts val="0"/>
              </a:spcBef>
              <a:spcAft>
                <a:spcPts val="600"/>
              </a:spcAft>
            </a:pPr>
            <a:endParaRPr lang="en-US" sz="1700"/>
          </a:p>
          <a:p>
            <a:pPr marL="342900" indent="-342900" rtl="0" eaLnBrk="1" fontAlgn="t" latinLnBrk="0" hangingPunct="1">
              <a:spcBef>
                <a:spcPts val="0"/>
              </a:spcBef>
              <a:spcAft>
                <a:spcPts val="600"/>
              </a:spcAft>
              <a:buFont typeface="Arial" panose="020B0604020202020204" pitchFamily="34" charset="0"/>
              <a:buChar char="•"/>
            </a:pPr>
            <a:r>
              <a:rPr lang="en-US" sz="1700" b="0" u="none" strike="noStrike">
                <a:effectLst/>
              </a:rPr>
              <a:t>Ethiopia and Malawi both adopted an embedded approach that placed project implementation staff directly within government operations. This approach helped build champions within the MoH, determine processes for decision making, and coordinate digital projects and investments. </a:t>
            </a:r>
          </a:p>
        </p:txBody>
      </p:sp>
    </p:spTree>
    <p:extLst>
      <p:ext uri="{BB962C8B-B14F-4D97-AF65-F5344CB8AC3E}">
        <p14:creationId xmlns:p14="http://schemas.microsoft.com/office/powerpoint/2010/main" val="242183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A18-1BE1-4010-B186-8E5F8C261947}"/>
              </a:ext>
            </a:extLst>
          </p:cNvPr>
          <p:cNvSpPr>
            <a:spLocks noGrp="1"/>
          </p:cNvSpPr>
          <p:nvPr>
            <p:ph type="title"/>
          </p:nvPr>
        </p:nvSpPr>
        <p:spPr>
          <a:xfrm>
            <a:off x="960100" y="978102"/>
            <a:ext cx="10588434" cy="1062644"/>
          </a:xfrm>
        </p:spPr>
        <p:txBody>
          <a:bodyPr anchor="b">
            <a:normAutofit/>
          </a:bodyPr>
          <a:lstStyle/>
          <a:p>
            <a:r>
              <a:rPr lang="en-US"/>
              <a:t>Cross-country findings</a:t>
            </a:r>
          </a:p>
        </p:txBody>
      </p:sp>
      <p:cxnSp>
        <p:nvCxnSpPr>
          <p:cNvPr id="15" name="Straight Connector 1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Graphic 3" descr="Ui Ux outline">
            <a:extLst>
              <a:ext uri="{FF2B5EF4-FFF2-40B4-BE49-F238E27FC236}">
                <a16:creationId xmlns:a16="http://schemas.microsoft.com/office/drawing/2014/main" id="{05D05A9B-1DAA-61FA-42B5-1D6365CDCE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3206" y="2811104"/>
            <a:ext cx="2928114" cy="2928114"/>
          </a:xfrm>
          <a:prstGeom prst="rect">
            <a:avLst/>
          </a:prstGeom>
        </p:spPr>
      </p:pic>
      <p:sp>
        <p:nvSpPr>
          <p:cNvPr id="10" name="Content Placeholder 9">
            <a:extLst>
              <a:ext uri="{FF2B5EF4-FFF2-40B4-BE49-F238E27FC236}">
                <a16:creationId xmlns:a16="http://schemas.microsoft.com/office/drawing/2014/main" id="{3B25CED5-1E5B-2587-BCD8-141389D42A1F}"/>
              </a:ext>
            </a:extLst>
          </p:cNvPr>
          <p:cNvSpPr>
            <a:spLocks noGrp="1"/>
          </p:cNvSpPr>
          <p:nvPr>
            <p:ph idx="1"/>
          </p:nvPr>
        </p:nvSpPr>
        <p:spPr>
          <a:xfrm>
            <a:off x="4955354" y="2682433"/>
            <a:ext cx="6282169" cy="3215749"/>
          </a:xfrm>
        </p:spPr>
        <p:txBody>
          <a:bodyPr>
            <a:normAutofit/>
          </a:bodyPr>
          <a:lstStyle/>
          <a:p>
            <a:pPr marL="0" rtl="0" eaLnBrk="1" fontAlgn="t" latinLnBrk="0" hangingPunct="1">
              <a:spcBef>
                <a:spcPts val="0"/>
              </a:spcBef>
              <a:spcAft>
                <a:spcPts val="600"/>
              </a:spcAft>
            </a:pPr>
            <a:r>
              <a:rPr lang="en-US" sz="1700" b="1" i="0" u="none" strike="noStrike" kern="1200">
                <a:effectLst/>
              </a:rPr>
              <a:t>Take user-centered design approaches, such as those used in human-centered design, to digital health tools and systems.</a:t>
            </a:r>
          </a:p>
          <a:p>
            <a:pPr marL="0" rtl="0" eaLnBrk="1" fontAlgn="t" latinLnBrk="0" hangingPunct="1">
              <a:spcBef>
                <a:spcPts val="0"/>
              </a:spcBef>
              <a:spcAft>
                <a:spcPts val="600"/>
              </a:spcAft>
            </a:pPr>
            <a:endParaRPr lang="en-US" sz="1700" b="1"/>
          </a:p>
          <a:p>
            <a:pPr marL="342900" indent="-342900" fontAlgn="t">
              <a:spcBef>
                <a:spcPts val="0"/>
              </a:spcBef>
              <a:spcAft>
                <a:spcPts val="600"/>
              </a:spcAft>
              <a:buFont typeface="Arial" panose="020B0604020202020204" pitchFamily="34" charset="0"/>
              <a:buChar char="•"/>
            </a:pPr>
            <a:r>
              <a:rPr lang="en-US" sz="1700"/>
              <a:t>Malawi and Burkina Faso conducted data user studies to gain insight into user needs.</a:t>
            </a:r>
          </a:p>
          <a:p>
            <a:pPr marL="342900" indent="-342900" rtl="0" eaLnBrk="1" fontAlgn="t" latinLnBrk="0" hangingPunct="1">
              <a:spcBef>
                <a:spcPts val="0"/>
              </a:spcBef>
              <a:spcAft>
                <a:spcPts val="600"/>
              </a:spcAft>
              <a:buFont typeface="Arial" panose="020B0604020202020204" pitchFamily="34" charset="0"/>
              <a:buChar char="•"/>
            </a:pPr>
            <a:r>
              <a:rPr lang="en-US" sz="1700"/>
              <a:t>South Africa held consortium meetings, stewarded by the government, to discuss the planning and implementation of digital health solutions. </a:t>
            </a:r>
          </a:p>
          <a:p>
            <a:pPr marL="342900" indent="-342900" rtl="0" eaLnBrk="1" fontAlgn="t" latinLnBrk="0" hangingPunct="1">
              <a:spcBef>
                <a:spcPts val="0"/>
              </a:spcBef>
              <a:spcAft>
                <a:spcPts val="600"/>
              </a:spcAft>
              <a:buFont typeface="Arial" panose="020B0604020202020204" pitchFamily="34" charset="0"/>
              <a:buChar char="•"/>
            </a:pPr>
            <a:r>
              <a:rPr lang="en-US" sz="1700"/>
              <a:t>Tanzania used an “agile methodology” in their strategic planning efforts, working directly with users to develop systems and tools, which was viewed as critical for successful implementation. </a:t>
            </a:r>
          </a:p>
          <a:p>
            <a:pPr marL="0" rtl="0" eaLnBrk="1" fontAlgn="t" latinLnBrk="0" hangingPunct="1">
              <a:spcBef>
                <a:spcPts val="0"/>
              </a:spcBef>
              <a:spcAft>
                <a:spcPts val="600"/>
              </a:spcAft>
            </a:pPr>
            <a:endParaRPr lang="en-US" sz="1700"/>
          </a:p>
        </p:txBody>
      </p:sp>
    </p:spTree>
    <p:extLst>
      <p:ext uri="{BB962C8B-B14F-4D97-AF65-F5344CB8AC3E}">
        <p14:creationId xmlns:p14="http://schemas.microsoft.com/office/powerpoint/2010/main" val="10332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A18-1BE1-4010-B186-8E5F8C261947}"/>
              </a:ext>
            </a:extLst>
          </p:cNvPr>
          <p:cNvSpPr>
            <a:spLocks noGrp="1"/>
          </p:cNvSpPr>
          <p:nvPr>
            <p:ph type="title"/>
          </p:nvPr>
        </p:nvSpPr>
        <p:spPr>
          <a:xfrm>
            <a:off x="960100" y="978102"/>
            <a:ext cx="10588434" cy="1062644"/>
          </a:xfrm>
        </p:spPr>
        <p:txBody>
          <a:bodyPr anchor="b">
            <a:normAutofit/>
          </a:bodyPr>
          <a:lstStyle/>
          <a:p>
            <a:r>
              <a:rPr lang="en-US"/>
              <a:t>Cross-country findings</a:t>
            </a:r>
          </a:p>
        </p:txBody>
      </p:sp>
      <p:cxnSp>
        <p:nvCxnSpPr>
          <p:cNvPr id="15" name="Straight Connector 1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Graphic 3" descr="Teacher outline">
            <a:extLst>
              <a:ext uri="{FF2B5EF4-FFF2-40B4-BE49-F238E27FC236}">
                <a16:creationId xmlns:a16="http://schemas.microsoft.com/office/drawing/2014/main" id="{9D3A1E09-7B5E-06FC-A994-D43CD919D3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7006" y="2811104"/>
            <a:ext cx="2928114" cy="2928114"/>
          </a:xfrm>
          <a:prstGeom prst="rect">
            <a:avLst/>
          </a:prstGeom>
        </p:spPr>
      </p:pic>
      <p:sp>
        <p:nvSpPr>
          <p:cNvPr id="10" name="Content Placeholder 9">
            <a:extLst>
              <a:ext uri="{FF2B5EF4-FFF2-40B4-BE49-F238E27FC236}">
                <a16:creationId xmlns:a16="http://schemas.microsoft.com/office/drawing/2014/main" id="{3B25CED5-1E5B-2587-BCD8-141389D42A1F}"/>
              </a:ext>
            </a:extLst>
          </p:cNvPr>
          <p:cNvSpPr>
            <a:spLocks noGrp="1"/>
          </p:cNvSpPr>
          <p:nvPr>
            <p:ph idx="1"/>
          </p:nvPr>
        </p:nvSpPr>
        <p:spPr>
          <a:xfrm>
            <a:off x="4686301" y="2523469"/>
            <a:ext cx="6560748" cy="3215749"/>
          </a:xfrm>
        </p:spPr>
        <p:txBody>
          <a:bodyPr>
            <a:noAutofit/>
          </a:bodyPr>
          <a:lstStyle/>
          <a:p>
            <a:r>
              <a:rPr lang="en-US" sz="1700" b="1"/>
              <a:t>Build workforce capacity and improve training of the health workforce. </a:t>
            </a:r>
          </a:p>
          <a:p>
            <a:endParaRPr lang="en-US" sz="1700" b="1"/>
          </a:p>
          <a:p>
            <a:pPr marL="342900" indent="-342900">
              <a:buFont typeface="Arial" panose="020B0604020202020204" pitchFamily="34" charset="0"/>
              <a:buChar char="•"/>
            </a:pPr>
            <a:r>
              <a:rPr lang="en-US" sz="1700"/>
              <a:t>Malawi launched a data use campaign to increase health workers’ access to data and their knowledge of data systems. </a:t>
            </a:r>
          </a:p>
          <a:p>
            <a:pPr marL="342900" indent="-342900">
              <a:buFont typeface="Arial" panose="020B0604020202020204" pitchFamily="34" charset="0"/>
              <a:buChar char="•"/>
            </a:pPr>
            <a:r>
              <a:rPr lang="en-US" sz="1700"/>
              <a:t>Ethiopia established a learning center where health workers could receive technical and professional support. </a:t>
            </a:r>
          </a:p>
          <a:p>
            <a:pPr marL="342900" indent="-342900">
              <a:buFont typeface="Arial" panose="020B0604020202020204" pitchFamily="34" charset="0"/>
              <a:buChar char="•"/>
            </a:pPr>
            <a:r>
              <a:rPr lang="en-US" sz="1700"/>
              <a:t>Malawi and Ethiopia used dashboards to improve data access and use for health workers. </a:t>
            </a:r>
          </a:p>
          <a:p>
            <a:pPr marL="342900" indent="-342900">
              <a:buFont typeface="Arial" panose="020B0604020202020204" pitchFamily="34" charset="0"/>
              <a:buChar char="•"/>
            </a:pPr>
            <a:r>
              <a:rPr lang="en-US" sz="1700"/>
              <a:t>Ethiopia and Tanzania worked with universities to develop and standardize training curricula for preservice and in-service training in HIS and data use. </a:t>
            </a:r>
          </a:p>
          <a:p>
            <a:pPr marL="342900" indent="-342900">
              <a:buFont typeface="Arial" panose="020B0604020202020204" pitchFamily="34" charset="0"/>
              <a:buChar char="•"/>
            </a:pPr>
            <a:r>
              <a:rPr lang="en-US" sz="1700"/>
              <a:t>Tanzania also updated its e-learning platform for in-service health workers in remote areas.</a:t>
            </a:r>
          </a:p>
        </p:txBody>
      </p:sp>
    </p:spTree>
    <p:extLst>
      <p:ext uri="{BB962C8B-B14F-4D97-AF65-F5344CB8AC3E}">
        <p14:creationId xmlns:p14="http://schemas.microsoft.com/office/powerpoint/2010/main" val="6261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A18-1BE1-4010-B186-8E5F8C261947}"/>
              </a:ext>
            </a:extLst>
          </p:cNvPr>
          <p:cNvSpPr>
            <a:spLocks noGrp="1"/>
          </p:cNvSpPr>
          <p:nvPr>
            <p:ph type="title"/>
          </p:nvPr>
        </p:nvSpPr>
        <p:spPr>
          <a:xfrm>
            <a:off x="960100" y="978102"/>
            <a:ext cx="10588434" cy="1062644"/>
          </a:xfrm>
        </p:spPr>
        <p:txBody>
          <a:bodyPr anchor="b">
            <a:normAutofit/>
          </a:bodyPr>
          <a:lstStyle/>
          <a:p>
            <a:r>
              <a:rPr lang="en-US"/>
              <a:t>Cross-country findings</a:t>
            </a:r>
          </a:p>
        </p:txBody>
      </p:sp>
      <p:cxnSp>
        <p:nvCxnSpPr>
          <p:cNvPr id="15" name="Straight Connector 1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Graphic 3" descr="Bar chart outline">
            <a:extLst>
              <a:ext uri="{FF2B5EF4-FFF2-40B4-BE49-F238E27FC236}">
                <a16:creationId xmlns:a16="http://schemas.microsoft.com/office/drawing/2014/main" id="{BCEB27CE-D2CA-1498-17E4-5B481918EE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3206" y="2811104"/>
            <a:ext cx="2928114" cy="2928114"/>
          </a:xfrm>
          <a:prstGeom prst="rect">
            <a:avLst/>
          </a:prstGeom>
        </p:spPr>
      </p:pic>
      <p:sp>
        <p:nvSpPr>
          <p:cNvPr id="10" name="Content Placeholder 9">
            <a:extLst>
              <a:ext uri="{FF2B5EF4-FFF2-40B4-BE49-F238E27FC236}">
                <a16:creationId xmlns:a16="http://schemas.microsoft.com/office/drawing/2014/main" id="{3B25CED5-1E5B-2587-BCD8-141389D42A1F}"/>
              </a:ext>
            </a:extLst>
          </p:cNvPr>
          <p:cNvSpPr>
            <a:spLocks noGrp="1"/>
          </p:cNvSpPr>
          <p:nvPr>
            <p:ph idx="1"/>
          </p:nvPr>
        </p:nvSpPr>
        <p:spPr>
          <a:xfrm>
            <a:off x="4955354" y="2682433"/>
            <a:ext cx="6282169" cy="3215749"/>
          </a:xfrm>
        </p:spPr>
        <p:txBody>
          <a:bodyPr>
            <a:normAutofit/>
          </a:bodyPr>
          <a:lstStyle/>
          <a:p>
            <a:pPr marL="0" rtl="0" eaLnBrk="1" fontAlgn="t" latinLnBrk="0" hangingPunct="1">
              <a:spcBef>
                <a:spcPts val="0"/>
              </a:spcBef>
              <a:spcAft>
                <a:spcPts val="0"/>
              </a:spcAft>
            </a:pPr>
            <a:r>
              <a:rPr lang="en-US" sz="1700" b="1" i="0" u="none" strike="noStrike" kern="1200">
                <a:effectLst/>
                <a:latin typeface="Calibri" panose="020F0502020204030204" pitchFamily="34" charset="0"/>
              </a:rPr>
              <a:t>Ensure data are collected, shared, and monitored across systems</a:t>
            </a:r>
          </a:p>
          <a:p>
            <a:pPr marL="0" rtl="0" eaLnBrk="1" fontAlgn="t" latinLnBrk="0" hangingPunct="1">
              <a:spcBef>
                <a:spcPts val="0"/>
              </a:spcBef>
              <a:spcAft>
                <a:spcPts val="0"/>
              </a:spcAft>
            </a:pPr>
            <a:endParaRPr lang="en-US" sz="1700">
              <a:latin typeface="Calibri" panose="020F0502020204030204" pitchFamily="34" charset="0"/>
            </a:endParaRPr>
          </a:p>
          <a:p>
            <a:pPr marL="342900" marR="0" indent="-342900">
              <a:spcBef>
                <a:spcPts val="0"/>
              </a:spcBef>
              <a:spcAft>
                <a:spcPts val="800"/>
              </a:spcAft>
              <a:buFont typeface="Arial" panose="020B0604020202020204" pitchFamily="34" charset="0"/>
              <a:buChar char="•"/>
            </a:pPr>
            <a:r>
              <a:rPr lang="en-US" sz="1700">
                <a:effectLst/>
                <a:latin typeface="Calibri" panose="020F0502020204030204" pitchFamily="34" charset="0"/>
                <a:ea typeface="Calibri" panose="020F0502020204030204" pitchFamily="34" charset="0"/>
                <a:cs typeface="Times New Roman" panose="02020603050405020304" pitchFamily="18" charset="0"/>
              </a:rPr>
              <a:t>Tanzania developed a health enterprise architecture to serve as a conceptual blueprint for the structure and operation of the country’s digital health systems. </a:t>
            </a:r>
          </a:p>
          <a:p>
            <a:pPr marL="342900" marR="0" indent="-342900">
              <a:spcBef>
                <a:spcPts val="0"/>
              </a:spcBef>
              <a:spcAft>
                <a:spcPts val="800"/>
              </a:spcAft>
              <a:buFont typeface="Arial" panose="020B0604020202020204" pitchFamily="34" charset="0"/>
              <a:buChar char="•"/>
            </a:pPr>
            <a:r>
              <a:rPr lang="en-US" sz="1700">
                <a:effectLst/>
                <a:latin typeface="Calibri" panose="020F0502020204030204" pitchFamily="34" charset="0"/>
                <a:ea typeface="Calibri" panose="020F0502020204030204" pitchFamily="34" charset="0"/>
                <a:cs typeface="Times New Roman" panose="02020603050405020304" pitchFamily="18" charset="0"/>
              </a:rPr>
              <a:t>Ethiopia and in Burkina Faso inventoried digital health applications in use, which improved coordination among projects and helped avoid duplication of effort. </a:t>
            </a:r>
          </a:p>
          <a:p>
            <a:pPr marL="342900" marR="0" indent="-342900">
              <a:spcBef>
                <a:spcPts val="0"/>
              </a:spcBef>
              <a:spcAft>
                <a:spcPts val="800"/>
              </a:spcAft>
              <a:buFont typeface="Arial" panose="020B0604020202020204" pitchFamily="34" charset="0"/>
              <a:buChar char="•"/>
            </a:pPr>
            <a:r>
              <a:rPr lang="en-US" sz="1700">
                <a:effectLst/>
                <a:latin typeface="Calibri" panose="020F0502020204030204" pitchFamily="34" charset="0"/>
                <a:ea typeface="Calibri" panose="020F0502020204030204" pitchFamily="34" charset="0"/>
                <a:cs typeface="Times New Roman" panose="02020603050405020304" pitchFamily="18" charset="0"/>
              </a:rPr>
              <a:t>Malawi’s implementation team worked with the MoH to align national data standards and district-level requirements, which enabled a more efficient systems architecture.</a:t>
            </a:r>
            <a:endParaRPr lang="en-US" sz="1700" i="0" u="none" strike="noStrike" kern="1200">
              <a:effectLst/>
              <a:latin typeface="Calibri" panose="020F0502020204030204" pitchFamily="34" charset="0"/>
            </a:endParaRPr>
          </a:p>
          <a:p>
            <a:pPr marL="0" rtl="0" eaLnBrk="1" fontAlgn="t" latinLnBrk="0" hangingPunct="1">
              <a:spcBef>
                <a:spcPts val="0"/>
              </a:spcBef>
              <a:spcAft>
                <a:spcPts val="0"/>
              </a:spcAft>
            </a:pPr>
            <a:endParaRPr lang="en-US" sz="1700"/>
          </a:p>
        </p:txBody>
      </p:sp>
    </p:spTree>
    <p:extLst>
      <p:ext uri="{BB962C8B-B14F-4D97-AF65-F5344CB8AC3E}">
        <p14:creationId xmlns:p14="http://schemas.microsoft.com/office/powerpoint/2010/main" val="230925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6F7C-3F5D-41EE-A922-0796BE91E2C8}"/>
              </a:ext>
            </a:extLst>
          </p:cNvPr>
          <p:cNvSpPr>
            <a:spLocks noGrp="1"/>
          </p:cNvSpPr>
          <p:nvPr>
            <p:ph type="title"/>
          </p:nvPr>
        </p:nvSpPr>
        <p:spPr>
          <a:xfrm>
            <a:off x="845388" y="686052"/>
            <a:ext cx="5547388" cy="1498226"/>
          </a:xfrm>
        </p:spPr>
        <p:txBody>
          <a:bodyPr/>
          <a:lstStyle/>
          <a:p>
            <a:r>
              <a:rPr lang="en-US"/>
              <a:t>Catalyzing digital transformation </a:t>
            </a:r>
            <a:br>
              <a:rPr lang="en-US"/>
            </a:br>
            <a:r>
              <a:rPr lang="en-US"/>
              <a:t>for data use </a:t>
            </a:r>
          </a:p>
        </p:txBody>
      </p:sp>
      <p:sp>
        <p:nvSpPr>
          <p:cNvPr id="3" name="Content Placeholder 2">
            <a:extLst>
              <a:ext uri="{FF2B5EF4-FFF2-40B4-BE49-F238E27FC236}">
                <a16:creationId xmlns:a16="http://schemas.microsoft.com/office/drawing/2014/main" id="{9A165FAC-8D91-42E7-8FE6-84EC1EDF0F82}"/>
              </a:ext>
            </a:extLst>
          </p:cNvPr>
          <p:cNvSpPr>
            <a:spLocks noGrp="1"/>
          </p:cNvSpPr>
          <p:nvPr>
            <p:ph idx="1"/>
          </p:nvPr>
        </p:nvSpPr>
        <p:spPr>
          <a:xfrm>
            <a:off x="852741" y="1847745"/>
            <a:ext cx="2843770" cy="1891451"/>
          </a:xfrm>
        </p:spPr>
        <p:txBody>
          <a:bodyPr vert="horz" lIns="91440" tIns="45720" rIns="91440" bIns="45720" numCol="1" spcCol="685800" rtlCol="0" anchor="t">
            <a:noAutofit/>
          </a:bodyPr>
          <a:lstStyle/>
          <a:p>
            <a:r>
              <a:rPr lang="en-US" sz="2000"/>
              <a:t>DUAL collected learnings from five focal countries and packaged them into a model for digital transformation to accelerate data use.</a:t>
            </a:r>
          </a:p>
        </p:txBody>
      </p:sp>
      <p:pic>
        <p:nvPicPr>
          <p:cNvPr id="8" name="Picture 7" descr="Map&#10;&#10;Description automatically generated">
            <a:extLst>
              <a:ext uri="{FF2B5EF4-FFF2-40B4-BE49-F238E27FC236}">
                <a16:creationId xmlns:a16="http://schemas.microsoft.com/office/drawing/2014/main" id="{6FB6A44D-DC87-4F1F-AFE3-444873838E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03922" y="693166"/>
            <a:ext cx="4716908" cy="5817153"/>
          </a:xfrm>
          <a:prstGeom prst="rect">
            <a:avLst/>
          </a:prstGeom>
        </p:spPr>
      </p:pic>
      <p:sp>
        <p:nvSpPr>
          <p:cNvPr id="10" name="Rectangle 9">
            <a:extLst>
              <a:ext uri="{FF2B5EF4-FFF2-40B4-BE49-F238E27FC236}">
                <a16:creationId xmlns:a16="http://schemas.microsoft.com/office/drawing/2014/main" id="{5B5BE7BC-E391-4346-A395-64943ABF3C12}"/>
              </a:ext>
            </a:extLst>
          </p:cNvPr>
          <p:cNvSpPr/>
          <p:nvPr/>
        </p:nvSpPr>
        <p:spPr>
          <a:xfrm>
            <a:off x="6208649" y="4525199"/>
            <a:ext cx="729403" cy="913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D4564EF-4E47-4E54-B85A-CD8F883D1E7E}"/>
              </a:ext>
            </a:extLst>
          </p:cNvPr>
          <p:cNvSpPr txBox="1"/>
          <p:nvPr/>
        </p:nvSpPr>
        <p:spPr>
          <a:xfrm>
            <a:off x="8259776" y="690916"/>
            <a:ext cx="2427812" cy="390349"/>
          </a:xfrm>
          <a:prstGeom prst="rect">
            <a:avLst/>
          </a:prstGeom>
          <a:noFill/>
        </p:spPr>
        <p:txBody>
          <a:bodyPr wrap="square" lIns="0" tIns="0" rIns="0" bIns="0" rtlCol="0" anchor="t">
            <a:noAutofit/>
          </a:bodyPr>
          <a:lstStyle/>
          <a:p>
            <a:r>
              <a:rPr lang="en-US" sz="1000" i="1">
                <a:solidFill>
                  <a:srgbClr val="454E60"/>
                </a:solidFill>
              </a:rPr>
              <a:t>Map depicts 5 focal countries and the partners helping to digitalize the health systems.</a:t>
            </a:r>
          </a:p>
        </p:txBody>
      </p:sp>
      <p:sp>
        <p:nvSpPr>
          <p:cNvPr id="14" name="Line Callout 2 5">
            <a:extLst>
              <a:ext uri="{FF2B5EF4-FFF2-40B4-BE49-F238E27FC236}">
                <a16:creationId xmlns:a16="http://schemas.microsoft.com/office/drawing/2014/main" id="{B4154011-DD0B-43FF-8612-97CB6A0F60F1}"/>
              </a:ext>
            </a:extLst>
          </p:cNvPr>
          <p:cNvSpPr/>
          <p:nvPr/>
        </p:nvSpPr>
        <p:spPr>
          <a:xfrm>
            <a:off x="9789963" y="1942669"/>
            <a:ext cx="1158518" cy="715765"/>
          </a:xfrm>
          <a:prstGeom prst="borderCallout2">
            <a:avLst>
              <a:gd name="adj1" fmla="val 26904"/>
              <a:gd name="adj2" fmla="val 11819"/>
              <a:gd name="adj3" fmla="val 78704"/>
              <a:gd name="adj4" fmla="val -7292"/>
              <a:gd name="adj5" fmla="val 162791"/>
              <a:gd name="adj6" fmla="val -24084"/>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t>Ethiopia</a:t>
            </a:r>
          </a:p>
          <a:p>
            <a:pPr algn="ctr"/>
            <a:r>
              <a:rPr lang="en-US" sz="1200" i="1"/>
              <a:t>JSI</a:t>
            </a:r>
          </a:p>
        </p:txBody>
      </p:sp>
      <p:sp>
        <p:nvSpPr>
          <p:cNvPr id="15" name="Line Callout 2 6">
            <a:extLst>
              <a:ext uri="{FF2B5EF4-FFF2-40B4-BE49-F238E27FC236}">
                <a16:creationId xmlns:a16="http://schemas.microsoft.com/office/drawing/2014/main" id="{6EE3BEA3-B892-4FF5-9238-1311664965EB}"/>
              </a:ext>
            </a:extLst>
          </p:cNvPr>
          <p:cNvSpPr/>
          <p:nvPr/>
        </p:nvSpPr>
        <p:spPr>
          <a:xfrm flipH="1">
            <a:off x="5444557" y="1942669"/>
            <a:ext cx="1160117" cy="715765"/>
          </a:xfrm>
          <a:prstGeom prst="borderCallout2">
            <a:avLst>
              <a:gd name="adj1" fmla="val 24186"/>
              <a:gd name="adj2" fmla="val 5922"/>
              <a:gd name="adj3" fmla="val 78704"/>
              <a:gd name="adj4" fmla="val -7292"/>
              <a:gd name="adj5" fmla="val 116026"/>
              <a:gd name="adj6" fmla="val -36250"/>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t>Burkina Faso</a:t>
            </a:r>
          </a:p>
          <a:p>
            <a:pPr algn="ctr"/>
            <a:r>
              <a:rPr lang="en-US" sz="1200" i="1"/>
              <a:t>Cooper/Smith</a:t>
            </a:r>
          </a:p>
        </p:txBody>
      </p:sp>
      <p:sp>
        <p:nvSpPr>
          <p:cNvPr id="16" name="Line Callout 2 7">
            <a:extLst>
              <a:ext uri="{FF2B5EF4-FFF2-40B4-BE49-F238E27FC236}">
                <a16:creationId xmlns:a16="http://schemas.microsoft.com/office/drawing/2014/main" id="{DFEBA69B-7B53-4B14-B48B-88E7189B7A16}"/>
              </a:ext>
            </a:extLst>
          </p:cNvPr>
          <p:cNvSpPr/>
          <p:nvPr/>
        </p:nvSpPr>
        <p:spPr>
          <a:xfrm flipH="1">
            <a:off x="6822453" y="5251638"/>
            <a:ext cx="1160117" cy="715765"/>
          </a:xfrm>
          <a:prstGeom prst="borderCallout2">
            <a:avLst>
              <a:gd name="adj1" fmla="val 73112"/>
              <a:gd name="adj2" fmla="val 7599"/>
              <a:gd name="adj3" fmla="val 78704"/>
              <a:gd name="adj4" fmla="val -7292"/>
              <a:gd name="adj5" fmla="val 116026"/>
              <a:gd name="adj6" fmla="val -36250"/>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t>South Africa</a:t>
            </a:r>
          </a:p>
          <a:p>
            <a:pPr algn="ctr"/>
            <a:r>
              <a:rPr lang="en-US" sz="1200" i="1"/>
              <a:t>University of Cape Town</a:t>
            </a:r>
          </a:p>
        </p:txBody>
      </p:sp>
      <p:sp>
        <p:nvSpPr>
          <p:cNvPr id="17" name="Line Callout 2 8">
            <a:extLst>
              <a:ext uri="{FF2B5EF4-FFF2-40B4-BE49-F238E27FC236}">
                <a16:creationId xmlns:a16="http://schemas.microsoft.com/office/drawing/2014/main" id="{F76E5591-1601-4045-B3A8-702CFBBE0404}"/>
              </a:ext>
            </a:extLst>
          </p:cNvPr>
          <p:cNvSpPr/>
          <p:nvPr/>
        </p:nvSpPr>
        <p:spPr>
          <a:xfrm>
            <a:off x="9789963" y="3725779"/>
            <a:ext cx="1158518" cy="715765"/>
          </a:xfrm>
          <a:prstGeom prst="borderCallout2">
            <a:avLst>
              <a:gd name="adj1" fmla="val 29622"/>
              <a:gd name="adj2" fmla="val 10140"/>
              <a:gd name="adj3" fmla="val 61639"/>
              <a:gd name="adj4" fmla="val -8103"/>
              <a:gd name="adj5" fmla="val 67456"/>
              <a:gd name="adj6" fmla="val -34628"/>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t>Tanzania</a:t>
            </a:r>
          </a:p>
          <a:p>
            <a:pPr algn="ctr"/>
            <a:r>
              <a:rPr lang="en-US" sz="1200" i="1"/>
              <a:t>PATH</a:t>
            </a:r>
          </a:p>
        </p:txBody>
      </p:sp>
      <p:sp>
        <p:nvSpPr>
          <p:cNvPr id="18" name="Line Callout 2 9">
            <a:extLst>
              <a:ext uri="{FF2B5EF4-FFF2-40B4-BE49-F238E27FC236}">
                <a16:creationId xmlns:a16="http://schemas.microsoft.com/office/drawing/2014/main" id="{263A8123-14D6-4EE9-95E1-9175D9F27845}"/>
              </a:ext>
            </a:extLst>
          </p:cNvPr>
          <p:cNvSpPr/>
          <p:nvPr/>
        </p:nvSpPr>
        <p:spPr>
          <a:xfrm flipH="1">
            <a:off x="7223752" y="3777757"/>
            <a:ext cx="1160117" cy="715765"/>
          </a:xfrm>
          <a:prstGeom prst="borderCallout2">
            <a:avLst>
              <a:gd name="adj1" fmla="val 26904"/>
              <a:gd name="adj2" fmla="val 4244"/>
              <a:gd name="adj3" fmla="val 78704"/>
              <a:gd name="adj4" fmla="val -7292"/>
              <a:gd name="adj5" fmla="val 130133"/>
              <a:gd name="adj6" fmla="val -78680"/>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t>Malawi</a:t>
            </a:r>
          </a:p>
          <a:p>
            <a:pPr algn="ctr"/>
            <a:r>
              <a:rPr lang="en-US" sz="1200" i="1"/>
              <a:t>Cooper/Smith</a:t>
            </a:r>
          </a:p>
        </p:txBody>
      </p:sp>
      <p:pic>
        <p:nvPicPr>
          <p:cNvPr id="12" name="Picture 11" descr="Logo&#10;&#10;Description automatically generated">
            <a:extLst>
              <a:ext uri="{FF2B5EF4-FFF2-40B4-BE49-F238E27FC236}">
                <a16:creationId xmlns:a16="http://schemas.microsoft.com/office/drawing/2014/main" id="{1DF5694C-E720-4DC3-A556-C8B7A292EF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48294" y="6050100"/>
            <a:ext cx="1610305" cy="843159"/>
          </a:xfrm>
          <a:prstGeom prst="rect">
            <a:avLst/>
          </a:prstGeom>
        </p:spPr>
      </p:pic>
    </p:spTree>
    <p:extLst>
      <p:ext uri="{BB962C8B-B14F-4D97-AF65-F5344CB8AC3E}">
        <p14:creationId xmlns:p14="http://schemas.microsoft.com/office/powerpoint/2010/main" val="271383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A18-1BE1-4010-B186-8E5F8C261947}"/>
              </a:ext>
            </a:extLst>
          </p:cNvPr>
          <p:cNvSpPr>
            <a:spLocks noGrp="1"/>
          </p:cNvSpPr>
          <p:nvPr>
            <p:ph type="title"/>
          </p:nvPr>
        </p:nvSpPr>
        <p:spPr>
          <a:xfrm>
            <a:off x="960100" y="978102"/>
            <a:ext cx="10588434" cy="1062644"/>
          </a:xfrm>
        </p:spPr>
        <p:txBody>
          <a:bodyPr anchor="b">
            <a:normAutofit/>
          </a:bodyPr>
          <a:lstStyle/>
          <a:p>
            <a:r>
              <a:rPr lang="en-US"/>
              <a:t>Cross-country findings</a:t>
            </a:r>
          </a:p>
        </p:txBody>
      </p:sp>
      <p:cxnSp>
        <p:nvCxnSpPr>
          <p:cNvPr id="15" name="Straight Connector 1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Graphic 3" descr="Circular flowchart outline">
            <a:extLst>
              <a:ext uri="{FF2B5EF4-FFF2-40B4-BE49-F238E27FC236}">
                <a16:creationId xmlns:a16="http://schemas.microsoft.com/office/drawing/2014/main" id="{5D30636E-2089-D0A2-5A37-51D756416F0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33206" y="2811104"/>
            <a:ext cx="2928114" cy="2928114"/>
          </a:xfrm>
          <a:prstGeom prst="rect">
            <a:avLst/>
          </a:prstGeom>
        </p:spPr>
      </p:pic>
      <p:sp>
        <p:nvSpPr>
          <p:cNvPr id="10" name="Content Placeholder 9">
            <a:extLst>
              <a:ext uri="{FF2B5EF4-FFF2-40B4-BE49-F238E27FC236}">
                <a16:creationId xmlns:a16="http://schemas.microsoft.com/office/drawing/2014/main" id="{3B25CED5-1E5B-2587-BCD8-141389D42A1F}"/>
              </a:ext>
            </a:extLst>
          </p:cNvPr>
          <p:cNvSpPr>
            <a:spLocks noGrp="1"/>
          </p:cNvSpPr>
          <p:nvPr>
            <p:ph idx="1"/>
          </p:nvPr>
        </p:nvSpPr>
        <p:spPr>
          <a:xfrm>
            <a:off x="4955354" y="2682433"/>
            <a:ext cx="6282169" cy="3215749"/>
          </a:xfrm>
        </p:spPr>
        <p:txBody>
          <a:bodyPr>
            <a:normAutofit/>
          </a:bodyPr>
          <a:lstStyle/>
          <a:p>
            <a:pPr marL="0" rtl="0" eaLnBrk="1" fontAlgn="t" latinLnBrk="0" hangingPunct="1">
              <a:spcBef>
                <a:spcPts val="0"/>
              </a:spcBef>
              <a:spcAft>
                <a:spcPts val="0"/>
              </a:spcAft>
            </a:pPr>
            <a:r>
              <a:rPr lang="en-US" sz="2200" b="1">
                <a:latin typeface="Calibri" panose="020F0502020204030204" pitchFamily="34" charset="0"/>
              </a:rPr>
              <a:t>Align funding</a:t>
            </a:r>
          </a:p>
          <a:p>
            <a:pPr marL="0" rtl="0" eaLnBrk="1" fontAlgn="t" latinLnBrk="0" hangingPunct="1">
              <a:spcBef>
                <a:spcPts val="0"/>
              </a:spcBef>
              <a:spcAft>
                <a:spcPts val="0"/>
              </a:spcAft>
            </a:pPr>
            <a:endParaRPr lang="en-US" sz="2200" b="1" u="none" strike="noStrike" kern="1200">
              <a:effectLst/>
              <a:latin typeface="Calibri" panose="020F0502020204030204" pitchFamily="34" charset="0"/>
            </a:endParaRPr>
          </a:p>
          <a:p>
            <a:pPr marL="342900" indent="-342900" rtl="0" eaLnBrk="1" fontAlgn="t" latinLnBrk="0" hangingPunct="1">
              <a:spcBef>
                <a:spcPts val="0"/>
              </a:spcBef>
              <a:spcAft>
                <a:spcPts val="0"/>
              </a:spcAft>
              <a:buFont typeface="Arial" panose="020B0604020202020204" pitchFamily="34" charset="0"/>
              <a:buChar char="•"/>
            </a:pPr>
            <a:r>
              <a:rPr lang="en-US" sz="2200" u="none" strike="noStrike" kern="1200">
                <a:effectLst/>
              </a:rPr>
              <a:t>To help align funding and digital health priorities in Tanzania, the government created a digital health investment roadmap that recommended areas for investment as well as financing and cost guidelines. </a:t>
            </a:r>
          </a:p>
          <a:p>
            <a:pPr marL="342900" indent="-342900" rtl="0" eaLnBrk="1" fontAlgn="t" latinLnBrk="0" hangingPunct="1">
              <a:spcBef>
                <a:spcPts val="0"/>
              </a:spcBef>
              <a:spcAft>
                <a:spcPts val="0"/>
              </a:spcAft>
              <a:buFont typeface="Arial" panose="020B0604020202020204" pitchFamily="34" charset="0"/>
              <a:buChar char="•"/>
            </a:pPr>
            <a:r>
              <a:rPr lang="en-US" sz="2200">
                <a:effectLst/>
                <a:latin typeface="Calibri" panose="020F0502020204030204" pitchFamily="34" charset="0"/>
                <a:ea typeface="Calibri" panose="020F0502020204030204" pitchFamily="34" charset="0"/>
                <a:cs typeface="Times New Roman" panose="02020603050405020304" pitchFamily="18" charset="0"/>
              </a:rPr>
              <a:t>For coordinating different investments, all five countries included donors in their stakeholder engagement to varying degrees.</a:t>
            </a:r>
            <a:endParaRPr lang="en-US" sz="2200" b="0" u="none" strike="noStrike" kern="1200">
              <a:effectLst/>
              <a:latin typeface="Calibri" panose="020F0502020204030204" pitchFamily="34" charset="0"/>
            </a:endParaRPr>
          </a:p>
          <a:p>
            <a:pPr marL="342900" indent="-342900" rtl="0" eaLnBrk="1" fontAlgn="t" latinLnBrk="0" hangingPunct="1">
              <a:spcBef>
                <a:spcPts val="0"/>
              </a:spcBef>
              <a:spcAft>
                <a:spcPts val="0"/>
              </a:spcAft>
              <a:buFont typeface="Arial" panose="020B0604020202020204" pitchFamily="34" charset="0"/>
              <a:buChar char="•"/>
            </a:pPr>
            <a:endParaRPr lang="en-US" sz="2200" b="0" u="none" strike="noStrike" kern="1200">
              <a:effectLst/>
              <a:latin typeface="Calibri" panose="020F0502020204030204" pitchFamily="34" charset="0"/>
            </a:endParaRPr>
          </a:p>
          <a:p>
            <a:endParaRPr lang="en-US" sz="2200"/>
          </a:p>
        </p:txBody>
      </p:sp>
    </p:spTree>
    <p:extLst>
      <p:ext uri="{BB962C8B-B14F-4D97-AF65-F5344CB8AC3E}">
        <p14:creationId xmlns:p14="http://schemas.microsoft.com/office/powerpoint/2010/main" val="386670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C602842-19B3-4E57-A7B0-0AB947570D9E}"/>
              </a:ext>
            </a:extLst>
          </p:cNvPr>
          <p:cNvSpPr txBox="1">
            <a:spLocks/>
          </p:cNvSpPr>
          <p:nvPr/>
        </p:nvSpPr>
        <p:spPr>
          <a:xfrm>
            <a:off x="838200" y="685800"/>
            <a:ext cx="5734614" cy="51598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r>
              <a:rPr lang="en-US" dirty="0"/>
              <a:t>Call to action: Country governments </a:t>
            </a:r>
          </a:p>
        </p:txBody>
      </p:sp>
      <p:sp>
        <p:nvSpPr>
          <p:cNvPr id="6" name="TextBox 5">
            <a:extLst>
              <a:ext uri="{FF2B5EF4-FFF2-40B4-BE49-F238E27FC236}">
                <a16:creationId xmlns:a16="http://schemas.microsoft.com/office/drawing/2014/main" id="{E43E265E-0D0A-5608-BA1A-709EDEC3FD05}"/>
              </a:ext>
            </a:extLst>
          </p:cNvPr>
          <p:cNvSpPr txBox="1"/>
          <p:nvPr/>
        </p:nvSpPr>
        <p:spPr>
          <a:xfrm>
            <a:off x="838199" y="1244025"/>
            <a:ext cx="10515600" cy="707886"/>
          </a:xfrm>
          <a:prstGeom prst="rect">
            <a:avLst/>
          </a:prstGeom>
          <a:noFill/>
        </p:spPr>
        <p:txBody>
          <a:bodyPr wrap="square" lIns="91440" tIns="45720" rIns="91440" bIns="45720" anchor="t">
            <a:spAutoFit/>
          </a:bodyPr>
          <a:lstStyle/>
          <a:p>
            <a:r>
              <a:rPr lang="en-US" sz="2000" dirty="0"/>
              <a:t>Apply the DUAL model to digital transformation for data use efforts to align digital health initiatives and integrate the model’s key factors within national strategies.</a:t>
            </a:r>
          </a:p>
        </p:txBody>
      </p:sp>
      <p:sp>
        <p:nvSpPr>
          <p:cNvPr id="7" name="TextBox 6">
            <a:extLst>
              <a:ext uri="{FF2B5EF4-FFF2-40B4-BE49-F238E27FC236}">
                <a16:creationId xmlns:a16="http://schemas.microsoft.com/office/drawing/2014/main" id="{B4B12F3A-3741-9CE1-A157-2DD1204FAEDC}"/>
              </a:ext>
            </a:extLst>
          </p:cNvPr>
          <p:cNvSpPr txBox="1"/>
          <p:nvPr/>
        </p:nvSpPr>
        <p:spPr>
          <a:xfrm>
            <a:off x="838201" y="2044124"/>
            <a:ext cx="10408577" cy="677108"/>
          </a:xfrm>
          <a:prstGeom prst="rect">
            <a:avLst/>
          </a:prstGeom>
          <a:noFill/>
        </p:spPr>
        <p:txBody>
          <a:bodyPr wrap="square" rtlCol="0">
            <a:spAutoFit/>
          </a:bodyPr>
          <a:lstStyle/>
          <a:p>
            <a:r>
              <a:rPr lang="en-US" sz="2000" u="none" strike="noStrike" baseline="0" dirty="0">
                <a:solidFill>
                  <a:srgbClr val="3F3F41"/>
                </a:solidFill>
              </a:rPr>
              <a:t>Key actions to take: </a:t>
            </a:r>
          </a:p>
          <a:p>
            <a:endParaRPr lang="en-US" u="none" strike="noStrike" baseline="0" dirty="0">
              <a:solidFill>
                <a:srgbClr val="3F3F41"/>
              </a:solidFill>
            </a:endParaRPr>
          </a:p>
        </p:txBody>
      </p:sp>
      <p:grpSp>
        <p:nvGrpSpPr>
          <p:cNvPr id="12" name="Group 11">
            <a:extLst>
              <a:ext uri="{FF2B5EF4-FFF2-40B4-BE49-F238E27FC236}">
                <a16:creationId xmlns:a16="http://schemas.microsoft.com/office/drawing/2014/main" id="{6E684A83-BD6F-B687-260B-EBC8D2640C99}"/>
              </a:ext>
            </a:extLst>
          </p:cNvPr>
          <p:cNvGrpSpPr/>
          <p:nvPr/>
        </p:nvGrpSpPr>
        <p:grpSpPr>
          <a:xfrm>
            <a:off x="891710" y="2530987"/>
            <a:ext cx="10462089" cy="596080"/>
            <a:chOff x="891710" y="2530987"/>
            <a:chExt cx="10462089" cy="596080"/>
          </a:xfrm>
        </p:grpSpPr>
        <p:sp>
          <p:nvSpPr>
            <p:cNvPr id="8" name="Rectangle: Rounded Corners 7">
              <a:extLst>
                <a:ext uri="{FF2B5EF4-FFF2-40B4-BE49-F238E27FC236}">
                  <a16:creationId xmlns:a16="http://schemas.microsoft.com/office/drawing/2014/main" id="{6890B99C-3DDB-8FAF-CA0B-5599227AFA2F}"/>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650BF4A-8B89-CDF7-7CD1-5CDFF7D0EBC8}"/>
                </a:ext>
              </a:extLst>
            </p:cNvPr>
            <p:cNvSpPr txBox="1"/>
            <p:nvPr/>
          </p:nvSpPr>
          <p:spPr>
            <a:xfrm>
              <a:off x="945222" y="2643703"/>
              <a:ext cx="10408577" cy="369332"/>
            </a:xfrm>
            <a:prstGeom prst="rect">
              <a:avLst/>
            </a:prstGeom>
            <a:noFill/>
          </p:spPr>
          <p:txBody>
            <a:bodyPr wrap="square" rtlCol="0">
              <a:spAutoFit/>
            </a:bodyPr>
            <a:lstStyle/>
            <a:p>
              <a:r>
                <a:rPr lang="en-US" u="none" strike="noStrike" baseline="0" dirty="0">
                  <a:solidFill>
                    <a:srgbClr val="3F3F41"/>
                  </a:solidFill>
                </a:rPr>
                <a:t>Establish governance bodies to oversee and enforce digital health policies, guidelines, and standards. </a:t>
              </a:r>
            </a:p>
          </p:txBody>
        </p:sp>
      </p:grpSp>
      <p:grpSp>
        <p:nvGrpSpPr>
          <p:cNvPr id="20" name="Group 19">
            <a:extLst>
              <a:ext uri="{FF2B5EF4-FFF2-40B4-BE49-F238E27FC236}">
                <a16:creationId xmlns:a16="http://schemas.microsoft.com/office/drawing/2014/main" id="{78D5671C-D6CC-0173-00B1-63393016AA46}"/>
              </a:ext>
            </a:extLst>
          </p:cNvPr>
          <p:cNvGrpSpPr/>
          <p:nvPr/>
        </p:nvGrpSpPr>
        <p:grpSpPr>
          <a:xfrm>
            <a:off x="905623" y="3251976"/>
            <a:ext cx="10462089" cy="646331"/>
            <a:chOff x="891710" y="2520415"/>
            <a:chExt cx="10462089" cy="646331"/>
          </a:xfrm>
        </p:grpSpPr>
        <p:sp>
          <p:nvSpPr>
            <p:cNvPr id="21" name="Rectangle: Rounded Corners 20">
              <a:extLst>
                <a:ext uri="{FF2B5EF4-FFF2-40B4-BE49-F238E27FC236}">
                  <a16:creationId xmlns:a16="http://schemas.microsoft.com/office/drawing/2014/main" id="{F33C66DC-2432-2EF1-C509-C19A6C808D72}"/>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A66AC63-CEC7-ECD2-3B11-EE17E5B534AB}"/>
                </a:ext>
              </a:extLst>
            </p:cNvPr>
            <p:cNvSpPr txBox="1"/>
            <p:nvPr/>
          </p:nvSpPr>
          <p:spPr>
            <a:xfrm>
              <a:off x="945222" y="2520415"/>
              <a:ext cx="10408577" cy="646331"/>
            </a:xfrm>
            <a:prstGeom prst="rect">
              <a:avLst/>
            </a:prstGeom>
            <a:noFill/>
          </p:spPr>
          <p:txBody>
            <a:bodyPr wrap="square" rtlCol="0">
              <a:spAutoFit/>
            </a:bodyPr>
            <a:lstStyle/>
            <a:p>
              <a:r>
                <a:rPr lang="en-US" u="none" strike="noStrike" baseline="0" dirty="0">
                  <a:solidFill>
                    <a:srgbClr val="3F3F41"/>
                  </a:solidFill>
                </a:rPr>
                <a:t>Develop investment roadmaps to accurately budget and scope a national digital transformation for data use strategy. </a:t>
              </a:r>
            </a:p>
          </p:txBody>
        </p:sp>
      </p:grpSp>
      <p:grpSp>
        <p:nvGrpSpPr>
          <p:cNvPr id="23" name="Group 22">
            <a:extLst>
              <a:ext uri="{FF2B5EF4-FFF2-40B4-BE49-F238E27FC236}">
                <a16:creationId xmlns:a16="http://schemas.microsoft.com/office/drawing/2014/main" id="{B50A91B2-6628-F18C-15C5-36EA2D277BB4}"/>
              </a:ext>
            </a:extLst>
          </p:cNvPr>
          <p:cNvGrpSpPr/>
          <p:nvPr/>
        </p:nvGrpSpPr>
        <p:grpSpPr>
          <a:xfrm>
            <a:off x="918465" y="3989934"/>
            <a:ext cx="10462089" cy="646331"/>
            <a:chOff x="891710" y="2520415"/>
            <a:chExt cx="10462089" cy="646331"/>
          </a:xfrm>
        </p:grpSpPr>
        <p:sp>
          <p:nvSpPr>
            <p:cNvPr id="24" name="Rectangle: Rounded Corners 23">
              <a:extLst>
                <a:ext uri="{FF2B5EF4-FFF2-40B4-BE49-F238E27FC236}">
                  <a16:creationId xmlns:a16="http://schemas.microsoft.com/office/drawing/2014/main" id="{34F9624D-7A8D-1601-7AEB-A88EDF30D4CC}"/>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4F8CAE3-7490-BAF0-9437-A77101F2BC4A}"/>
                </a:ext>
              </a:extLst>
            </p:cNvPr>
            <p:cNvSpPr txBox="1"/>
            <p:nvPr/>
          </p:nvSpPr>
          <p:spPr>
            <a:xfrm>
              <a:off x="945222" y="2520415"/>
              <a:ext cx="10408577" cy="646331"/>
            </a:xfrm>
            <a:prstGeom prst="rect">
              <a:avLst/>
            </a:prstGeom>
            <a:noFill/>
          </p:spPr>
          <p:txBody>
            <a:bodyPr wrap="square" rtlCol="0">
              <a:spAutoFit/>
            </a:bodyPr>
            <a:lstStyle/>
            <a:p>
              <a:r>
                <a:rPr lang="en-US" u="none" strike="noStrike" baseline="0" dirty="0">
                  <a:solidFill>
                    <a:srgbClr val="3F3F41"/>
                  </a:solidFill>
                </a:rPr>
                <a:t>Support existing technical working groups and committees in applying and institutionalizing digital health guidelines, systems, and tools that advance digital transformation. </a:t>
              </a:r>
            </a:p>
          </p:txBody>
        </p:sp>
      </p:grpSp>
      <p:grpSp>
        <p:nvGrpSpPr>
          <p:cNvPr id="26" name="Group 25">
            <a:extLst>
              <a:ext uri="{FF2B5EF4-FFF2-40B4-BE49-F238E27FC236}">
                <a16:creationId xmlns:a16="http://schemas.microsoft.com/office/drawing/2014/main" id="{3D86F261-0086-BD8D-B036-E1CCB40ECA3A}"/>
              </a:ext>
            </a:extLst>
          </p:cNvPr>
          <p:cNvGrpSpPr/>
          <p:nvPr/>
        </p:nvGrpSpPr>
        <p:grpSpPr>
          <a:xfrm>
            <a:off x="905623" y="4791080"/>
            <a:ext cx="10451815" cy="596080"/>
            <a:chOff x="891710" y="2530987"/>
            <a:chExt cx="10451815" cy="596080"/>
          </a:xfrm>
        </p:grpSpPr>
        <p:sp>
          <p:nvSpPr>
            <p:cNvPr id="27" name="Rectangle: Rounded Corners 26">
              <a:extLst>
                <a:ext uri="{FF2B5EF4-FFF2-40B4-BE49-F238E27FC236}">
                  <a16:creationId xmlns:a16="http://schemas.microsoft.com/office/drawing/2014/main" id="{D2373390-5A63-83A9-536A-C75AEED6F060}"/>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C8E7C75-3A50-B71E-476A-FD57EEAE1AEE}"/>
                </a:ext>
              </a:extLst>
            </p:cNvPr>
            <p:cNvSpPr txBox="1"/>
            <p:nvPr/>
          </p:nvSpPr>
          <p:spPr>
            <a:xfrm>
              <a:off x="934948" y="2643703"/>
              <a:ext cx="10408577" cy="369332"/>
            </a:xfrm>
            <a:prstGeom prst="rect">
              <a:avLst/>
            </a:prstGeom>
            <a:noFill/>
          </p:spPr>
          <p:txBody>
            <a:bodyPr wrap="square" rtlCol="0">
              <a:spAutoFit/>
            </a:bodyPr>
            <a:lstStyle/>
            <a:p>
              <a:r>
                <a:rPr lang="en-US" u="none" strike="noStrike" baseline="0" dirty="0">
                  <a:solidFill>
                    <a:srgbClr val="3F3F41"/>
                  </a:solidFill>
                </a:rPr>
                <a:t>Develop an enterprise architecture to define the current and future state of the national digital health system. </a:t>
              </a:r>
            </a:p>
          </p:txBody>
        </p:sp>
      </p:grpSp>
      <p:grpSp>
        <p:nvGrpSpPr>
          <p:cNvPr id="29" name="Group 28">
            <a:extLst>
              <a:ext uri="{FF2B5EF4-FFF2-40B4-BE49-F238E27FC236}">
                <a16:creationId xmlns:a16="http://schemas.microsoft.com/office/drawing/2014/main" id="{A48936AF-A750-763C-6897-3D8177BBBADE}"/>
              </a:ext>
            </a:extLst>
          </p:cNvPr>
          <p:cNvGrpSpPr/>
          <p:nvPr/>
        </p:nvGrpSpPr>
        <p:grpSpPr>
          <a:xfrm>
            <a:off x="918465" y="5540659"/>
            <a:ext cx="10462089" cy="646331"/>
            <a:chOff x="891710" y="2520415"/>
            <a:chExt cx="10462089" cy="646331"/>
          </a:xfrm>
        </p:grpSpPr>
        <p:sp>
          <p:nvSpPr>
            <p:cNvPr id="30" name="Rectangle: Rounded Corners 29">
              <a:extLst>
                <a:ext uri="{FF2B5EF4-FFF2-40B4-BE49-F238E27FC236}">
                  <a16:creationId xmlns:a16="http://schemas.microsoft.com/office/drawing/2014/main" id="{64EE2C5D-A543-0556-9E81-C19F848D3512}"/>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77DBD0-2B3F-98CB-3401-D7C726D1DC28}"/>
                </a:ext>
              </a:extLst>
            </p:cNvPr>
            <p:cNvSpPr txBox="1"/>
            <p:nvPr/>
          </p:nvSpPr>
          <p:spPr>
            <a:xfrm>
              <a:off x="945222" y="2520415"/>
              <a:ext cx="10408577" cy="646331"/>
            </a:xfrm>
            <a:prstGeom prst="rect">
              <a:avLst/>
            </a:prstGeom>
            <a:noFill/>
          </p:spPr>
          <p:txBody>
            <a:bodyPr wrap="square" rtlCol="0">
              <a:spAutoFit/>
            </a:bodyPr>
            <a:lstStyle/>
            <a:p>
              <a:r>
                <a:rPr lang="en-US" u="none" strike="noStrike" baseline="0" dirty="0">
                  <a:solidFill>
                    <a:srgbClr val="3F3F41"/>
                  </a:solidFill>
                </a:rPr>
                <a:t>Increase coordination between sectors as well as regional, subnational, and national digital transformation efforts. </a:t>
              </a:r>
            </a:p>
          </p:txBody>
        </p:sp>
      </p:grpSp>
    </p:spTree>
    <p:extLst>
      <p:ext uri="{BB962C8B-B14F-4D97-AF65-F5344CB8AC3E}">
        <p14:creationId xmlns:p14="http://schemas.microsoft.com/office/powerpoint/2010/main" val="394019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C602842-19B3-4E57-A7B0-0AB947570D9E}"/>
              </a:ext>
            </a:extLst>
          </p:cNvPr>
          <p:cNvSpPr txBox="1">
            <a:spLocks/>
          </p:cNvSpPr>
          <p:nvPr/>
        </p:nvSpPr>
        <p:spPr>
          <a:xfrm>
            <a:off x="838199" y="685800"/>
            <a:ext cx="8377719" cy="51598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r>
              <a:rPr lang="en-US" dirty="0"/>
              <a:t>Call to action: Country governments </a:t>
            </a:r>
            <a:r>
              <a:rPr lang="en-US" sz="2000" dirty="0"/>
              <a:t>(continued) </a:t>
            </a:r>
          </a:p>
        </p:txBody>
      </p:sp>
      <p:sp>
        <p:nvSpPr>
          <p:cNvPr id="6" name="TextBox 5">
            <a:extLst>
              <a:ext uri="{FF2B5EF4-FFF2-40B4-BE49-F238E27FC236}">
                <a16:creationId xmlns:a16="http://schemas.microsoft.com/office/drawing/2014/main" id="{E43E265E-0D0A-5608-BA1A-709EDEC3FD05}"/>
              </a:ext>
            </a:extLst>
          </p:cNvPr>
          <p:cNvSpPr txBox="1"/>
          <p:nvPr/>
        </p:nvSpPr>
        <p:spPr>
          <a:xfrm>
            <a:off x="838199" y="1244025"/>
            <a:ext cx="10515600" cy="707886"/>
          </a:xfrm>
          <a:prstGeom prst="rect">
            <a:avLst/>
          </a:prstGeom>
          <a:noFill/>
        </p:spPr>
        <p:txBody>
          <a:bodyPr wrap="square" lIns="91440" tIns="45720" rIns="91440" bIns="45720" anchor="t">
            <a:spAutoFit/>
          </a:bodyPr>
          <a:lstStyle/>
          <a:p>
            <a:r>
              <a:rPr lang="en-US" sz="2000" dirty="0"/>
              <a:t>Apply the DUAL model to digital transformation for data use efforts to align digital health initiatives and integrate the model’s key factors within national strategies.</a:t>
            </a:r>
          </a:p>
        </p:txBody>
      </p:sp>
      <p:sp>
        <p:nvSpPr>
          <p:cNvPr id="5" name="TextBox 4">
            <a:extLst>
              <a:ext uri="{FF2B5EF4-FFF2-40B4-BE49-F238E27FC236}">
                <a16:creationId xmlns:a16="http://schemas.microsoft.com/office/drawing/2014/main" id="{E5CF0EAE-13D1-3725-A0B8-65460C7A9773}"/>
              </a:ext>
            </a:extLst>
          </p:cNvPr>
          <p:cNvSpPr txBox="1"/>
          <p:nvPr/>
        </p:nvSpPr>
        <p:spPr>
          <a:xfrm>
            <a:off x="945222" y="5426839"/>
            <a:ext cx="10596937" cy="1754326"/>
          </a:xfrm>
          <a:prstGeom prst="rect">
            <a:avLst/>
          </a:prstGeom>
          <a:noFill/>
        </p:spPr>
        <p:txBody>
          <a:bodyPr wrap="square" rtlCol="0">
            <a:spAutoFit/>
          </a:bodyPr>
          <a:lstStyle/>
          <a:p>
            <a:endParaRPr lang="en-US" u="none" strike="noStrike" baseline="0" dirty="0">
              <a:solidFill>
                <a:srgbClr val="3F3F41"/>
              </a:solidFill>
            </a:endParaRPr>
          </a:p>
          <a:p>
            <a:endParaRPr lang="en-US" u="none" strike="noStrike" baseline="0" dirty="0">
              <a:solidFill>
                <a:srgbClr val="3F3F41"/>
              </a:solidFill>
            </a:endParaRPr>
          </a:p>
          <a:p>
            <a:endParaRPr lang="en-US" u="none" strike="noStrike" baseline="0" dirty="0">
              <a:solidFill>
                <a:srgbClr val="3F3F41"/>
              </a:solidFill>
            </a:endParaRPr>
          </a:p>
          <a:p>
            <a:endParaRPr lang="en-US" u="none" strike="noStrike" baseline="0" dirty="0">
              <a:solidFill>
                <a:srgbClr val="3F3F41"/>
              </a:solidFill>
            </a:endParaRPr>
          </a:p>
          <a:p>
            <a:endParaRPr lang="en-US" u="none" strike="noStrike" baseline="0" dirty="0">
              <a:solidFill>
                <a:srgbClr val="3F3F41"/>
              </a:solidFill>
            </a:endParaRPr>
          </a:p>
          <a:p>
            <a:endParaRPr lang="en-US" dirty="0"/>
          </a:p>
        </p:txBody>
      </p:sp>
      <p:sp>
        <p:nvSpPr>
          <p:cNvPr id="7" name="TextBox 6">
            <a:extLst>
              <a:ext uri="{FF2B5EF4-FFF2-40B4-BE49-F238E27FC236}">
                <a16:creationId xmlns:a16="http://schemas.microsoft.com/office/drawing/2014/main" id="{B4B12F3A-3741-9CE1-A157-2DD1204FAEDC}"/>
              </a:ext>
            </a:extLst>
          </p:cNvPr>
          <p:cNvSpPr txBox="1"/>
          <p:nvPr/>
        </p:nvSpPr>
        <p:spPr>
          <a:xfrm>
            <a:off x="838201" y="2044124"/>
            <a:ext cx="10408577" cy="677108"/>
          </a:xfrm>
          <a:prstGeom prst="rect">
            <a:avLst/>
          </a:prstGeom>
          <a:noFill/>
        </p:spPr>
        <p:txBody>
          <a:bodyPr wrap="square" rtlCol="0">
            <a:spAutoFit/>
          </a:bodyPr>
          <a:lstStyle/>
          <a:p>
            <a:r>
              <a:rPr lang="en-US" sz="2000" u="none" strike="noStrike" baseline="0" dirty="0">
                <a:solidFill>
                  <a:srgbClr val="3F3F41"/>
                </a:solidFill>
              </a:rPr>
              <a:t>Key actions to take: </a:t>
            </a:r>
          </a:p>
          <a:p>
            <a:endParaRPr lang="en-US" u="none" strike="noStrike" baseline="0" dirty="0">
              <a:solidFill>
                <a:srgbClr val="3F3F41"/>
              </a:solidFill>
            </a:endParaRPr>
          </a:p>
        </p:txBody>
      </p:sp>
      <p:grpSp>
        <p:nvGrpSpPr>
          <p:cNvPr id="12" name="Group 11">
            <a:extLst>
              <a:ext uri="{FF2B5EF4-FFF2-40B4-BE49-F238E27FC236}">
                <a16:creationId xmlns:a16="http://schemas.microsoft.com/office/drawing/2014/main" id="{6E684A83-BD6F-B687-260B-EBC8D2640C99}"/>
              </a:ext>
            </a:extLst>
          </p:cNvPr>
          <p:cNvGrpSpPr/>
          <p:nvPr/>
        </p:nvGrpSpPr>
        <p:grpSpPr>
          <a:xfrm>
            <a:off x="863030" y="2530987"/>
            <a:ext cx="10596937" cy="596080"/>
            <a:chOff x="863030" y="2530987"/>
            <a:chExt cx="10596937" cy="596080"/>
          </a:xfrm>
        </p:grpSpPr>
        <p:sp>
          <p:nvSpPr>
            <p:cNvPr id="8" name="Rectangle: Rounded Corners 7">
              <a:extLst>
                <a:ext uri="{FF2B5EF4-FFF2-40B4-BE49-F238E27FC236}">
                  <a16:creationId xmlns:a16="http://schemas.microsoft.com/office/drawing/2014/main" id="{6890B99C-3DDB-8FAF-CA0B-5599227AFA2F}"/>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650BF4A-8B89-CDF7-7CD1-5CDFF7D0EBC8}"/>
                </a:ext>
              </a:extLst>
            </p:cNvPr>
            <p:cNvSpPr txBox="1"/>
            <p:nvPr/>
          </p:nvSpPr>
          <p:spPr>
            <a:xfrm>
              <a:off x="863030" y="2643703"/>
              <a:ext cx="10596937" cy="369332"/>
            </a:xfrm>
            <a:prstGeom prst="rect">
              <a:avLst/>
            </a:prstGeom>
            <a:noFill/>
          </p:spPr>
          <p:txBody>
            <a:bodyPr wrap="square" rtlCol="0">
              <a:spAutoFit/>
            </a:bodyPr>
            <a:lstStyle/>
            <a:p>
              <a:r>
                <a:rPr lang="en-US" u="none" strike="noStrike" baseline="0" dirty="0">
                  <a:solidFill>
                    <a:srgbClr val="3F3F41"/>
                  </a:solidFill>
                </a:rPr>
                <a:t>Use data, assessments, and evaluations to make digital transformation investment and programmatic decisions. </a:t>
              </a:r>
            </a:p>
          </p:txBody>
        </p:sp>
      </p:grpSp>
      <p:grpSp>
        <p:nvGrpSpPr>
          <p:cNvPr id="20" name="Group 19">
            <a:extLst>
              <a:ext uri="{FF2B5EF4-FFF2-40B4-BE49-F238E27FC236}">
                <a16:creationId xmlns:a16="http://schemas.microsoft.com/office/drawing/2014/main" id="{78D5671C-D6CC-0173-00B1-63393016AA46}"/>
              </a:ext>
            </a:extLst>
          </p:cNvPr>
          <p:cNvGrpSpPr/>
          <p:nvPr/>
        </p:nvGrpSpPr>
        <p:grpSpPr>
          <a:xfrm>
            <a:off x="897491" y="3251976"/>
            <a:ext cx="10416709" cy="646331"/>
            <a:chOff x="883578" y="2520415"/>
            <a:chExt cx="10416709" cy="646331"/>
          </a:xfrm>
        </p:grpSpPr>
        <p:sp>
          <p:nvSpPr>
            <p:cNvPr id="21" name="Rectangle: Rounded Corners 20">
              <a:extLst>
                <a:ext uri="{FF2B5EF4-FFF2-40B4-BE49-F238E27FC236}">
                  <a16:creationId xmlns:a16="http://schemas.microsoft.com/office/drawing/2014/main" id="{F33C66DC-2432-2EF1-C509-C19A6C808D72}"/>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A66AC63-CEC7-ECD2-3B11-EE17E5B534AB}"/>
                </a:ext>
              </a:extLst>
            </p:cNvPr>
            <p:cNvSpPr txBox="1"/>
            <p:nvPr/>
          </p:nvSpPr>
          <p:spPr>
            <a:xfrm>
              <a:off x="883578" y="2520415"/>
              <a:ext cx="10408577" cy="646331"/>
            </a:xfrm>
            <a:prstGeom prst="rect">
              <a:avLst/>
            </a:prstGeom>
            <a:noFill/>
          </p:spPr>
          <p:txBody>
            <a:bodyPr wrap="square" rtlCol="0">
              <a:spAutoFit/>
            </a:bodyPr>
            <a:lstStyle/>
            <a:p>
              <a:r>
                <a:rPr lang="en-US" u="none" strike="noStrike" baseline="0" dirty="0">
                  <a:solidFill>
                    <a:srgbClr val="3F3F41"/>
                  </a:solidFill>
                </a:rPr>
                <a:t>Build multiuse digital health systems and tools that can be applied across different scenarios, uses, and landscapes (as appropriate), rather than rebuilding applications for every new environment. </a:t>
              </a:r>
            </a:p>
          </p:txBody>
        </p:sp>
      </p:grpSp>
      <p:grpSp>
        <p:nvGrpSpPr>
          <p:cNvPr id="23" name="Group 22">
            <a:extLst>
              <a:ext uri="{FF2B5EF4-FFF2-40B4-BE49-F238E27FC236}">
                <a16:creationId xmlns:a16="http://schemas.microsoft.com/office/drawing/2014/main" id="{B50A91B2-6628-F18C-15C5-36EA2D277BB4}"/>
              </a:ext>
            </a:extLst>
          </p:cNvPr>
          <p:cNvGrpSpPr/>
          <p:nvPr/>
        </p:nvGrpSpPr>
        <p:grpSpPr>
          <a:xfrm>
            <a:off x="910333" y="3979660"/>
            <a:ext cx="10416709" cy="646331"/>
            <a:chOff x="883578" y="2510141"/>
            <a:chExt cx="10416709" cy="646331"/>
          </a:xfrm>
        </p:grpSpPr>
        <p:sp>
          <p:nvSpPr>
            <p:cNvPr id="24" name="Rectangle: Rounded Corners 23">
              <a:extLst>
                <a:ext uri="{FF2B5EF4-FFF2-40B4-BE49-F238E27FC236}">
                  <a16:creationId xmlns:a16="http://schemas.microsoft.com/office/drawing/2014/main" id="{34F9624D-7A8D-1601-7AEB-A88EDF30D4CC}"/>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4F8CAE3-7490-BAF0-9437-A77101F2BC4A}"/>
                </a:ext>
              </a:extLst>
            </p:cNvPr>
            <p:cNvSpPr txBox="1"/>
            <p:nvPr/>
          </p:nvSpPr>
          <p:spPr>
            <a:xfrm>
              <a:off x="883578" y="2510141"/>
              <a:ext cx="10408577" cy="646331"/>
            </a:xfrm>
            <a:prstGeom prst="rect">
              <a:avLst/>
            </a:prstGeom>
            <a:noFill/>
          </p:spPr>
          <p:txBody>
            <a:bodyPr wrap="square" rtlCol="0">
              <a:spAutoFit/>
            </a:bodyPr>
            <a:lstStyle/>
            <a:p>
              <a:r>
                <a:rPr lang="en-US" u="none" strike="noStrike" baseline="0" dirty="0">
                  <a:solidFill>
                    <a:srgbClr val="3F3F41"/>
                  </a:solidFill>
                </a:rPr>
                <a:t>Cultivate champions at all levels of the government and within other relevant sectors to advocate for digital transformation for data use. </a:t>
              </a:r>
            </a:p>
          </p:txBody>
        </p:sp>
      </p:grpSp>
      <p:grpSp>
        <p:nvGrpSpPr>
          <p:cNvPr id="26" name="Group 25">
            <a:extLst>
              <a:ext uri="{FF2B5EF4-FFF2-40B4-BE49-F238E27FC236}">
                <a16:creationId xmlns:a16="http://schemas.microsoft.com/office/drawing/2014/main" id="{3D86F261-0086-BD8D-B036-E1CCB40ECA3A}"/>
              </a:ext>
            </a:extLst>
          </p:cNvPr>
          <p:cNvGrpSpPr/>
          <p:nvPr/>
        </p:nvGrpSpPr>
        <p:grpSpPr>
          <a:xfrm>
            <a:off x="905623" y="4791080"/>
            <a:ext cx="10410719" cy="596080"/>
            <a:chOff x="891710" y="2530987"/>
            <a:chExt cx="10410719" cy="596080"/>
          </a:xfrm>
        </p:grpSpPr>
        <p:sp>
          <p:nvSpPr>
            <p:cNvPr id="27" name="Rectangle: Rounded Corners 26">
              <a:extLst>
                <a:ext uri="{FF2B5EF4-FFF2-40B4-BE49-F238E27FC236}">
                  <a16:creationId xmlns:a16="http://schemas.microsoft.com/office/drawing/2014/main" id="{D2373390-5A63-83A9-536A-C75AEED6F060}"/>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C8E7C75-3A50-B71E-476A-FD57EEAE1AEE}"/>
                </a:ext>
              </a:extLst>
            </p:cNvPr>
            <p:cNvSpPr txBox="1"/>
            <p:nvPr/>
          </p:nvSpPr>
          <p:spPr>
            <a:xfrm>
              <a:off x="893852" y="2643703"/>
              <a:ext cx="10408577" cy="369332"/>
            </a:xfrm>
            <a:prstGeom prst="rect">
              <a:avLst/>
            </a:prstGeom>
            <a:noFill/>
          </p:spPr>
          <p:txBody>
            <a:bodyPr wrap="square" rtlCol="0">
              <a:spAutoFit/>
            </a:bodyPr>
            <a:lstStyle/>
            <a:p>
              <a:r>
                <a:rPr lang="en-US" u="none" strike="noStrike" baseline="0" dirty="0">
                  <a:solidFill>
                    <a:srgbClr val="3F3F41"/>
                  </a:solidFill>
                </a:rPr>
                <a:t>Design digital and data tools that are responsive to infrastructure challenges and limitations. </a:t>
              </a:r>
            </a:p>
          </p:txBody>
        </p:sp>
      </p:grpSp>
      <p:grpSp>
        <p:nvGrpSpPr>
          <p:cNvPr id="29" name="Group 28">
            <a:extLst>
              <a:ext uri="{FF2B5EF4-FFF2-40B4-BE49-F238E27FC236}">
                <a16:creationId xmlns:a16="http://schemas.microsoft.com/office/drawing/2014/main" id="{A48936AF-A750-763C-6897-3D8177BBBADE}"/>
              </a:ext>
            </a:extLst>
          </p:cNvPr>
          <p:cNvGrpSpPr/>
          <p:nvPr/>
        </p:nvGrpSpPr>
        <p:grpSpPr>
          <a:xfrm>
            <a:off x="918465" y="5551231"/>
            <a:ext cx="10410719" cy="596080"/>
            <a:chOff x="891710" y="2530987"/>
            <a:chExt cx="10410719" cy="596080"/>
          </a:xfrm>
        </p:grpSpPr>
        <p:sp>
          <p:nvSpPr>
            <p:cNvPr id="30" name="Rectangle: Rounded Corners 29">
              <a:extLst>
                <a:ext uri="{FF2B5EF4-FFF2-40B4-BE49-F238E27FC236}">
                  <a16:creationId xmlns:a16="http://schemas.microsoft.com/office/drawing/2014/main" id="{64EE2C5D-A543-0556-9E81-C19F848D3512}"/>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77DBD0-2B3F-98CB-3401-D7C726D1DC28}"/>
                </a:ext>
              </a:extLst>
            </p:cNvPr>
            <p:cNvSpPr txBox="1"/>
            <p:nvPr/>
          </p:nvSpPr>
          <p:spPr>
            <a:xfrm>
              <a:off x="893852" y="2643703"/>
              <a:ext cx="10408577" cy="369332"/>
            </a:xfrm>
            <a:prstGeom prst="rect">
              <a:avLst/>
            </a:prstGeom>
            <a:noFill/>
          </p:spPr>
          <p:txBody>
            <a:bodyPr wrap="square" rtlCol="0">
              <a:spAutoFit/>
            </a:bodyPr>
            <a:lstStyle/>
            <a:p>
              <a:r>
                <a:rPr lang="en-US" u="none" strike="noStrike" baseline="0" dirty="0">
                  <a:solidFill>
                    <a:srgbClr val="3F3F41"/>
                  </a:solidFill>
                </a:rPr>
                <a:t>Motivate and empower health workers to use and act on data, rather than just serving as data collectors. </a:t>
              </a:r>
            </a:p>
          </p:txBody>
        </p:sp>
      </p:grpSp>
    </p:spTree>
    <p:extLst>
      <p:ext uri="{BB962C8B-B14F-4D97-AF65-F5344CB8AC3E}">
        <p14:creationId xmlns:p14="http://schemas.microsoft.com/office/powerpoint/2010/main" val="233275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C602842-19B3-4E57-A7B0-0AB947570D9E}"/>
              </a:ext>
            </a:extLst>
          </p:cNvPr>
          <p:cNvSpPr txBox="1">
            <a:spLocks/>
          </p:cNvSpPr>
          <p:nvPr/>
        </p:nvSpPr>
        <p:spPr>
          <a:xfrm>
            <a:off x="838200" y="685800"/>
            <a:ext cx="5734614" cy="51598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r>
              <a:rPr lang="en-US" dirty="0"/>
              <a:t>Call to action: Policymakers</a:t>
            </a:r>
          </a:p>
        </p:txBody>
      </p:sp>
      <p:sp>
        <p:nvSpPr>
          <p:cNvPr id="6" name="TextBox 5">
            <a:extLst>
              <a:ext uri="{FF2B5EF4-FFF2-40B4-BE49-F238E27FC236}">
                <a16:creationId xmlns:a16="http://schemas.microsoft.com/office/drawing/2014/main" id="{E43E265E-0D0A-5608-BA1A-709EDEC3FD05}"/>
              </a:ext>
            </a:extLst>
          </p:cNvPr>
          <p:cNvSpPr txBox="1"/>
          <p:nvPr/>
        </p:nvSpPr>
        <p:spPr>
          <a:xfrm>
            <a:off x="838199" y="1244025"/>
            <a:ext cx="10515600" cy="707886"/>
          </a:xfrm>
          <a:prstGeom prst="rect">
            <a:avLst/>
          </a:prstGeom>
          <a:noFill/>
        </p:spPr>
        <p:txBody>
          <a:bodyPr wrap="square" lIns="91440" tIns="45720" rIns="91440" bIns="45720" anchor="t">
            <a:spAutoFit/>
          </a:bodyPr>
          <a:lstStyle/>
          <a:p>
            <a:r>
              <a:rPr lang="en-US" sz="2000" dirty="0"/>
              <a:t>Champion the DUAL model and develop policies and guidance in accordance with its recommendations</a:t>
            </a:r>
          </a:p>
        </p:txBody>
      </p:sp>
      <p:sp>
        <p:nvSpPr>
          <p:cNvPr id="7" name="TextBox 6">
            <a:extLst>
              <a:ext uri="{FF2B5EF4-FFF2-40B4-BE49-F238E27FC236}">
                <a16:creationId xmlns:a16="http://schemas.microsoft.com/office/drawing/2014/main" id="{B4B12F3A-3741-9CE1-A157-2DD1204FAEDC}"/>
              </a:ext>
            </a:extLst>
          </p:cNvPr>
          <p:cNvSpPr txBox="1"/>
          <p:nvPr/>
        </p:nvSpPr>
        <p:spPr>
          <a:xfrm>
            <a:off x="838201" y="2044124"/>
            <a:ext cx="10408577" cy="677108"/>
          </a:xfrm>
          <a:prstGeom prst="rect">
            <a:avLst/>
          </a:prstGeom>
          <a:noFill/>
        </p:spPr>
        <p:txBody>
          <a:bodyPr wrap="square" rtlCol="0">
            <a:spAutoFit/>
          </a:bodyPr>
          <a:lstStyle/>
          <a:p>
            <a:r>
              <a:rPr lang="en-US" sz="2000" u="none" strike="noStrike" baseline="0" dirty="0">
                <a:solidFill>
                  <a:srgbClr val="3F3F41"/>
                </a:solidFill>
              </a:rPr>
              <a:t>Key actions to take: </a:t>
            </a:r>
          </a:p>
          <a:p>
            <a:endParaRPr lang="en-US" u="none" strike="noStrike" baseline="0" dirty="0">
              <a:solidFill>
                <a:srgbClr val="3F3F41"/>
              </a:solidFill>
            </a:endParaRPr>
          </a:p>
        </p:txBody>
      </p:sp>
      <p:grpSp>
        <p:nvGrpSpPr>
          <p:cNvPr id="20" name="Group 19">
            <a:extLst>
              <a:ext uri="{FF2B5EF4-FFF2-40B4-BE49-F238E27FC236}">
                <a16:creationId xmlns:a16="http://schemas.microsoft.com/office/drawing/2014/main" id="{78D5671C-D6CC-0173-00B1-63393016AA46}"/>
              </a:ext>
            </a:extLst>
          </p:cNvPr>
          <p:cNvGrpSpPr/>
          <p:nvPr/>
        </p:nvGrpSpPr>
        <p:grpSpPr>
          <a:xfrm>
            <a:off x="897491" y="2577027"/>
            <a:ext cx="10416709" cy="646331"/>
            <a:chOff x="883578" y="2520415"/>
            <a:chExt cx="10416709" cy="646331"/>
          </a:xfrm>
        </p:grpSpPr>
        <p:sp>
          <p:nvSpPr>
            <p:cNvPr id="21" name="Rectangle: Rounded Corners 20">
              <a:extLst>
                <a:ext uri="{FF2B5EF4-FFF2-40B4-BE49-F238E27FC236}">
                  <a16:creationId xmlns:a16="http://schemas.microsoft.com/office/drawing/2014/main" id="{F33C66DC-2432-2EF1-C509-C19A6C808D72}"/>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A66AC63-CEC7-ECD2-3B11-EE17E5B534AB}"/>
                </a:ext>
              </a:extLst>
            </p:cNvPr>
            <p:cNvSpPr txBox="1"/>
            <p:nvPr/>
          </p:nvSpPr>
          <p:spPr>
            <a:xfrm>
              <a:off x="883578" y="2520415"/>
              <a:ext cx="10408577" cy="646331"/>
            </a:xfrm>
            <a:prstGeom prst="rect">
              <a:avLst/>
            </a:prstGeom>
            <a:noFill/>
          </p:spPr>
          <p:txBody>
            <a:bodyPr wrap="square" rtlCol="0">
              <a:spAutoFit/>
            </a:bodyPr>
            <a:lstStyle/>
            <a:p>
              <a:r>
                <a:rPr lang="en-US" dirty="0"/>
                <a:t>Develop guidance for and promote adoption of two new elements  — data use ecosystems and change management.</a:t>
              </a:r>
            </a:p>
          </p:txBody>
        </p:sp>
      </p:grpSp>
      <p:grpSp>
        <p:nvGrpSpPr>
          <p:cNvPr id="26" name="Group 25">
            <a:extLst>
              <a:ext uri="{FF2B5EF4-FFF2-40B4-BE49-F238E27FC236}">
                <a16:creationId xmlns:a16="http://schemas.microsoft.com/office/drawing/2014/main" id="{3D86F261-0086-BD8D-B036-E1CCB40ECA3A}"/>
              </a:ext>
            </a:extLst>
          </p:cNvPr>
          <p:cNvGrpSpPr/>
          <p:nvPr/>
        </p:nvGrpSpPr>
        <p:grpSpPr>
          <a:xfrm>
            <a:off x="890639" y="3507669"/>
            <a:ext cx="10410719" cy="596080"/>
            <a:chOff x="891710" y="2530987"/>
            <a:chExt cx="10410719" cy="596080"/>
          </a:xfrm>
        </p:grpSpPr>
        <p:sp>
          <p:nvSpPr>
            <p:cNvPr id="27" name="Rectangle: Rounded Corners 26">
              <a:extLst>
                <a:ext uri="{FF2B5EF4-FFF2-40B4-BE49-F238E27FC236}">
                  <a16:creationId xmlns:a16="http://schemas.microsoft.com/office/drawing/2014/main" id="{D2373390-5A63-83A9-536A-C75AEED6F060}"/>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C8E7C75-3A50-B71E-476A-FD57EEAE1AEE}"/>
                </a:ext>
              </a:extLst>
            </p:cNvPr>
            <p:cNvSpPr txBox="1"/>
            <p:nvPr/>
          </p:nvSpPr>
          <p:spPr>
            <a:xfrm>
              <a:off x="893852" y="2643703"/>
              <a:ext cx="10408577" cy="369332"/>
            </a:xfrm>
            <a:prstGeom prst="rect">
              <a:avLst/>
            </a:prstGeom>
            <a:noFill/>
          </p:spPr>
          <p:txBody>
            <a:bodyPr wrap="square" rtlCol="0">
              <a:spAutoFit/>
            </a:bodyPr>
            <a:lstStyle/>
            <a:p>
              <a:r>
                <a:rPr lang="en-US" dirty="0"/>
                <a:t>Use evidence generated from country implementations to define policies and guidance.</a:t>
              </a:r>
            </a:p>
          </p:txBody>
        </p:sp>
      </p:grpSp>
      <p:grpSp>
        <p:nvGrpSpPr>
          <p:cNvPr id="29" name="Group 28">
            <a:extLst>
              <a:ext uri="{FF2B5EF4-FFF2-40B4-BE49-F238E27FC236}">
                <a16:creationId xmlns:a16="http://schemas.microsoft.com/office/drawing/2014/main" id="{A48936AF-A750-763C-6897-3D8177BBBADE}"/>
              </a:ext>
            </a:extLst>
          </p:cNvPr>
          <p:cNvGrpSpPr/>
          <p:nvPr/>
        </p:nvGrpSpPr>
        <p:grpSpPr>
          <a:xfrm>
            <a:off x="905623" y="4406969"/>
            <a:ext cx="10433191" cy="646331"/>
            <a:chOff x="891710" y="2520627"/>
            <a:chExt cx="10433191" cy="646331"/>
          </a:xfrm>
        </p:grpSpPr>
        <p:sp>
          <p:nvSpPr>
            <p:cNvPr id="30" name="Rectangle: Rounded Corners 29">
              <a:extLst>
                <a:ext uri="{FF2B5EF4-FFF2-40B4-BE49-F238E27FC236}">
                  <a16:creationId xmlns:a16="http://schemas.microsoft.com/office/drawing/2014/main" id="{64EE2C5D-A543-0556-9E81-C19F848D3512}"/>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77DBD0-2B3F-98CB-3401-D7C726D1DC28}"/>
                </a:ext>
              </a:extLst>
            </p:cNvPr>
            <p:cNvSpPr txBox="1"/>
            <p:nvPr/>
          </p:nvSpPr>
          <p:spPr>
            <a:xfrm>
              <a:off x="916324" y="2520627"/>
              <a:ext cx="10408577" cy="646331"/>
            </a:xfrm>
            <a:prstGeom prst="rect">
              <a:avLst/>
            </a:prstGeom>
            <a:noFill/>
          </p:spPr>
          <p:txBody>
            <a:bodyPr wrap="square" rtlCol="0">
              <a:spAutoFit/>
            </a:bodyPr>
            <a:lstStyle/>
            <a:p>
              <a:r>
                <a:rPr lang="en-US" dirty="0"/>
                <a:t>Encourage development of investment roadmaps at the country level to accurately budget and scope digital transformation for data use strategies.</a:t>
              </a:r>
            </a:p>
          </p:txBody>
        </p:sp>
      </p:grpSp>
    </p:spTree>
    <p:extLst>
      <p:ext uri="{BB962C8B-B14F-4D97-AF65-F5344CB8AC3E}">
        <p14:creationId xmlns:p14="http://schemas.microsoft.com/office/powerpoint/2010/main" val="3360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C602842-19B3-4E57-A7B0-0AB947570D9E}"/>
              </a:ext>
            </a:extLst>
          </p:cNvPr>
          <p:cNvSpPr txBox="1">
            <a:spLocks/>
          </p:cNvSpPr>
          <p:nvPr/>
        </p:nvSpPr>
        <p:spPr>
          <a:xfrm>
            <a:off x="838199" y="489098"/>
            <a:ext cx="8377719" cy="51598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r>
              <a:rPr lang="en-US" dirty="0"/>
              <a:t>Call to action: Funders</a:t>
            </a:r>
            <a:r>
              <a:rPr lang="en-US" sz="2000" dirty="0"/>
              <a:t> </a:t>
            </a:r>
          </a:p>
        </p:txBody>
      </p:sp>
      <p:sp>
        <p:nvSpPr>
          <p:cNvPr id="6" name="TextBox 5">
            <a:extLst>
              <a:ext uri="{FF2B5EF4-FFF2-40B4-BE49-F238E27FC236}">
                <a16:creationId xmlns:a16="http://schemas.microsoft.com/office/drawing/2014/main" id="{E43E265E-0D0A-5608-BA1A-709EDEC3FD05}"/>
              </a:ext>
            </a:extLst>
          </p:cNvPr>
          <p:cNvSpPr txBox="1"/>
          <p:nvPr/>
        </p:nvSpPr>
        <p:spPr>
          <a:xfrm>
            <a:off x="852111" y="1042662"/>
            <a:ext cx="10515600" cy="707886"/>
          </a:xfrm>
          <a:prstGeom prst="rect">
            <a:avLst/>
          </a:prstGeom>
          <a:noFill/>
        </p:spPr>
        <p:txBody>
          <a:bodyPr wrap="square" lIns="91440" tIns="45720" rIns="91440" bIns="45720" anchor="t">
            <a:spAutoFit/>
          </a:bodyPr>
          <a:lstStyle/>
          <a:p>
            <a:r>
              <a:rPr lang="en-US" sz="2000" dirty="0">
                <a:cs typeface="Aharoni" panose="02010803020104030203" pitchFamily="2" charset="-79"/>
              </a:rPr>
              <a:t>Champion the DUAL model and invest in programming that reflects its findings and  </a:t>
            </a:r>
          </a:p>
          <a:p>
            <a:r>
              <a:rPr lang="en-US" sz="2000" dirty="0">
                <a:cs typeface="Aharoni" panose="02010803020104030203" pitchFamily="2" charset="-79"/>
              </a:rPr>
              <a:t>recommendations.</a:t>
            </a:r>
          </a:p>
        </p:txBody>
      </p:sp>
      <p:sp>
        <p:nvSpPr>
          <p:cNvPr id="7" name="TextBox 6">
            <a:extLst>
              <a:ext uri="{FF2B5EF4-FFF2-40B4-BE49-F238E27FC236}">
                <a16:creationId xmlns:a16="http://schemas.microsoft.com/office/drawing/2014/main" id="{B4B12F3A-3741-9CE1-A157-2DD1204FAEDC}"/>
              </a:ext>
            </a:extLst>
          </p:cNvPr>
          <p:cNvSpPr txBox="1"/>
          <p:nvPr/>
        </p:nvSpPr>
        <p:spPr>
          <a:xfrm>
            <a:off x="852111" y="1782970"/>
            <a:ext cx="10408577" cy="677108"/>
          </a:xfrm>
          <a:prstGeom prst="rect">
            <a:avLst/>
          </a:prstGeom>
          <a:noFill/>
        </p:spPr>
        <p:txBody>
          <a:bodyPr wrap="square" rtlCol="0">
            <a:spAutoFit/>
          </a:bodyPr>
          <a:lstStyle/>
          <a:p>
            <a:r>
              <a:rPr lang="en-US" sz="2000" u="none" strike="noStrike" baseline="0" dirty="0">
                <a:solidFill>
                  <a:srgbClr val="3F3F41"/>
                </a:solidFill>
              </a:rPr>
              <a:t>Key actions to take: </a:t>
            </a:r>
          </a:p>
          <a:p>
            <a:endParaRPr lang="en-US" u="none" strike="noStrike" baseline="0" dirty="0">
              <a:solidFill>
                <a:srgbClr val="3F3F41"/>
              </a:solidFill>
            </a:endParaRPr>
          </a:p>
        </p:txBody>
      </p:sp>
      <p:grpSp>
        <p:nvGrpSpPr>
          <p:cNvPr id="12" name="Group 11">
            <a:extLst>
              <a:ext uri="{FF2B5EF4-FFF2-40B4-BE49-F238E27FC236}">
                <a16:creationId xmlns:a16="http://schemas.microsoft.com/office/drawing/2014/main" id="{6E684A83-BD6F-B687-260B-EBC8D2640C99}"/>
              </a:ext>
            </a:extLst>
          </p:cNvPr>
          <p:cNvGrpSpPr/>
          <p:nvPr/>
        </p:nvGrpSpPr>
        <p:grpSpPr>
          <a:xfrm>
            <a:off x="897491" y="2250913"/>
            <a:ext cx="10596937" cy="596080"/>
            <a:chOff x="863030" y="2530987"/>
            <a:chExt cx="10596937" cy="596080"/>
          </a:xfrm>
        </p:grpSpPr>
        <p:sp>
          <p:nvSpPr>
            <p:cNvPr id="8" name="Rectangle: Rounded Corners 7">
              <a:extLst>
                <a:ext uri="{FF2B5EF4-FFF2-40B4-BE49-F238E27FC236}">
                  <a16:creationId xmlns:a16="http://schemas.microsoft.com/office/drawing/2014/main" id="{6890B99C-3DDB-8FAF-CA0B-5599227AFA2F}"/>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650BF4A-8B89-CDF7-7CD1-5CDFF7D0EBC8}"/>
                </a:ext>
              </a:extLst>
            </p:cNvPr>
            <p:cNvSpPr txBox="1"/>
            <p:nvPr/>
          </p:nvSpPr>
          <p:spPr>
            <a:xfrm>
              <a:off x="863030" y="2643703"/>
              <a:ext cx="10596937" cy="369332"/>
            </a:xfrm>
            <a:prstGeom prst="rect">
              <a:avLst/>
            </a:prstGeom>
            <a:noFill/>
          </p:spPr>
          <p:txBody>
            <a:bodyPr wrap="square" rtlCol="0">
              <a:spAutoFit/>
            </a:bodyPr>
            <a:lstStyle/>
            <a:p>
              <a:r>
                <a:rPr lang="en-US" dirty="0">
                  <a:cs typeface="Aharoni" panose="02010803020104030203" pitchFamily="2" charset="-79"/>
                </a:rPr>
                <a:t>Ensure digital health investments align with countries’ vision and strategies.</a:t>
              </a:r>
            </a:p>
          </p:txBody>
        </p:sp>
      </p:grpSp>
      <p:grpSp>
        <p:nvGrpSpPr>
          <p:cNvPr id="20" name="Group 19">
            <a:extLst>
              <a:ext uri="{FF2B5EF4-FFF2-40B4-BE49-F238E27FC236}">
                <a16:creationId xmlns:a16="http://schemas.microsoft.com/office/drawing/2014/main" id="{78D5671C-D6CC-0173-00B1-63393016AA46}"/>
              </a:ext>
            </a:extLst>
          </p:cNvPr>
          <p:cNvGrpSpPr/>
          <p:nvPr/>
        </p:nvGrpSpPr>
        <p:grpSpPr>
          <a:xfrm>
            <a:off x="922724" y="3002169"/>
            <a:ext cx="10416709" cy="646331"/>
            <a:chOff x="883578" y="2520415"/>
            <a:chExt cx="10416709" cy="646331"/>
          </a:xfrm>
        </p:grpSpPr>
        <p:sp>
          <p:nvSpPr>
            <p:cNvPr id="21" name="Rectangle: Rounded Corners 20">
              <a:extLst>
                <a:ext uri="{FF2B5EF4-FFF2-40B4-BE49-F238E27FC236}">
                  <a16:creationId xmlns:a16="http://schemas.microsoft.com/office/drawing/2014/main" id="{F33C66DC-2432-2EF1-C509-C19A6C808D72}"/>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A66AC63-CEC7-ECD2-3B11-EE17E5B534AB}"/>
                </a:ext>
              </a:extLst>
            </p:cNvPr>
            <p:cNvSpPr txBox="1"/>
            <p:nvPr/>
          </p:nvSpPr>
          <p:spPr>
            <a:xfrm>
              <a:off x="883578" y="2520415"/>
              <a:ext cx="10408577" cy="646331"/>
            </a:xfrm>
            <a:prstGeom prst="rect">
              <a:avLst/>
            </a:prstGeom>
            <a:noFill/>
          </p:spPr>
          <p:txBody>
            <a:bodyPr wrap="square" rtlCol="0">
              <a:spAutoFit/>
            </a:bodyPr>
            <a:lstStyle/>
            <a:p>
              <a:r>
                <a:rPr lang="en-US" dirty="0">
                  <a:cs typeface="Aharoni" panose="02010803020104030203" pitchFamily="2" charset="-79"/>
                </a:rPr>
                <a:t>Work with other funders to align investments and harmonize with country priorities for digital transformation to reduce the burden on countries and implementing partners.</a:t>
              </a:r>
            </a:p>
          </p:txBody>
        </p:sp>
      </p:grpSp>
      <p:sp>
        <p:nvSpPr>
          <p:cNvPr id="2" name="Rectangle: Rounded Corners 1">
            <a:extLst>
              <a:ext uri="{FF2B5EF4-FFF2-40B4-BE49-F238E27FC236}">
                <a16:creationId xmlns:a16="http://schemas.microsoft.com/office/drawing/2014/main" id="{3AD1C74A-A549-81A9-0FBE-0CD48CE692D6}"/>
              </a:ext>
            </a:extLst>
          </p:cNvPr>
          <p:cNvSpPr/>
          <p:nvPr/>
        </p:nvSpPr>
        <p:spPr>
          <a:xfrm>
            <a:off x="918465" y="3680905"/>
            <a:ext cx="10408577" cy="1814833"/>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CDA402-A76E-611C-E4F1-81A915AF3006}"/>
              </a:ext>
            </a:extLst>
          </p:cNvPr>
          <p:cNvSpPr txBox="1"/>
          <p:nvPr/>
        </p:nvSpPr>
        <p:spPr>
          <a:xfrm>
            <a:off x="963601" y="3722209"/>
            <a:ext cx="10334303" cy="1754326"/>
          </a:xfrm>
          <a:prstGeom prst="rect">
            <a:avLst/>
          </a:prstGeom>
          <a:noFill/>
        </p:spPr>
        <p:txBody>
          <a:bodyPr wrap="square" rtlCol="0">
            <a:spAutoFit/>
          </a:bodyPr>
          <a:lstStyle/>
          <a:p>
            <a:r>
              <a:rPr lang="en-US" dirty="0">
                <a:cs typeface="Aharoni" panose="02010803020104030203" pitchFamily="2" charset="-79"/>
              </a:rPr>
              <a:t>Invest in foundational country-led activities to lay the groundwork for sustainable, long-term digital transformation, including the development of:</a:t>
            </a:r>
          </a:p>
          <a:p>
            <a:pPr marL="285750" indent="-285750">
              <a:buFont typeface="Courier New" panose="02070309020205020404" pitchFamily="49" charset="0"/>
              <a:buChar char="o"/>
            </a:pPr>
            <a:r>
              <a:rPr lang="en-US" dirty="0">
                <a:cs typeface="Aharoni" panose="02010803020104030203" pitchFamily="2" charset="-79"/>
              </a:rPr>
              <a:t>National-level digital health strategies and roadmaps;</a:t>
            </a:r>
          </a:p>
          <a:p>
            <a:pPr marL="285750" lvl="1" indent="-285750">
              <a:buFont typeface="Courier New" panose="02070309020205020404" pitchFamily="49" charset="0"/>
              <a:buChar char="o"/>
            </a:pPr>
            <a:r>
              <a:rPr lang="en-US" dirty="0">
                <a:cs typeface="Aharoni" panose="02010803020104030203" pitchFamily="2" charset="-79"/>
              </a:rPr>
              <a:t>Policies to support digital transformation for data use;</a:t>
            </a:r>
          </a:p>
          <a:p>
            <a:pPr marL="285750" lvl="1" indent="-285750">
              <a:buFont typeface="Courier New" panose="02070309020205020404" pitchFamily="49" charset="0"/>
              <a:buChar char="o"/>
            </a:pPr>
            <a:r>
              <a:rPr lang="en-US" dirty="0">
                <a:cs typeface="Aharoni" panose="02010803020104030203" pitchFamily="2" charset="-79"/>
              </a:rPr>
              <a:t>Governance mechanisms to enforce new digital health policies, guidelines, and standards; and</a:t>
            </a:r>
          </a:p>
          <a:p>
            <a:pPr marL="285750" lvl="1" indent="-285750">
              <a:buFont typeface="Courier New" panose="02070309020205020404" pitchFamily="49" charset="0"/>
              <a:buChar char="o"/>
            </a:pPr>
            <a:r>
              <a:rPr lang="en-US" dirty="0">
                <a:cs typeface="Aharoni" panose="02010803020104030203" pitchFamily="2" charset="-79"/>
              </a:rPr>
              <a:t>Enterprise architecture to define the current and future state of the national digital health system.</a:t>
            </a:r>
          </a:p>
        </p:txBody>
      </p:sp>
      <p:grpSp>
        <p:nvGrpSpPr>
          <p:cNvPr id="14" name="Group 13">
            <a:extLst>
              <a:ext uri="{FF2B5EF4-FFF2-40B4-BE49-F238E27FC236}">
                <a16:creationId xmlns:a16="http://schemas.microsoft.com/office/drawing/2014/main" id="{C154DA4E-AA51-8BFB-2123-ACFBF2CBEB34}"/>
              </a:ext>
            </a:extLst>
          </p:cNvPr>
          <p:cNvGrpSpPr/>
          <p:nvPr/>
        </p:nvGrpSpPr>
        <p:grpSpPr>
          <a:xfrm>
            <a:off x="905623" y="5567401"/>
            <a:ext cx="10418915" cy="646331"/>
            <a:chOff x="891710" y="2498492"/>
            <a:chExt cx="10418915" cy="646331"/>
          </a:xfrm>
        </p:grpSpPr>
        <p:sp>
          <p:nvSpPr>
            <p:cNvPr id="15" name="Rectangle: Rounded Corners 14">
              <a:extLst>
                <a:ext uri="{FF2B5EF4-FFF2-40B4-BE49-F238E27FC236}">
                  <a16:creationId xmlns:a16="http://schemas.microsoft.com/office/drawing/2014/main" id="{97CA662B-2CD6-33CE-5071-F2BA77063425}"/>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38392A1-EDE1-CF76-C984-35918DF21344}"/>
                </a:ext>
              </a:extLst>
            </p:cNvPr>
            <p:cNvSpPr txBox="1"/>
            <p:nvPr/>
          </p:nvSpPr>
          <p:spPr>
            <a:xfrm>
              <a:off x="902048" y="2498492"/>
              <a:ext cx="10408577" cy="646331"/>
            </a:xfrm>
            <a:prstGeom prst="rect">
              <a:avLst/>
            </a:prstGeom>
            <a:noFill/>
          </p:spPr>
          <p:txBody>
            <a:bodyPr wrap="square" rtlCol="0">
              <a:spAutoFit/>
            </a:bodyPr>
            <a:lstStyle/>
            <a:p>
              <a:r>
                <a:rPr lang="en-US" dirty="0">
                  <a:cs typeface="Aharoni" panose="02010803020104030203" pitchFamily="2" charset="-79"/>
                </a:rPr>
                <a:t>Identify the true costs of digital and data infrastructure and work with country governments to determine sustainable funding streams.</a:t>
              </a:r>
            </a:p>
          </p:txBody>
        </p:sp>
      </p:grpSp>
    </p:spTree>
    <p:extLst>
      <p:ext uri="{BB962C8B-B14F-4D97-AF65-F5344CB8AC3E}">
        <p14:creationId xmlns:p14="http://schemas.microsoft.com/office/powerpoint/2010/main" val="232187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C602842-19B3-4E57-A7B0-0AB947570D9E}"/>
              </a:ext>
            </a:extLst>
          </p:cNvPr>
          <p:cNvSpPr txBox="1">
            <a:spLocks/>
          </p:cNvSpPr>
          <p:nvPr/>
        </p:nvSpPr>
        <p:spPr>
          <a:xfrm>
            <a:off x="838199" y="685800"/>
            <a:ext cx="8377719" cy="51598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r>
              <a:rPr lang="en-US" dirty="0"/>
              <a:t>Call to action: Funders </a:t>
            </a:r>
            <a:r>
              <a:rPr lang="en-US" sz="2000" dirty="0"/>
              <a:t>(continued) </a:t>
            </a:r>
          </a:p>
        </p:txBody>
      </p:sp>
      <p:sp>
        <p:nvSpPr>
          <p:cNvPr id="6" name="TextBox 5">
            <a:extLst>
              <a:ext uri="{FF2B5EF4-FFF2-40B4-BE49-F238E27FC236}">
                <a16:creationId xmlns:a16="http://schemas.microsoft.com/office/drawing/2014/main" id="{E43E265E-0D0A-5608-BA1A-709EDEC3FD05}"/>
              </a:ext>
            </a:extLst>
          </p:cNvPr>
          <p:cNvSpPr txBox="1"/>
          <p:nvPr/>
        </p:nvSpPr>
        <p:spPr>
          <a:xfrm>
            <a:off x="838199" y="1244025"/>
            <a:ext cx="10515600" cy="707886"/>
          </a:xfrm>
          <a:prstGeom prst="rect">
            <a:avLst/>
          </a:prstGeom>
          <a:noFill/>
        </p:spPr>
        <p:txBody>
          <a:bodyPr wrap="square" lIns="91440" tIns="45720" rIns="91440" bIns="45720" anchor="t">
            <a:spAutoFit/>
          </a:bodyPr>
          <a:lstStyle/>
          <a:p>
            <a:r>
              <a:rPr lang="en-US" sz="2000" dirty="0">
                <a:cs typeface="Aharoni" panose="02010803020104030203" pitchFamily="2" charset="-79"/>
              </a:rPr>
              <a:t>Champion the DUAL model and invest in programming that reflects its findings and  </a:t>
            </a:r>
          </a:p>
          <a:p>
            <a:r>
              <a:rPr lang="en-US" sz="2000" dirty="0">
                <a:cs typeface="Aharoni" panose="02010803020104030203" pitchFamily="2" charset="-79"/>
              </a:rPr>
              <a:t>recommendations.</a:t>
            </a:r>
          </a:p>
        </p:txBody>
      </p:sp>
      <p:sp>
        <p:nvSpPr>
          <p:cNvPr id="7" name="TextBox 6">
            <a:extLst>
              <a:ext uri="{FF2B5EF4-FFF2-40B4-BE49-F238E27FC236}">
                <a16:creationId xmlns:a16="http://schemas.microsoft.com/office/drawing/2014/main" id="{B4B12F3A-3741-9CE1-A157-2DD1204FAEDC}"/>
              </a:ext>
            </a:extLst>
          </p:cNvPr>
          <p:cNvSpPr txBox="1"/>
          <p:nvPr/>
        </p:nvSpPr>
        <p:spPr>
          <a:xfrm>
            <a:off x="838201" y="2044124"/>
            <a:ext cx="10408577" cy="677108"/>
          </a:xfrm>
          <a:prstGeom prst="rect">
            <a:avLst/>
          </a:prstGeom>
          <a:noFill/>
        </p:spPr>
        <p:txBody>
          <a:bodyPr wrap="square" rtlCol="0">
            <a:spAutoFit/>
          </a:bodyPr>
          <a:lstStyle/>
          <a:p>
            <a:r>
              <a:rPr lang="en-US" sz="2000" u="none" strike="noStrike" baseline="0" dirty="0">
                <a:solidFill>
                  <a:srgbClr val="3F3F41"/>
                </a:solidFill>
              </a:rPr>
              <a:t>Key actions to take: </a:t>
            </a:r>
          </a:p>
          <a:p>
            <a:endParaRPr lang="en-US" u="none" strike="noStrike" baseline="0" dirty="0">
              <a:solidFill>
                <a:srgbClr val="3F3F41"/>
              </a:solidFill>
            </a:endParaRPr>
          </a:p>
        </p:txBody>
      </p:sp>
      <p:grpSp>
        <p:nvGrpSpPr>
          <p:cNvPr id="12" name="Group 11">
            <a:extLst>
              <a:ext uri="{FF2B5EF4-FFF2-40B4-BE49-F238E27FC236}">
                <a16:creationId xmlns:a16="http://schemas.microsoft.com/office/drawing/2014/main" id="{6E684A83-BD6F-B687-260B-EBC8D2640C99}"/>
              </a:ext>
            </a:extLst>
          </p:cNvPr>
          <p:cNvGrpSpPr/>
          <p:nvPr/>
        </p:nvGrpSpPr>
        <p:grpSpPr>
          <a:xfrm>
            <a:off x="863030" y="2530987"/>
            <a:ext cx="10596937" cy="596080"/>
            <a:chOff x="863030" y="2530987"/>
            <a:chExt cx="10596937" cy="596080"/>
          </a:xfrm>
        </p:grpSpPr>
        <p:sp>
          <p:nvSpPr>
            <p:cNvPr id="8" name="Rectangle: Rounded Corners 7">
              <a:extLst>
                <a:ext uri="{FF2B5EF4-FFF2-40B4-BE49-F238E27FC236}">
                  <a16:creationId xmlns:a16="http://schemas.microsoft.com/office/drawing/2014/main" id="{6890B99C-3DDB-8FAF-CA0B-5599227AFA2F}"/>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650BF4A-8B89-CDF7-7CD1-5CDFF7D0EBC8}"/>
                </a:ext>
              </a:extLst>
            </p:cNvPr>
            <p:cNvSpPr txBox="1"/>
            <p:nvPr/>
          </p:nvSpPr>
          <p:spPr>
            <a:xfrm>
              <a:off x="863030" y="2643703"/>
              <a:ext cx="10596937" cy="369332"/>
            </a:xfrm>
            <a:prstGeom prst="rect">
              <a:avLst/>
            </a:prstGeom>
            <a:noFill/>
          </p:spPr>
          <p:txBody>
            <a:bodyPr wrap="square" rtlCol="0">
              <a:spAutoFit/>
            </a:bodyPr>
            <a:lstStyle/>
            <a:p>
              <a:r>
                <a:rPr lang="en-US" dirty="0">
                  <a:cs typeface="Aharoni" panose="02010803020104030203" pitchFamily="2" charset="-79"/>
                </a:rPr>
                <a:t>Advocate for countries to establish governance bodies to oversee digital transformation for data use.</a:t>
              </a:r>
            </a:p>
          </p:txBody>
        </p:sp>
      </p:grpSp>
      <p:grpSp>
        <p:nvGrpSpPr>
          <p:cNvPr id="20" name="Group 19">
            <a:extLst>
              <a:ext uri="{FF2B5EF4-FFF2-40B4-BE49-F238E27FC236}">
                <a16:creationId xmlns:a16="http://schemas.microsoft.com/office/drawing/2014/main" id="{78D5671C-D6CC-0173-00B1-63393016AA46}"/>
              </a:ext>
            </a:extLst>
          </p:cNvPr>
          <p:cNvGrpSpPr/>
          <p:nvPr/>
        </p:nvGrpSpPr>
        <p:grpSpPr>
          <a:xfrm>
            <a:off x="864835" y="5384048"/>
            <a:ext cx="10425834" cy="596080"/>
            <a:chOff x="874453" y="2530987"/>
            <a:chExt cx="10425834" cy="596080"/>
          </a:xfrm>
        </p:grpSpPr>
        <p:sp>
          <p:nvSpPr>
            <p:cNvPr id="21" name="Rectangle: Rounded Corners 20">
              <a:extLst>
                <a:ext uri="{FF2B5EF4-FFF2-40B4-BE49-F238E27FC236}">
                  <a16:creationId xmlns:a16="http://schemas.microsoft.com/office/drawing/2014/main" id="{F33C66DC-2432-2EF1-C509-C19A6C808D72}"/>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A66AC63-CEC7-ECD2-3B11-EE17E5B534AB}"/>
                </a:ext>
              </a:extLst>
            </p:cNvPr>
            <p:cNvSpPr txBox="1"/>
            <p:nvPr/>
          </p:nvSpPr>
          <p:spPr>
            <a:xfrm>
              <a:off x="874453" y="2644361"/>
              <a:ext cx="10408577" cy="369332"/>
            </a:xfrm>
            <a:prstGeom prst="rect">
              <a:avLst/>
            </a:prstGeom>
            <a:noFill/>
          </p:spPr>
          <p:txBody>
            <a:bodyPr wrap="square" rtlCol="0">
              <a:spAutoFit/>
            </a:bodyPr>
            <a:lstStyle/>
            <a:p>
              <a:r>
                <a:rPr lang="en-US" dirty="0">
                  <a:cs typeface="Aharoni" panose="02010803020104030203" pitchFamily="2" charset="-79"/>
                </a:rPr>
                <a:t>Encourage user-centered design and interoperability during the development of digital health systems.</a:t>
              </a:r>
            </a:p>
          </p:txBody>
        </p:sp>
      </p:grpSp>
      <p:grpSp>
        <p:nvGrpSpPr>
          <p:cNvPr id="2" name="Group 1">
            <a:extLst>
              <a:ext uri="{FF2B5EF4-FFF2-40B4-BE49-F238E27FC236}">
                <a16:creationId xmlns:a16="http://schemas.microsoft.com/office/drawing/2014/main" id="{F8F84E02-9820-B98A-377C-C3E2A1DFBAA6}"/>
              </a:ext>
            </a:extLst>
          </p:cNvPr>
          <p:cNvGrpSpPr/>
          <p:nvPr/>
        </p:nvGrpSpPr>
        <p:grpSpPr>
          <a:xfrm>
            <a:off x="871162" y="3937678"/>
            <a:ext cx="10419507" cy="743522"/>
            <a:chOff x="891710" y="2530987"/>
            <a:chExt cx="10419507" cy="743522"/>
          </a:xfrm>
        </p:grpSpPr>
        <p:sp>
          <p:nvSpPr>
            <p:cNvPr id="3" name="Rectangle: Rounded Corners 2">
              <a:extLst>
                <a:ext uri="{FF2B5EF4-FFF2-40B4-BE49-F238E27FC236}">
                  <a16:creationId xmlns:a16="http://schemas.microsoft.com/office/drawing/2014/main" id="{B080BC59-A3A6-923E-CD84-933FB8A49B47}"/>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8778F74-9EAF-BBAB-B87E-BE58AE0D93F6}"/>
                </a:ext>
              </a:extLst>
            </p:cNvPr>
            <p:cNvSpPr txBox="1"/>
            <p:nvPr/>
          </p:nvSpPr>
          <p:spPr>
            <a:xfrm>
              <a:off x="902640" y="2628178"/>
              <a:ext cx="10408577" cy="646331"/>
            </a:xfrm>
            <a:prstGeom prst="rect">
              <a:avLst/>
            </a:prstGeom>
            <a:noFill/>
          </p:spPr>
          <p:txBody>
            <a:bodyPr wrap="square" rtlCol="0">
              <a:spAutoFit/>
            </a:bodyPr>
            <a:lstStyle/>
            <a:p>
              <a:r>
                <a:rPr lang="en-US" dirty="0">
                  <a:cs typeface="Aharoni" panose="02010803020104030203" pitchFamily="2" charset="-79"/>
                </a:rPr>
                <a:t>Leverage data, assessments, and evaluations to make investment decisions.</a:t>
              </a:r>
            </a:p>
            <a:p>
              <a:r>
                <a:rPr lang="en-US" u="none" strike="noStrike" baseline="0" dirty="0">
                  <a:solidFill>
                    <a:srgbClr val="3F3F41"/>
                  </a:solidFill>
                </a:rPr>
                <a:t>.</a:t>
              </a:r>
            </a:p>
          </p:txBody>
        </p:sp>
      </p:grpSp>
      <p:grpSp>
        <p:nvGrpSpPr>
          <p:cNvPr id="11" name="Group 10">
            <a:extLst>
              <a:ext uri="{FF2B5EF4-FFF2-40B4-BE49-F238E27FC236}">
                <a16:creationId xmlns:a16="http://schemas.microsoft.com/office/drawing/2014/main" id="{42BCAC26-B2D5-0937-5E34-83B5D5F38A02}"/>
              </a:ext>
            </a:extLst>
          </p:cNvPr>
          <p:cNvGrpSpPr/>
          <p:nvPr/>
        </p:nvGrpSpPr>
        <p:grpSpPr>
          <a:xfrm>
            <a:off x="873960" y="4666149"/>
            <a:ext cx="10416709" cy="646331"/>
            <a:chOff x="883578" y="2520415"/>
            <a:chExt cx="10416709" cy="646331"/>
          </a:xfrm>
        </p:grpSpPr>
        <p:sp>
          <p:nvSpPr>
            <p:cNvPr id="13" name="Rectangle: Rounded Corners 12">
              <a:extLst>
                <a:ext uri="{FF2B5EF4-FFF2-40B4-BE49-F238E27FC236}">
                  <a16:creationId xmlns:a16="http://schemas.microsoft.com/office/drawing/2014/main" id="{EDCFBE21-2585-E1E5-F2B4-AF7ACBEB5DFE}"/>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DC7207A-B124-3A1B-FB43-AA10206EADC5}"/>
                </a:ext>
              </a:extLst>
            </p:cNvPr>
            <p:cNvSpPr txBox="1"/>
            <p:nvPr/>
          </p:nvSpPr>
          <p:spPr>
            <a:xfrm>
              <a:off x="883578" y="2520415"/>
              <a:ext cx="10408577" cy="646331"/>
            </a:xfrm>
            <a:prstGeom prst="rect">
              <a:avLst/>
            </a:prstGeom>
            <a:noFill/>
          </p:spPr>
          <p:txBody>
            <a:bodyPr wrap="square" rtlCol="0">
              <a:spAutoFit/>
            </a:bodyPr>
            <a:lstStyle/>
            <a:p>
              <a:r>
                <a:rPr lang="en-US" dirty="0">
                  <a:cs typeface="Aharoni" panose="02010803020104030203" pitchFamily="2" charset="-79"/>
                </a:rPr>
                <a:t>Invest in building the capacity of health actors at all tiers of the health system to model and cultivate a culture of data use.</a:t>
              </a:r>
            </a:p>
          </p:txBody>
        </p:sp>
      </p:grpSp>
      <p:grpSp>
        <p:nvGrpSpPr>
          <p:cNvPr id="15" name="Group 14">
            <a:extLst>
              <a:ext uri="{FF2B5EF4-FFF2-40B4-BE49-F238E27FC236}">
                <a16:creationId xmlns:a16="http://schemas.microsoft.com/office/drawing/2014/main" id="{D72274E3-4804-68B5-DC0B-1E8F48EEC02A}"/>
              </a:ext>
            </a:extLst>
          </p:cNvPr>
          <p:cNvGrpSpPr/>
          <p:nvPr/>
        </p:nvGrpSpPr>
        <p:grpSpPr>
          <a:xfrm>
            <a:off x="873960" y="3230351"/>
            <a:ext cx="10416709" cy="596080"/>
            <a:chOff x="883578" y="2530987"/>
            <a:chExt cx="10416709" cy="596080"/>
          </a:xfrm>
        </p:grpSpPr>
        <p:sp>
          <p:nvSpPr>
            <p:cNvPr id="16" name="Rectangle: Rounded Corners 15">
              <a:extLst>
                <a:ext uri="{FF2B5EF4-FFF2-40B4-BE49-F238E27FC236}">
                  <a16:creationId xmlns:a16="http://schemas.microsoft.com/office/drawing/2014/main" id="{4D97A3FA-AD8E-25BD-9318-76A625CB2EF7}"/>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9389D22-B41D-5B11-B8F6-E251DF29988E}"/>
                </a:ext>
              </a:extLst>
            </p:cNvPr>
            <p:cNvSpPr txBox="1"/>
            <p:nvPr/>
          </p:nvSpPr>
          <p:spPr>
            <a:xfrm>
              <a:off x="883578" y="2635827"/>
              <a:ext cx="10408577" cy="369332"/>
            </a:xfrm>
            <a:prstGeom prst="rect">
              <a:avLst/>
            </a:prstGeom>
            <a:noFill/>
          </p:spPr>
          <p:txBody>
            <a:bodyPr wrap="square" rtlCol="0">
              <a:spAutoFit/>
            </a:bodyPr>
            <a:lstStyle/>
            <a:p>
              <a:r>
                <a:rPr lang="en-US" dirty="0">
                  <a:cs typeface="Aharoni" panose="02010803020104030203" pitchFamily="2" charset="-79"/>
                </a:rPr>
                <a:t>Invest in global goods, standards, and interoperable systems instead of standalone systems.</a:t>
              </a:r>
            </a:p>
          </p:txBody>
        </p:sp>
      </p:grpSp>
    </p:spTree>
    <p:extLst>
      <p:ext uri="{BB962C8B-B14F-4D97-AF65-F5344CB8AC3E}">
        <p14:creationId xmlns:p14="http://schemas.microsoft.com/office/powerpoint/2010/main" val="118159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C602842-19B3-4E57-A7B0-0AB947570D9E}"/>
              </a:ext>
            </a:extLst>
          </p:cNvPr>
          <p:cNvSpPr txBox="1">
            <a:spLocks/>
          </p:cNvSpPr>
          <p:nvPr/>
        </p:nvSpPr>
        <p:spPr>
          <a:xfrm>
            <a:off x="838199" y="685800"/>
            <a:ext cx="8377719" cy="51598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r>
              <a:rPr lang="en-US" dirty="0"/>
              <a:t>Call to action: Implementers</a:t>
            </a:r>
            <a:endParaRPr lang="en-US" sz="2000" dirty="0"/>
          </a:p>
        </p:txBody>
      </p:sp>
      <p:sp>
        <p:nvSpPr>
          <p:cNvPr id="6" name="TextBox 5">
            <a:extLst>
              <a:ext uri="{FF2B5EF4-FFF2-40B4-BE49-F238E27FC236}">
                <a16:creationId xmlns:a16="http://schemas.microsoft.com/office/drawing/2014/main" id="{E43E265E-0D0A-5608-BA1A-709EDEC3FD05}"/>
              </a:ext>
            </a:extLst>
          </p:cNvPr>
          <p:cNvSpPr txBox="1"/>
          <p:nvPr/>
        </p:nvSpPr>
        <p:spPr>
          <a:xfrm>
            <a:off x="838199" y="1244025"/>
            <a:ext cx="10515600" cy="707886"/>
          </a:xfrm>
          <a:prstGeom prst="rect">
            <a:avLst/>
          </a:prstGeom>
          <a:noFill/>
        </p:spPr>
        <p:txBody>
          <a:bodyPr wrap="square" lIns="91440" tIns="45720" rIns="91440" bIns="45720" anchor="t">
            <a:spAutoFit/>
          </a:bodyPr>
          <a:lstStyle/>
          <a:p>
            <a:r>
              <a:rPr lang="en-US" sz="2000" b="0" i="0" u="none" strike="noStrike" baseline="0" dirty="0">
                <a:solidFill>
                  <a:srgbClr val="3F3F41"/>
                </a:solidFill>
              </a:rPr>
              <a:t>Apply the DUAL model to current and future projects to optimize the impact of digital and data interventions.</a:t>
            </a:r>
            <a:endParaRPr lang="en-US" sz="2000" dirty="0">
              <a:cs typeface="Aharoni" panose="02010803020104030203" pitchFamily="2" charset="-79"/>
            </a:endParaRPr>
          </a:p>
        </p:txBody>
      </p:sp>
      <p:sp>
        <p:nvSpPr>
          <p:cNvPr id="7" name="TextBox 6">
            <a:extLst>
              <a:ext uri="{FF2B5EF4-FFF2-40B4-BE49-F238E27FC236}">
                <a16:creationId xmlns:a16="http://schemas.microsoft.com/office/drawing/2014/main" id="{B4B12F3A-3741-9CE1-A157-2DD1204FAEDC}"/>
              </a:ext>
            </a:extLst>
          </p:cNvPr>
          <p:cNvSpPr txBox="1"/>
          <p:nvPr/>
        </p:nvSpPr>
        <p:spPr>
          <a:xfrm>
            <a:off x="838201" y="2044124"/>
            <a:ext cx="10408577" cy="677108"/>
          </a:xfrm>
          <a:prstGeom prst="rect">
            <a:avLst/>
          </a:prstGeom>
          <a:noFill/>
        </p:spPr>
        <p:txBody>
          <a:bodyPr wrap="square" rtlCol="0">
            <a:spAutoFit/>
          </a:bodyPr>
          <a:lstStyle/>
          <a:p>
            <a:r>
              <a:rPr lang="en-US" sz="2000" u="none" strike="noStrike" baseline="0" dirty="0">
                <a:solidFill>
                  <a:srgbClr val="3F3F41"/>
                </a:solidFill>
              </a:rPr>
              <a:t>Key actions to take: </a:t>
            </a:r>
          </a:p>
          <a:p>
            <a:endParaRPr lang="en-US" u="none" strike="noStrike" baseline="0" dirty="0">
              <a:solidFill>
                <a:srgbClr val="3F3F41"/>
              </a:solidFill>
            </a:endParaRPr>
          </a:p>
        </p:txBody>
      </p:sp>
      <p:grpSp>
        <p:nvGrpSpPr>
          <p:cNvPr id="12" name="Group 11">
            <a:extLst>
              <a:ext uri="{FF2B5EF4-FFF2-40B4-BE49-F238E27FC236}">
                <a16:creationId xmlns:a16="http://schemas.microsoft.com/office/drawing/2014/main" id="{6E684A83-BD6F-B687-260B-EBC8D2640C99}"/>
              </a:ext>
            </a:extLst>
          </p:cNvPr>
          <p:cNvGrpSpPr/>
          <p:nvPr/>
        </p:nvGrpSpPr>
        <p:grpSpPr>
          <a:xfrm>
            <a:off x="863030" y="2519415"/>
            <a:ext cx="10596937" cy="646331"/>
            <a:chOff x="863030" y="2519415"/>
            <a:chExt cx="10596937" cy="646331"/>
          </a:xfrm>
        </p:grpSpPr>
        <p:sp>
          <p:nvSpPr>
            <p:cNvPr id="8" name="Rectangle: Rounded Corners 7">
              <a:extLst>
                <a:ext uri="{FF2B5EF4-FFF2-40B4-BE49-F238E27FC236}">
                  <a16:creationId xmlns:a16="http://schemas.microsoft.com/office/drawing/2014/main" id="{6890B99C-3DDB-8FAF-CA0B-5599227AFA2F}"/>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650BF4A-8B89-CDF7-7CD1-5CDFF7D0EBC8}"/>
                </a:ext>
              </a:extLst>
            </p:cNvPr>
            <p:cNvSpPr txBox="1"/>
            <p:nvPr/>
          </p:nvSpPr>
          <p:spPr>
            <a:xfrm>
              <a:off x="863030" y="2519415"/>
              <a:ext cx="10596937" cy="646331"/>
            </a:xfrm>
            <a:prstGeom prst="rect">
              <a:avLst/>
            </a:prstGeom>
            <a:noFill/>
          </p:spPr>
          <p:txBody>
            <a:bodyPr wrap="square" rtlCol="0">
              <a:spAutoFit/>
            </a:bodyPr>
            <a:lstStyle/>
            <a:p>
              <a:r>
                <a:rPr lang="en-US" i="0" u="none" strike="noStrike" baseline="0" dirty="0">
                  <a:solidFill>
                    <a:srgbClr val="3F3F41"/>
                  </a:solidFill>
                </a:rPr>
                <a:t>Ensure digital health activities are government-driven by aligning to country strategies, policies, and health visions. </a:t>
              </a:r>
            </a:p>
          </p:txBody>
        </p:sp>
      </p:grpSp>
      <p:grpSp>
        <p:nvGrpSpPr>
          <p:cNvPr id="20" name="Group 19">
            <a:extLst>
              <a:ext uri="{FF2B5EF4-FFF2-40B4-BE49-F238E27FC236}">
                <a16:creationId xmlns:a16="http://schemas.microsoft.com/office/drawing/2014/main" id="{78D5671C-D6CC-0173-00B1-63393016AA46}"/>
              </a:ext>
            </a:extLst>
          </p:cNvPr>
          <p:cNvGrpSpPr/>
          <p:nvPr/>
        </p:nvGrpSpPr>
        <p:grpSpPr>
          <a:xfrm>
            <a:off x="864835" y="5373133"/>
            <a:ext cx="10425834" cy="646331"/>
            <a:chOff x="874453" y="2520072"/>
            <a:chExt cx="10425834" cy="646331"/>
          </a:xfrm>
        </p:grpSpPr>
        <p:sp>
          <p:nvSpPr>
            <p:cNvPr id="21" name="Rectangle: Rounded Corners 20">
              <a:extLst>
                <a:ext uri="{FF2B5EF4-FFF2-40B4-BE49-F238E27FC236}">
                  <a16:creationId xmlns:a16="http://schemas.microsoft.com/office/drawing/2014/main" id="{F33C66DC-2432-2EF1-C509-C19A6C808D72}"/>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A66AC63-CEC7-ECD2-3B11-EE17E5B534AB}"/>
                </a:ext>
              </a:extLst>
            </p:cNvPr>
            <p:cNvSpPr txBox="1"/>
            <p:nvPr/>
          </p:nvSpPr>
          <p:spPr>
            <a:xfrm>
              <a:off x="874453" y="2520072"/>
              <a:ext cx="10408577" cy="646331"/>
            </a:xfrm>
            <a:prstGeom prst="rect">
              <a:avLst/>
            </a:prstGeom>
            <a:noFill/>
          </p:spPr>
          <p:txBody>
            <a:bodyPr wrap="square" rtlCol="0">
              <a:spAutoFit/>
            </a:bodyPr>
            <a:lstStyle/>
            <a:p>
              <a:r>
                <a:rPr lang="en-US" i="0" u="none" strike="noStrike" baseline="0" dirty="0">
                  <a:solidFill>
                    <a:srgbClr val="3F3F41"/>
                  </a:solidFill>
                </a:rPr>
                <a:t>Build multiuse digital health systems and tools that can be applied across different scenarios, uses, and landscapes (as appropriate), rather than rebuilding applications for every new environment.</a:t>
              </a:r>
              <a:endParaRPr lang="en-US" dirty="0">
                <a:cs typeface="Aharoni" panose="02010803020104030203" pitchFamily="2" charset="-79"/>
              </a:endParaRPr>
            </a:p>
          </p:txBody>
        </p:sp>
      </p:grpSp>
      <p:grpSp>
        <p:nvGrpSpPr>
          <p:cNvPr id="2" name="Group 1">
            <a:extLst>
              <a:ext uri="{FF2B5EF4-FFF2-40B4-BE49-F238E27FC236}">
                <a16:creationId xmlns:a16="http://schemas.microsoft.com/office/drawing/2014/main" id="{F8F84E02-9820-B98A-377C-C3E2A1DFBAA6}"/>
              </a:ext>
            </a:extLst>
          </p:cNvPr>
          <p:cNvGrpSpPr/>
          <p:nvPr/>
        </p:nvGrpSpPr>
        <p:grpSpPr>
          <a:xfrm>
            <a:off x="871162" y="3937678"/>
            <a:ext cx="10419507" cy="743522"/>
            <a:chOff x="891710" y="2530987"/>
            <a:chExt cx="10419507" cy="743522"/>
          </a:xfrm>
        </p:grpSpPr>
        <p:sp>
          <p:nvSpPr>
            <p:cNvPr id="3" name="Rectangle: Rounded Corners 2">
              <a:extLst>
                <a:ext uri="{FF2B5EF4-FFF2-40B4-BE49-F238E27FC236}">
                  <a16:creationId xmlns:a16="http://schemas.microsoft.com/office/drawing/2014/main" id="{B080BC59-A3A6-923E-CD84-933FB8A49B47}"/>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8778F74-9EAF-BBAB-B87E-BE58AE0D93F6}"/>
                </a:ext>
              </a:extLst>
            </p:cNvPr>
            <p:cNvSpPr txBox="1"/>
            <p:nvPr/>
          </p:nvSpPr>
          <p:spPr>
            <a:xfrm>
              <a:off x="902640" y="2628178"/>
              <a:ext cx="10408577" cy="646331"/>
            </a:xfrm>
            <a:prstGeom prst="rect">
              <a:avLst/>
            </a:prstGeom>
            <a:noFill/>
          </p:spPr>
          <p:txBody>
            <a:bodyPr wrap="square" rtlCol="0">
              <a:spAutoFit/>
            </a:bodyPr>
            <a:lstStyle/>
            <a:p>
              <a:r>
                <a:rPr lang="en-US" i="0" u="none" strike="noStrike" baseline="0" dirty="0">
                  <a:solidFill>
                    <a:srgbClr val="3F3F41"/>
                  </a:solidFill>
                </a:rPr>
                <a:t>Build the capacity of health actors at all tiers of the health system to model and cultivate a culture of data use. </a:t>
              </a:r>
            </a:p>
            <a:p>
              <a:r>
                <a:rPr lang="en-US" u="none" strike="noStrike" baseline="0" dirty="0">
                  <a:solidFill>
                    <a:srgbClr val="3F3F41"/>
                  </a:solidFill>
                </a:rPr>
                <a:t>.</a:t>
              </a:r>
            </a:p>
          </p:txBody>
        </p:sp>
      </p:grpSp>
      <p:grpSp>
        <p:nvGrpSpPr>
          <p:cNvPr id="11" name="Group 10">
            <a:extLst>
              <a:ext uri="{FF2B5EF4-FFF2-40B4-BE49-F238E27FC236}">
                <a16:creationId xmlns:a16="http://schemas.microsoft.com/office/drawing/2014/main" id="{42BCAC26-B2D5-0937-5E34-83B5D5F38A02}"/>
              </a:ext>
            </a:extLst>
          </p:cNvPr>
          <p:cNvGrpSpPr/>
          <p:nvPr/>
        </p:nvGrpSpPr>
        <p:grpSpPr>
          <a:xfrm>
            <a:off x="873960" y="4666149"/>
            <a:ext cx="10416709" cy="646331"/>
            <a:chOff x="883578" y="2520415"/>
            <a:chExt cx="10416709" cy="646331"/>
          </a:xfrm>
        </p:grpSpPr>
        <p:sp>
          <p:nvSpPr>
            <p:cNvPr id="13" name="Rectangle: Rounded Corners 12">
              <a:extLst>
                <a:ext uri="{FF2B5EF4-FFF2-40B4-BE49-F238E27FC236}">
                  <a16:creationId xmlns:a16="http://schemas.microsoft.com/office/drawing/2014/main" id="{EDCFBE21-2585-E1E5-F2B4-AF7ACBEB5DFE}"/>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DC7207A-B124-3A1B-FB43-AA10206EADC5}"/>
                </a:ext>
              </a:extLst>
            </p:cNvPr>
            <p:cNvSpPr txBox="1"/>
            <p:nvPr/>
          </p:nvSpPr>
          <p:spPr>
            <a:xfrm>
              <a:off x="883578" y="2520415"/>
              <a:ext cx="10408577" cy="646331"/>
            </a:xfrm>
            <a:prstGeom prst="rect">
              <a:avLst/>
            </a:prstGeom>
            <a:noFill/>
          </p:spPr>
          <p:txBody>
            <a:bodyPr wrap="square" rtlCol="0">
              <a:spAutoFit/>
            </a:bodyPr>
            <a:lstStyle/>
            <a:p>
              <a:r>
                <a:rPr lang="en-US" i="0" u="none" strike="noStrike" baseline="0" dirty="0">
                  <a:solidFill>
                    <a:srgbClr val="3F3F41"/>
                  </a:solidFill>
                </a:rPr>
                <a:t>Work within existing governance bodies, technical working groups, and committees to ensure buy-in for and support the design of digital and data initiatives. </a:t>
              </a:r>
            </a:p>
          </p:txBody>
        </p:sp>
      </p:grpSp>
      <p:grpSp>
        <p:nvGrpSpPr>
          <p:cNvPr id="15" name="Group 14">
            <a:extLst>
              <a:ext uri="{FF2B5EF4-FFF2-40B4-BE49-F238E27FC236}">
                <a16:creationId xmlns:a16="http://schemas.microsoft.com/office/drawing/2014/main" id="{D72274E3-4804-68B5-DC0B-1E8F48EEC02A}"/>
              </a:ext>
            </a:extLst>
          </p:cNvPr>
          <p:cNvGrpSpPr/>
          <p:nvPr/>
        </p:nvGrpSpPr>
        <p:grpSpPr>
          <a:xfrm>
            <a:off x="873960" y="3230351"/>
            <a:ext cx="10416709" cy="596080"/>
            <a:chOff x="883578" y="2530987"/>
            <a:chExt cx="10416709" cy="596080"/>
          </a:xfrm>
        </p:grpSpPr>
        <p:sp>
          <p:nvSpPr>
            <p:cNvPr id="16" name="Rectangle: Rounded Corners 15">
              <a:extLst>
                <a:ext uri="{FF2B5EF4-FFF2-40B4-BE49-F238E27FC236}">
                  <a16:creationId xmlns:a16="http://schemas.microsoft.com/office/drawing/2014/main" id="{4D97A3FA-AD8E-25BD-9318-76A625CB2EF7}"/>
                </a:ext>
              </a:extLst>
            </p:cNvPr>
            <p:cNvSpPr/>
            <p:nvPr/>
          </p:nvSpPr>
          <p:spPr>
            <a:xfrm>
              <a:off x="891710" y="2530987"/>
              <a:ext cx="10408577" cy="59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9389D22-B41D-5B11-B8F6-E251DF29988E}"/>
                </a:ext>
              </a:extLst>
            </p:cNvPr>
            <p:cNvSpPr txBox="1"/>
            <p:nvPr/>
          </p:nvSpPr>
          <p:spPr>
            <a:xfrm>
              <a:off x="883578" y="2635827"/>
              <a:ext cx="10408577" cy="369332"/>
            </a:xfrm>
            <a:prstGeom prst="rect">
              <a:avLst/>
            </a:prstGeom>
            <a:noFill/>
          </p:spPr>
          <p:txBody>
            <a:bodyPr wrap="square" rtlCol="0">
              <a:spAutoFit/>
            </a:bodyPr>
            <a:lstStyle/>
            <a:p>
              <a:r>
                <a:rPr lang="en-US" i="0" u="none" strike="noStrike" baseline="0" dirty="0">
                  <a:solidFill>
                    <a:srgbClr val="3F3F41"/>
                  </a:solidFill>
                </a:rPr>
                <a:t>Apply user-centered design approaches to develop interoperable digital health systems. </a:t>
              </a:r>
            </a:p>
          </p:txBody>
        </p:sp>
      </p:grpSp>
    </p:spTree>
    <p:extLst>
      <p:ext uri="{BB962C8B-B14F-4D97-AF65-F5344CB8AC3E}">
        <p14:creationId xmlns:p14="http://schemas.microsoft.com/office/powerpoint/2010/main" val="208460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C602842-19B3-4E57-A7B0-0AB947570D9E}"/>
              </a:ext>
            </a:extLst>
          </p:cNvPr>
          <p:cNvSpPr txBox="1">
            <a:spLocks/>
          </p:cNvSpPr>
          <p:nvPr/>
        </p:nvSpPr>
        <p:spPr>
          <a:xfrm>
            <a:off x="838200" y="685800"/>
            <a:ext cx="5734614" cy="51598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r>
              <a:rPr lang="en-US"/>
              <a:t>Call to action: Cross-cutting </a:t>
            </a:r>
            <a:endParaRPr lang="en-US">
              <a:cs typeface="Calibri Light"/>
            </a:endParaRPr>
          </a:p>
        </p:txBody>
      </p:sp>
      <p:graphicFrame>
        <p:nvGraphicFramePr>
          <p:cNvPr id="13" name="Content Placeholder 2">
            <a:extLst>
              <a:ext uri="{FF2B5EF4-FFF2-40B4-BE49-F238E27FC236}">
                <a16:creationId xmlns:a16="http://schemas.microsoft.com/office/drawing/2014/main" id="{812FBCE1-3675-0876-2954-8662E707D9FF}"/>
              </a:ext>
            </a:extLst>
          </p:cNvPr>
          <p:cNvGraphicFramePr>
            <a:graphicFrameLocks noGrp="1"/>
          </p:cNvGraphicFramePr>
          <p:nvPr>
            <p:ph sz="half" idx="1"/>
          </p:nvPr>
        </p:nvGraphicFramePr>
        <p:xfrm>
          <a:off x="1704975" y="1828800"/>
          <a:ext cx="964882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Medical outline">
            <a:extLst>
              <a:ext uri="{FF2B5EF4-FFF2-40B4-BE49-F238E27FC236}">
                <a16:creationId xmlns:a16="http://schemas.microsoft.com/office/drawing/2014/main" id="{E2263496-89B2-D9C5-A63E-6C4D1855C0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7225" y="3467100"/>
            <a:ext cx="914400" cy="914400"/>
          </a:xfrm>
          <a:prstGeom prst="rect">
            <a:avLst/>
          </a:prstGeom>
        </p:spPr>
      </p:pic>
      <p:pic>
        <p:nvPicPr>
          <p:cNvPr id="7" name="Graphic 6" descr="Boardroom outline">
            <a:extLst>
              <a:ext uri="{FF2B5EF4-FFF2-40B4-BE49-F238E27FC236}">
                <a16:creationId xmlns:a16="http://schemas.microsoft.com/office/drawing/2014/main" id="{C6E99BA4-87F6-EB1B-2223-6ADCC6A943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7225" y="2187624"/>
            <a:ext cx="914400" cy="914400"/>
          </a:xfrm>
          <a:prstGeom prst="rect">
            <a:avLst/>
          </a:prstGeom>
        </p:spPr>
      </p:pic>
    </p:spTree>
    <p:extLst>
      <p:ext uri="{BB962C8B-B14F-4D97-AF65-F5344CB8AC3E}">
        <p14:creationId xmlns:p14="http://schemas.microsoft.com/office/powerpoint/2010/main" val="93018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C602842-19B3-4E57-A7B0-0AB947570D9E}"/>
              </a:ext>
            </a:extLst>
          </p:cNvPr>
          <p:cNvSpPr txBox="1">
            <a:spLocks/>
          </p:cNvSpPr>
          <p:nvPr/>
        </p:nvSpPr>
        <p:spPr>
          <a:xfrm>
            <a:off x="838200" y="685800"/>
            <a:ext cx="5734614" cy="51598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r>
              <a:rPr lang="en-US">
                <a:ea typeface="+mj-lt"/>
                <a:cs typeface="+mj-lt"/>
              </a:rPr>
              <a:t>Call to action: Cross-cutting </a:t>
            </a:r>
          </a:p>
          <a:p>
            <a:endParaRPr lang="en-US">
              <a:cs typeface="Calibri Light"/>
            </a:endParaRPr>
          </a:p>
        </p:txBody>
      </p:sp>
      <p:graphicFrame>
        <p:nvGraphicFramePr>
          <p:cNvPr id="13" name="Content Placeholder 2">
            <a:extLst>
              <a:ext uri="{FF2B5EF4-FFF2-40B4-BE49-F238E27FC236}">
                <a16:creationId xmlns:a16="http://schemas.microsoft.com/office/drawing/2014/main" id="{812FBCE1-3675-0876-2954-8662E707D9FF}"/>
              </a:ext>
            </a:extLst>
          </p:cNvPr>
          <p:cNvGraphicFramePr>
            <a:graphicFrameLocks noGrp="1"/>
          </p:cNvGraphicFramePr>
          <p:nvPr>
            <p:ph sz="half" idx="1"/>
            <p:extLst>
              <p:ext uri="{D42A27DB-BD31-4B8C-83A1-F6EECF244321}">
                <p14:modId xmlns:p14="http://schemas.microsoft.com/office/powerpoint/2010/main" val="241386828"/>
              </p:ext>
            </p:extLst>
          </p:nvPr>
        </p:nvGraphicFramePr>
        <p:xfrm>
          <a:off x="1704975" y="1828800"/>
          <a:ext cx="964882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raphic 1" descr="Classroom outline">
            <a:extLst>
              <a:ext uri="{FF2B5EF4-FFF2-40B4-BE49-F238E27FC236}">
                <a16:creationId xmlns:a16="http://schemas.microsoft.com/office/drawing/2014/main" id="{0385B343-8762-FE08-9C0F-97B358DD05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4850" y="2052637"/>
            <a:ext cx="914400" cy="914400"/>
          </a:xfrm>
          <a:prstGeom prst="rect">
            <a:avLst/>
          </a:prstGeom>
        </p:spPr>
      </p:pic>
      <p:pic>
        <p:nvPicPr>
          <p:cNvPr id="3" name="Graphic 2" descr="Meeting outline">
            <a:extLst>
              <a:ext uri="{FF2B5EF4-FFF2-40B4-BE49-F238E27FC236}">
                <a16:creationId xmlns:a16="http://schemas.microsoft.com/office/drawing/2014/main" id="{0C7AACE7-700B-C83F-504B-0A8E8469284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4850" y="4395788"/>
            <a:ext cx="914400" cy="914400"/>
          </a:xfrm>
          <a:prstGeom prst="rect">
            <a:avLst/>
          </a:prstGeom>
        </p:spPr>
      </p:pic>
    </p:spTree>
    <p:extLst>
      <p:ext uri="{BB962C8B-B14F-4D97-AF65-F5344CB8AC3E}">
        <p14:creationId xmlns:p14="http://schemas.microsoft.com/office/powerpoint/2010/main" val="198806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C602842-19B3-4E57-A7B0-0AB947570D9E}"/>
              </a:ext>
            </a:extLst>
          </p:cNvPr>
          <p:cNvSpPr txBox="1">
            <a:spLocks/>
          </p:cNvSpPr>
          <p:nvPr/>
        </p:nvSpPr>
        <p:spPr>
          <a:xfrm>
            <a:off x="838200" y="685800"/>
            <a:ext cx="5734614" cy="51598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r>
              <a:rPr lang="en-US">
                <a:ea typeface="+mj-lt"/>
                <a:cs typeface="+mj-lt"/>
              </a:rPr>
              <a:t>Call to action: Cross-cutting </a:t>
            </a:r>
          </a:p>
          <a:p>
            <a:endParaRPr lang="en-US">
              <a:cs typeface="Calibri Light"/>
            </a:endParaRPr>
          </a:p>
        </p:txBody>
      </p:sp>
      <p:graphicFrame>
        <p:nvGraphicFramePr>
          <p:cNvPr id="13" name="Content Placeholder 2">
            <a:extLst>
              <a:ext uri="{FF2B5EF4-FFF2-40B4-BE49-F238E27FC236}">
                <a16:creationId xmlns:a16="http://schemas.microsoft.com/office/drawing/2014/main" id="{812FBCE1-3675-0876-2954-8662E707D9FF}"/>
              </a:ext>
            </a:extLst>
          </p:cNvPr>
          <p:cNvGraphicFramePr>
            <a:graphicFrameLocks noGrp="1"/>
          </p:cNvGraphicFramePr>
          <p:nvPr>
            <p:ph sz="half" idx="1"/>
            <p:extLst>
              <p:ext uri="{D42A27DB-BD31-4B8C-83A1-F6EECF244321}">
                <p14:modId xmlns:p14="http://schemas.microsoft.com/office/powerpoint/2010/main" val="2032202725"/>
              </p:ext>
            </p:extLst>
          </p:nvPr>
        </p:nvGraphicFramePr>
        <p:xfrm>
          <a:off x="1704975" y="1828800"/>
          <a:ext cx="964882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raphic 1" descr="Presentation with bar chart outline">
            <a:extLst>
              <a:ext uri="{FF2B5EF4-FFF2-40B4-BE49-F238E27FC236}">
                <a16:creationId xmlns:a16="http://schemas.microsoft.com/office/drawing/2014/main" id="{0385B343-8762-FE08-9C0F-97B358DD052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04850" y="2052637"/>
            <a:ext cx="914400" cy="914400"/>
          </a:xfrm>
          <a:prstGeom prst="rect">
            <a:avLst/>
          </a:prstGeom>
        </p:spPr>
      </p:pic>
      <p:pic>
        <p:nvPicPr>
          <p:cNvPr id="3" name="Graphic 2" descr="Handshake outline">
            <a:extLst>
              <a:ext uri="{FF2B5EF4-FFF2-40B4-BE49-F238E27FC236}">
                <a16:creationId xmlns:a16="http://schemas.microsoft.com/office/drawing/2014/main" id="{0C7AACE7-700B-C83F-504B-0A8E84692840}"/>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85800" y="3629025"/>
            <a:ext cx="914400" cy="914400"/>
          </a:xfrm>
          <a:prstGeom prst="rect">
            <a:avLst/>
          </a:prstGeom>
        </p:spPr>
      </p:pic>
    </p:spTree>
    <p:extLst>
      <p:ext uri="{BB962C8B-B14F-4D97-AF65-F5344CB8AC3E}">
        <p14:creationId xmlns:p14="http://schemas.microsoft.com/office/powerpoint/2010/main" val="78697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8717FF-5D72-43FD-994D-5B624C752BC3}"/>
              </a:ext>
            </a:extLst>
          </p:cNvPr>
          <p:cNvSpPr/>
          <p:nvPr/>
        </p:nvSpPr>
        <p:spPr>
          <a:xfrm>
            <a:off x="9593969" y="-3694"/>
            <a:ext cx="2598031" cy="6867953"/>
          </a:xfrm>
          <a:prstGeom prst="rect">
            <a:avLst/>
          </a:prstGeom>
          <a:solidFill>
            <a:schemeClr val="tx2">
              <a:lumMod val="60000"/>
              <a:lumOff val="40000"/>
              <a:alpha val="6705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35C80B9-B28C-4CCF-8826-AEC8E6015C12}"/>
              </a:ext>
            </a:extLst>
          </p:cNvPr>
          <p:cNvSpPr/>
          <p:nvPr/>
        </p:nvSpPr>
        <p:spPr>
          <a:xfrm>
            <a:off x="9771003" y="1757562"/>
            <a:ext cx="2191248" cy="538609"/>
          </a:xfrm>
          <a:prstGeom prst="rect">
            <a:avLst/>
          </a:prstGeom>
        </p:spPr>
        <p:txBody>
          <a:bodyPr wrap="square">
            <a:spAutoFit/>
          </a:bodyPr>
          <a:lstStyle/>
          <a:p>
            <a:pPr algn="ctr"/>
            <a:r>
              <a:rPr lang="en-US" sz="1450">
                <a:latin typeface="+mj-lt"/>
                <a:cs typeface="Arial"/>
              </a:rPr>
              <a:t>Uptake of digital transformation model.</a:t>
            </a:r>
          </a:p>
        </p:txBody>
      </p:sp>
      <p:sp>
        <p:nvSpPr>
          <p:cNvPr id="4" name="TextBox 3">
            <a:extLst>
              <a:ext uri="{FF2B5EF4-FFF2-40B4-BE49-F238E27FC236}">
                <a16:creationId xmlns:a16="http://schemas.microsoft.com/office/drawing/2014/main" id="{C3D4271A-6977-4726-AD70-8FD99F6287B6}"/>
              </a:ext>
            </a:extLst>
          </p:cNvPr>
          <p:cNvSpPr txBox="1"/>
          <p:nvPr/>
        </p:nvSpPr>
        <p:spPr>
          <a:xfrm>
            <a:off x="9497754" y="364787"/>
            <a:ext cx="2795370" cy="397840"/>
          </a:xfrm>
          <a:prstGeom prst="rect">
            <a:avLst/>
          </a:prstGeom>
          <a:noFill/>
        </p:spPr>
        <p:txBody>
          <a:bodyPr wrap="square" lIns="0" tIns="0" rIns="0" bIns="0" rtlCol="0">
            <a:noAutofit/>
          </a:bodyPr>
          <a:lstStyle/>
          <a:p>
            <a:pPr algn="ctr"/>
            <a:r>
              <a:rPr lang="en-US" b="1">
                <a:solidFill>
                  <a:sysClr val="windowText" lastClr="000000"/>
                </a:solidFill>
                <a:latin typeface="+mj-lt"/>
              </a:rPr>
              <a:t>Change objectives</a:t>
            </a:r>
          </a:p>
        </p:txBody>
      </p:sp>
      <p:sp>
        <p:nvSpPr>
          <p:cNvPr id="5" name="Rectangle 4">
            <a:extLst>
              <a:ext uri="{FF2B5EF4-FFF2-40B4-BE49-F238E27FC236}">
                <a16:creationId xmlns:a16="http://schemas.microsoft.com/office/drawing/2014/main" id="{8F47F30E-AC06-4186-9418-F299247A91C6}"/>
              </a:ext>
            </a:extLst>
          </p:cNvPr>
          <p:cNvSpPr/>
          <p:nvPr/>
        </p:nvSpPr>
        <p:spPr>
          <a:xfrm>
            <a:off x="9658387" y="3362123"/>
            <a:ext cx="2414125" cy="1007968"/>
          </a:xfrm>
          <a:prstGeom prst="rect">
            <a:avLst/>
          </a:prstGeom>
        </p:spPr>
        <p:txBody>
          <a:bodyPr wrap="square">
            <a:spAutoFit/>
          </a:bodyPr>
          <a:lstStyle/>
          <a:p>
            <a:pPr algn="ctr"/>
            <a:r>
              <a:rPr lang="en-US" sz="1450">
                <a:latin typeface="+mj-lt"/>
                <a:cs typeface="Arial"/>
              </a:rPr>
              <a:t>Greater coordination between governments, investors, and implementers.</a:t>
            </a:r>
          </a:p>
        </p:txBody>
      </p:sp>
      <p:sp>
        <p:nvSpPr>
          <p:cNvPr id="6" name="Rectangle 5">
            <a:extLst>
              <a:ext uri="{FF2B5EF4-FFF2-40B4-BE49-F238E27FC236}">
                <a16:creationId xmlns:a16="http://schemas.microsoft.com/office/drawing/2014/main" id="{CC696B79-5EF3-49B8-9B50-1D94B27B7F1C}"/>
              </a:ext>
            </a:extLst>
          </p:cNvPr>
          <p:cNvSpPr/>
          <p:nvPr/>
        </p:nvSpPr>
        <p:spPr>
          <a:xfrm>
            <a:off x="9679991" y="5422939"/>
            <a:ext cx="2414126" cy="984885"/>
          </a:xfrm>
          <a:prstGeom prst="rect">
            <a:avLst/>
          </a:prstGeom>
        </p:spPr>
        <p:txBody>
          <a:bodyPr wrap="square">
            <a:spAutoFit/>
          </a:bodyPr>
          <a:lstStyle/>
          <a:p>
            <a:pPr algn="ctr"/>
            <a:r>
              <a:rPr lang="en-US" sz="1450">
                <a:latin typeface="+mj-lt"/>
                <a:cs typeface="Arial"/>
              </a:rPr>
              <a:t>Increased supportive normative guidance for digital transformation for data use.</a:t>
            </a:r>
            <a:endParaRPr lang="en-US" sz="1600">
              <a:latin typeface="+mj-lt"/>
              <a:cs typeface="Arial"/>
            </a:endParaRPr>
          </a:p>
        </p:txBody>
      </p:sp>
      <p:pic>
        <p:nvPicPr>
          <p:cNvPr id="7" name="Graphic 6" descr="Fast Forward">
            <a:extLst>
              <a:ext uri="{FF2B5EF4-FFF2-40B4-BE49-F238E27FC236}">
                <a16:creationId xmlns:a16="http://schemas.microsoft.com/office/drawing/2014/main" id="{6AC1A96D-B188-4451-BFD9-C57710AF373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66090" y="897987"/>
            <a:ext cx="914400" cy="914400"/>
          </a:xfrm>
          <a:prstGeom prst="rect">
            <a:avLst/>
          </a:prstGeom>
        </p:spPr>
      </p:pic>
      <p:pic>
        <p:nvPicPr>
          <p:cNvPr id="8" name="Graphic 7" descr="Users">
            <a:extLst>
              <a:ext uri="{FF2B5EF4-FFF2-40B4-BE49-F238E27FC236}">
                <a16:creationId xmlns:a16="http://schemas.microsoft.com/office/drawing/2014/main" id="{AD02E185-DA6C-4A82-ADF2-991C452DD6C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408589" y="2477548"/>
            <a:ext cx="914400" cy="914400"/>
          </a:xfrm>
          <a:prstGeom prst="rect">
            <a:avLst/>
          </a:prstGeom>
        </p:spPr>
      </p:pic>
      <p:pic>
        <p:nvPicPr>
          <p:cNvPr id="9" name="Graphic 8" descr="Court">
            <a:extLst>
              <a:ext uri="{FF2B5EF4-FFF2-40B4-BE49-F238E27FC236}">
                <a16:creationId xmlns:a16="http://schemas.microsoft.com/office/drawing/2014/main" id="{F2D4FDD5-00D2-45EF-98CA-1E96467D143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435784" y="4418954"/>
            <a:ext cx="914400" cy="914400"/>
          </a:xfrm>
          <a:prstGeom prst="rect">
            <a:avLst/>
          </a:prstGeom>
        </p:spPr>
      </p:pic>
      <p:sp>
        <p:nvSpPr>
          <p:cNvPr id="10" name="Arrow: Chevron 9">
            <a:extLst>
              <a:ext uri="{FF2B5EF4-FFF2-40B4-BE49-F238E27FC236}">
                <a16:creationId xmlns:a16="http://schemas.microsoft.com/office/drawing/2014/main" id="{878CF1E4-DB6E-4B13-A28C-7F7681DFBD8F}"/>
              </a:ext>
            </a:extLst>
          </p:cNvPr>
          <p:cNvSpPr/>
          <p:nvPr/>
        </p:nvSpPr>
        <p:spPr>
          <a:xfrm>
            <a:off x="5796238" y="4306169"/>
            <a:ext cx="3785870" cy="2056531"/>
          </a:xfrm>
          <a:prstGeom prst="chevron">
            <a:avLst/>
          </a:prstGeom>
          <a:solidFill>
            <a:schemeClr val="accent2">
              <a:alpha val="67059"/>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cs typeface="Arial"/>
            </a:endParaRPr>
          </a:p>
        </p:txBody>
      </p:sp>
      <p:sp>
        <p:nvSpPr>
          <p:cNvPr id="11" name="Rectangle 10">
            <a:extLst>
              <a:ext uri="{FF2B5EF4-FFF2-40B4-BE49-F238E27FC236}">
                <a16:creationId xmlns:a16="http://schemas.microsoft.com/office/drawing/2014/main" id="{9177D5DF-7F89-475D-B795-ECD63E89F507}"/>
              </a:ext>
            </a:extLst>
          </p:cNvPr>
          <p:cNvSpPr/>
          <p:nvPr/>
        </p:nvSpPr>
        <p:spPr>
          <a:xfrm>
            <a:off x="7042028" y="2279167"/>
            <a:ext cx="2020824" cy="1938528"/>
          </a:xfrm>
          <a:prstGeom prst="rect">
            <a:avLst/>
          </a:prstGeom>
          <a:solidFill>
            <a:schemeClr val="tx2">
              <a:lumMod val="20000"/>
              <a:lumOff val="8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b="1">
              <a:solidFill>
                <a:schemeClr val="tx1"/>
              </a:solidFill>
            </a:endParaRPr>
          </a:p>
        </p:txBody>
      </p:sp>
      <p:sp>
        <p:nvSpPr>
          <p:cNvPr id="12" name="Rectangle 11">
            <a:extLst>
              <a:ext uri="{FF2B5EF4-FFF2-40B4-BE49-F238E27FC236}">
                <a16:creationId xmlns:a16="http://schemas.microsoft.com/office/drawing/2014/main" id="{4B53F2C1-828B-4194-BCC8-D63A6A0E41BF}"/>
              </a:ext>
            </a:extLst>
          </p:cNvPr>
          <p:cNvSpPr/>
          <p:nvPr/>
        </p:nvSpPr>
        <p:spPr>
          <a:xfrm>
            <a:off x="4866742" y="2279167"/>
            <a:ext cx="2020824" cy="1938528"/>
          </a:xfrm>
          <a:prstGeom prst="rect">
            <a:avLst/>
          </a:prstGeom>
          <a:solidFill>
            <a:schemeClr val="tx2">
              <a:lumMod val="20000"/>
              <a:lumOff val="8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b="1">
              <a:solidFill>
                <a:schemeClr val="tx1"/>
              </a:solidFill>
            </a:endParaRPr>
          </a:p>
        </p:txBody>
      </p:sp>
      <p:sp>
        <p:nvSpPr>
          <p:cNvPr id="13" name="Arc 12">
            <a:extLst>
              <a:ext uri="{FF2B5EF4-FFF2-40B4-BE49-F238E27FC236}">
                <a16:creationId xmlns:a16="http://schemas.microsoft.com/office/drawing/2014/main" id="{187BE05E-C5CB-43BD-B23D-18F43F27B784}"/>
              </a:ext>
            </a:extLst>
          </p:cNvPr>
          <p:cNvSpPr/>
          <p:nvPr/>
        </p:nvSpPr>
        <p:spPr>
          <a:xfrm>
            <a:off x="6939127" y="546613"/>
            <a:ext cx="2194560" cy="2194560"/>
          </a:xfrm>
          <a:prstGeom prst="arc">
            <a:avLst>
              <a:gd name="adj1" fmla="val 21490484"/>
              <a:gd name="adj2" fmla="val 10487229"/>
            </a:avLst>
          </a:prstGeom>
          <a:ln w="381000">
            <a:solidFill>
              <a:schemeClr val="accent5">
                <a:lumMod val="5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4" name="Rectangle 13">
            <a:extLst>
              <a:ext uri="{FF2B5EF4-FFF2-40B4-BE49-F238E27FC236}">
                <a16:creationId xmlns:a16="http://schemas.microsoft.com/office/drawing/2014/main" id="{B6F2489C-34CD-452D-8FF1-9B4AED036CBF}"/>
              </a:ext>
            </a:extLst>
          </p:cNvPr>
          <p:cNvSpPr/>
          <p:nvPr/>
        </p:nvSpPr>
        <p:spPr>
          <a:xfrm>
            <a:off x="2690896" y="2279456"/>
            <a:ext cx="2020824" cy="1938528"/>
          </a:xfrm>
          <a:prstGeom prst="rect">
            <a:avLst/>
          </a:prstGeom>
          <a:solidFill>
            <a:schemeClr val="tx2">
              <a:lumMod val="20000"/>
              <a:lumOff val="8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b="1">
              <a:solidFill>
                <a:schemeClr val="tx1"/>
              </a:solidFill>
            </a:endParaRPr>
          </a:p>
        </p:txBody>
      </p:sp>
      <p:sp>
        <p:nvSpPr>
          <p:cNvPr id="15" name="Arc 14">
            <a:extLst>
              <a:ext uri="{FF2B5EF4-FFF2-40B4-BE49-F238E27FC236}">
                <a16:creationId xmlns:a16="http://schemas.microsoft.com/office/drawing/2014/main" id="{C142BC80-DD6B-4CAD-998C-D570D170362A}"/>
              </a:ext>
            </a:extLst>
          </p:cNvPr>
          <p:cNvSpPr/>
          <p:nvPr/>
        </p:nvSpPr>
        <p:spPr>
          <a:xfrm>
            <a:off x="4749391" y="568148"/>
            <a:ext cx="2194560" cy="2194560"/>
          </a:xfrm>
          <a:prstGeom prst="arc">
            <a:avLst>
              <a:gd name="adj1" fmla="val 21490484"/>
              <a:gd name="adj2" fmla="val 10487229"/>
            </a:avLst>
          </a:prstGeom>
          <a:ln w="381000">
            <a:solidFill>
              <a:schemeClr val="accent5">
                <a:lumMod val="75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D4012A92-DDF5-4EF4-AD04-931822AD2F49}"/>
              </a:ext>
            </a:extLst>
          </p:cNvPr>
          <p:cNvSpPr/>
          <p:nvPr/>
        </p:nvSpPr>
        <p:spPr>
          <a:xfrm>
            <a:off x="2551649" y="569462"/>
            <a:ext cx="2194560" cy="2194560"/>
          </a:xfrm>
          <a:prstGeom prst="arc">
            <a:avLst>
              <a:gd name="adj1" fmla="val 102938"/>
              <a:gd name="adj2" fmla="val 10101459"/>
            </a:avLst>
          </a:prstGeom>
          <a:ln w="381000">
            <a:solidFill>
              <a:schemeClr val="accent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7" name="Rectangle 16">
            <a:extLst>
              <a:ext uri="{FF2B5EF4-FFF2-40B4-BE49-F238E27FC236}">
                <a16:creationId xmlns:a16="http://schemas.microsoft.com/office/drawing/2014/main" id="{13D52EFB-57D3-40DA-81FB-1ADDA6273105}"/>
              </a:ext>
            </a:extLst>
          </p:cNvPr>
          <p:cNvSpPr/>
          <p:nvPr/>
        </p:nvSpPr>
        <p:spPr>
          <a:xfrm>
            <a:off x="515090" y="2279167"/>
            <a:ext cx="2024475" cy="1938817"/>
          </a:xfrm>
          <a:prstGeom prst="rect">
            <a:avLst/>
          </a:prstGeom>
          <a:solidFill>
            <a:schemeClr val="tx2">
              <a:lumMod val="20000"/>
              <a:lumOff val="8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b="1">
              <a:solidFill>
                <a:schemeClr val="tx1"/>
              </a:solidFill>
            </a:endParaRPr>
          </a:p>
        </p:txBody>
      </p:sp>
      <p:sp>
        <p:nvSpPr>
          <p:cNvPr id="18" name="Arc 17">
            <a:extLst>
              <a:ext uri="{FF2B5EF4-FFF2-40B4-BE49-F238E27FC236}">
                <a16:creationId xmlns:a16="http://schemas.microsoft.com/office/drawing/2014/main" id="{90FACF0C-B56B-447B-994D-DE60D7430AF3}"/>
              </a:ext>
            </a:extLst>
          </p:cNvPr>
          <p:cNvSpPr/>
          <p:nvPr/>
        </p:nvSpPr>
        <p:spPr>
          <a:xfrm>
            <a:off x="396927" y="569462"/>
            <a:ext cx="2194560" cy="2194560"/>
          </a:xfrm>
          <a:prstGeom prst="arc">
            <a:avLst>
              <a:gd name="adj1" fmla="val 21297007"/>
              <a:gd name="adj2" fmla="val 18700394"/>
            </a:avLst>
          </a:prstGeom>
          <a:ln w="381000">
            <a:solidFill>
              <a:srgbClr val="A5DFE5"/>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9" name="Oval 18">
            <a:extLst>
              <a:ext uri="{FF2B5EF4-FFF2-40B4-BE49-F238E27FC236}">
                <a16:creationId xmlns:a16="http://schemas.microsoft.com/office/drawing/2014/main" id="{E115761D-1C37-4632-A682-9C9CCC955153}"/>
              </a:ext>
            </a:extLst>
          </p:cNvPr>
          <p:cNvSpPr/>
          <p:nvPr/>
        </p:nvSpPr>
        <p:spPr>
          <a:xfrm>
            <a:off x="678299" y="830134"/>
            <a:ext cx="1645920" cy="1645920"/>
          </a:xfrm>
          <a:prstGeom prst="ellipse">
            <a:avLst/>
          </a:prstGeom>
          <a:solidFill>
            <a:schemeClr val="tx2">
              <a:lumMod val="20000"/>
              <a:lumOff val="8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b="1">
              <a:solidFill>
                <a:schemeClr val="tx1"/>
              </a:solidFill>
            </a:endParaRPr>
          </a:p>
        </p:txBody>
      </p:sp>
      <p:sp>
        <p:nvSpPr>
          <p:cNvPr id="20" name="Oval 19">
            <a:extLst>
              <a:ext uri="{FF2B5EF4-FFF2-40B4-BE49-F238E27FC236}">
                <a16:creationId xmlns:a16="http://schemas.microsoft.com/office/drawing/2014/main" id="{A4D20630-BDE5-4011-8F06-89B8C3C8A27B}"/>
              </a:ext>
            </a:extLst>
          </p:cNvPr>
          <p:cNvSpPr/>
          <p:nvPr/>
        </p:nvSpPr>
        <p:spPr>
          <a:xfrm>
            <a:off x="2872859" y="820933"/>
            <a:ext cx="1645920" cy="1645920"/>
          </a:xfrm>
          <a:prstGeom prst="ellipse">
            <a:avLst/>
          </a:prstGeom>
          <a:solidFill>
            <a:schemeClr val="tx2">
              <a:lumMod val="20000"/>
              <a:lumOff val="8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b="1">
              <a:solidFill>
                <a:schemeClr val="tx1"/>
              </a:solidFill>
            </a:endParaRPr>
          </a:p>
          <a:p>
            <a:pPr algn="ctr"/>
            <a:endParaRPr lang="en-US" sz="1700" b="1">
              <a:solidFill>
                <a:schemeClr val="tx1"/>
              </a:solidFill>
            </a:endParaRPr>
          </a:p>
        </p:txBody>
      </p:sp>
      <p:sp>
        <p:nvSpPr>
          <p:cNvPr id="21" name="Oval 20">
            <a:extLst>
              <a:ext uri="{FF2B5EF4-FFF2-40B4-BE49-F238E27FC236}">
                <a16:creationId xmlns:a16="http://schemas.microsoft.com/office/drawing/2014/main" id="{996F4F99-BEC2-4908-8E47-C8191148018F}"/>
              </a:ext>
            </a:extLst>
          </p:cNvPr>
          <p:cNvSpPr/>
          <p:nvPr/>
        </p:nvSpPr>
        <p:spPr>
          <a:xfrm>
            <a:off x="5053703" y="830134"/>
            <a:ext cx="1645920" cy="1645920"/>
          </a:xfrm>
          <a:prstGeom prst="ellipse">
            <a:avLst/>
          </a:prstGeom>
          <a:solidFill>
            <a:schemeClr val="tx2">
              <a:lumMod val="20000"/>
              <a:lumOff val="8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b="1">
              <a:solidFill>
                <a:schemeClr val="tx1"/>
              </a:solidFill>
            </a:endParaRPr>
          </a:p>
          <a:p>
            <a:pPr algn="ctr"/>
            <a:endParaRPr lang="en-US" sz="1700" b="1">
              <a:solidFill>
                <a:schemeClr val="tx1"/>
              </a:solidFill>
            </a:endParaRPr>
          </a:p>
        </p:txBody>
      </p:sp>
      <p:sp>
        <p:nvSpPr>
          <p:cNvPr id="22" name="Oval 21">
            <a:extLst>
              <a:ext uri="{FF2B5EF4-FFF2-40B4-BE49-F238E27FC236}">
                <a16:creationId xmlns:a16="http://schemas.microsoft.com/office/drawing/2014/main" id="{94BCB02A-B1E0-4D2C-A987-4639ADB9DA4C}"/>
              </a:ext>
            </a:extLst>
          </p:cNvPr>
          <p:cNvSpPr/>
          <p:nvPr/>
        </p:nvSpPr>
        <p:spPr>
          <a:xfrm>
            <a:off x="7242150" y="820933"/>
            <a:ext cx="1645920" cy="1645920"/>
          </a:xfrm>
          <a:prstGeom prst="ellipse">
            <a:avLst/>
          </a:prstGeom>
          <a:solidFill>
            <a:schemeClr val="tx2">
              <a:lumMod val="20000"/>
              <a:lumOff val="8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b="1">
              <a:solidFill>
                <a:schemeClr val="tx1"/>
              </a:solidFill>
            </a:endParaRPr>
          </a:p>
          <a:p>
            <a:pPr algn="ctr"/>
            <a:endParaRPr lang="en-US" sz="1700" b="1">
              <a:solidFill>
                <a:schemeClr val="tx1"/>
              </a:solidFill>
            </a:endParaRPr>
          </a:p>
        </p:txBody>
      </p:sp>
      <p:sp>
        <p:nvSpPr>
          <p:cNvPr id="23" name="Arc 22">
            <a:extLst>
              <a:ext uri="{FF2B5EF4-FFF2-40B4-BE49-F238E27FC236}">
                <a16:creationId xmlns:a16="http://schemas.microsoft.com/office/drawing/2014/main" id="{36C21EE5-7D5B-469E-8FEA-6F88C99A63CF}"/>
              </a:ext>
            </a:extLst>
          </p:cNvPr>
          <p:cNvSpPr/>
          <p:nvPr/>
        </p:nvSpPr>
        <p:spPr>
          <a:xfrm>
            <a:off x="2596466" y="546613"/>
            <a:ext cx="2194560" cy="2194560"/>
          </a:xfrm>
          <a:prstGeom prst="arc">
            <a:avLst>
              <a:gd name="adj1" fmla="val 10755570"/>
              <a:gd name="adj2" fmla="val 18757261"/>
            </a:avLst>
          </a:prstGeom>
          <a:ln w="381000">
            <a:solidFill>
              <a:srgbClr val="A5DFE5"/>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D5945FB6-55FC-4E36-A9A9-7C456C9FF656}"/>
              </a:ext>
            </a:extLst>
          </p:cNvPr>
          <p:cNvSpPr/>
          <p:nvPr/>
        </p:nvSpPr>
        <p:spPr>
          <a:xfrm>
            <a:off x="4739866" y="602224"/>
            <a:ext cx="2194560" cy="2194560"/>
          </a:xfrm>
          <a:prstGeom prst="arc">
            <a:avLst>
              <a:gd name="adj1" fmla="val 10633531"/>
              <a:gd name="adj2" fmla="val 18858497"/>
            </a:avLst>
          </a:prstGeom>
          <a:ln w="381000">
            <a:solidFill>
              <a:schemeClr val="accent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5" name="Arc 24">
            <a:extLst>
              <a:ext uri="{FF2B5EF4-FFF2-40B4-BE49-F238E27FC236}">
                <a16:creationId xmlns:a16="http://schemas.microsoft.com/office/drawing/2014/main" id="{15E81BAA-387B-4868-A4DC-298073E81A12}"/>
              </a:ext>
            </a:extLst>
          </p:cNvPr>
          <p:cNvSpPr/>
          <p:nvPr/>
        </p:nvSpPr>
        <p:spPr>
          <a:xfrm>
            <a:off x="6945887" y="566431"/>
            <a:ext cx="2194560" cy="2194560"/>
          </a:xfrm>
          <a:prstGeom prst="arc">
            <a:avLst>
              <a:gd name="adj1" fmla="val 10845136"/>
              <a:gd name="adj2" fmla="val 19301282"/>
            </a:avLst>
          </a:prstGeom>
          <a:ln w="381000">
            <a:solidFill>
              <a:schemeClr val="accent5">
                <a:lumMod val="75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2364937D-86E7-439D-91F1-BD1EDDAEBDA9}"/>
              </a:ext>
            </a:extLst>
          </p:cNvPr>
          <p:cNvSpPr txBox="1"/>
          <p:nvPr/>
        </p:nvSpPr>
        <p:spPr>
          <a:xfrm>
            <a:off x="320584" y="1686168"/>
            <a:ext cx="2373066" cy="477079"/>
          </a:xfrm>
          <a:prstGeom prst="rect">
            <a:avLst/>
          </a:prstGeom>
          <a:noFill/>
        </p:spPr>
        <p:txBody>
          <a:bodyPr wrap="square" lIns="0" tIns="0" rIns="0" bIns="0" rtlCol="0">
            <a:noAutofit/>
          </a:bodyPr>
          <a:lstStyle/>
          <a:p>
            <a:pPr algn="ctr"/>
            <a:r>
              <a:rPr lang="en-US" sz="1600" b="1">
                <a:latin typeface="Calibri Light" panose="020F0302020204030204" pitchFamily="34" charset="0"/>
                <a:cs typeface="Calibri Light" panose="020F0302020204030204" pitchFamily="34" charset="0"/>
              </a:rPr>
              <a:t>Develop research</a:t>
            </a:r>
          </a:p>
          <a:p>
            <a:pPr algn="ctr"/>
            <a:r>
              <a:rPr lang="en-US" sz="1600" b="1">
                <a:latin typeface="Calibri Light" panose="020F0302020204030204" pitchFamily="34" charset="0"/>
                <a:cs typeface="Calibri Light" panose="020F0302020204030204" pitchFamily="34" charset="0"/>
              </a:rPr>
              <a:t>framework</a:t>
            </a:r>
          </a:p>
        </p:txBody>
      </p:sp>
      <p:sp>
        <p:nvSpPr>
          <p:cNvPr id="27" name="TextBox 26">
            <a:extLst>
              <a:ext uri="{FF2B5EF4-FFF2-40B4-BE49-F238E27FC236}">
                <a16:creationId xmlns:a16="http://schemas.microsoft.com/office/drawing/2014/main" id="{59BD5CA5-BE4A-45A9-9D37-03C84FCFB26B}"/>
              </a:ext>
            </a:extLst>
          </p:cNvPr>
          <p:cNvSpPr txBox="1"/>
          <p:nvPr/>
        </p:nvSpPr>
        <p:spPr>
          <a:xfrm>
            <a:off x="2858056" y="1686167"/>
            <a:ext cx="1645920" cy="477079"/>
          </a:xfrm>
          <a:prstGeom prst="rect">
            <a:avLst/>
          </a:prstGeom>
          <a:noFill/>
        </p:spPr>
        <p:txBody>
          <a:bodyPr wrap="square" lIns="0" tIns="0" rIns="0" bIns="0" rtlCol="0">
            <a:noAutofit/>
          </a:bodyPr>
          <a:lstStyle/>
          <a:p>
            <a:pPr algn="ctr"/>
            <a:r>
              <a:rPr lang="en-US" sz="1600" b="1">
                <a:latin typeface="Calibri Light" panose="020F0302020204030204" pitchFamily="34" charset="0"/>
                <a:cs typeface="Calibri Light" panose="020F0302020204030204" pitchFamily="34" charset="0"/>
              </a:rPr>
              <a:t>Gather </a:t>
            </a:r>
          </a:p>
          <a:p>
            <a:pPr algn="ctr"/>
            <a:r>
              <a:rPr lang="en-US" sz="1600" b="1">
                <a:latin typeface="Calibri Light" panose="020F0302020204030204" pitchFamily="34" charset="0"/>
                <a:cs typeface="Calibri Light" panose="020F0302020204030204" pitchFamily="34" charset="0"/>
              </a:rPr>
              <a:t>evidence</a:t>
            </a:r>
          </a:p>
        </p:txBody>
      </p:sp>
      <p:sp>
        <p:nvSpPr>
          <p:cNvPr id="28" name="TextBox 27">
            <a:extLst>
              <a:ext uri="{FF2B5EF4-FFF2-40B4-BE49-F238E27FC236}">
                <a16:creationId xmlns:a16="http://schemas.microsoft.com/office/drawing/2014/main" id="{B0DF6C85-2A67-487C-9E0B-56E5E4F3BB98}"/>
              </a:ext>
            </a:extLst>
          </p:cNvPr>
          <p:cNvSpPr txBox="1"/>
          <p:nvPr/>
        </p:nvSpPr>
        <p:spPr>
          <a:xfrm>
            <a:off x="5026475" y="1645222"/>
            <a:ext cx="1645920" cy="477079"/>
          </a:xfrm>
          <a:prstGeom prst="rect">
            <a:avLst/>
          </a:prstGeom>
          <a:noFill/>
        </p:spPr>
        <p:txBody>
          <a:bodyPr wrap="square" lIns="0" tIns="0" rIns="0" bIns="0" rtlCol="0">
            <a:noAutofit/>
          </a:bodyPr>
          <a:lstStyle/>
          <a:p>
            <a:pPr algn="ctr"/>
            <a:r>
              <a:rPr lang="en-US" sz="1600" b="1">
                <a:latin typeface="Calibri Light" panose="020F0302020204030204" pitchFamily="34" charset="0"/>
                <a:cs typeface="Calibri Light" panose="020F0302020204030204" pitchFamily="34" charset="0"/>
              </a:rPr>
              <a:t>Develop digital transformation model</a:t>
            </a:r>
          </a:p>
        </p:txBody>
      </p:sp>
      <p:sp>
        <p:nvSpPr>
          <p:cNvPr id="29" name="TextBox 28">
            <a:extLst>
              <a:ext uri="{FF2B5EF4-FFF2-40B4-BE49-F238E27FC236}">
                <a16:creationId xmlns:a16="http://schemas.microsoft.com/office/drawing/2014/main" id="{9537624B-5964-4FA6-955B-1BC35ADA45CC}"/>
              </a:ext>
            </a:extLst>
          </p:cNvPr>
          <p:cNvSpPr txBox="1"/>
          <p:nvPr/>
        </p:nvSpPr>
        <p:spPr>
          <a:xfrm>
            <a:off x="7242150" y="1631999"/>
            <a:ext cx="1645920" cy="477079"/>
          </a:xfrm>
          <a:prstGeom prst="rect">
            <a:avLst/>
          </a:prstGeom>
          <a:noFill/>
        </p:spPr>
        <p:txBody>
          <a:bodyPr wrap="square" lIns="0" tIns="0" rIns="0" bIns="0" rtlCol="0">
            <a:noAutofit/>
          </a:bodyPr>
          <a:lstStyle/>
          <a:p>
            <a:pPr algn="ctr"/>
            <a:r>
              <a:rPr lang="en-US" sz="1600" b="1">
                <a:latin typeface="Calibri Light" panose="020F0302020204030204" pitchFamily="34" charset="0"/>
                <a:cs typeface="Calibri Light" panose="020F0302020204030204" pitchFamily="34" charset="0"/>
              </a:rPr>
              <a:t>Dissemination </a:t>
            </a:r>
          </a:p>
          <a:p>
            <a:pPr algn="ctr"/>
            <a:r>
              <a:rPr lang="en-US" sz="1600" b="1">
                <a:latin typeface="Calibri Light" panose="020F0302020204030204" pitchFamily="34" charset="0"/>
                <a:cs typeface="Calibri Light" panose="020F0302020204030204" pitchFamily="34" charset="0"/>
              </a:rPr>
              <a:t>and advocacy</a:t>
            </a:r>
          </a:p>
        </p:txBody>
      </p:sp>
      <p:sp>
        <p:nvSpPr>
          <p:cNvPr id="30" name="TextBox 29">
            <a:extLst>
              <a:ext uri="{FF2B5EF4-FFF2-40B4-BE49-F238E27FC236}">
                <a16:creationId xmlns:a16="http://schemas.microsoft.com/office/drawing/2014/main" id="{DB6DDA43-4A23-4696-9405-5231F3823056}"/>
              </a:ext>
            </a:extLst>
          </p:cNvPr>
          <p:cNvSpPr txBox="1"/>
          <p:nvPr/>
        </p:nvSpPr>
        <p:spPr>
          <a:xfrm>
            <a:off x="681294" y="3074950"/>
            <a:ext cx="1729455" cy="891445"/>
          </a:xfrm>
          <a:prstGeom prst="rect">
            <a:avLst/>
          </a:prstGeom>
          <a:noFill/>
        </p:spPr>
        <p:txBody>
          <a:bodyPr wrap="square" lIns="0" tIns="0" rIns="0" bIns="0" rtlCol="0" anchor="t">
            <a:noAutofit/>
          </a:bodyPr>
          <a:lstStyle/>
          <a:p>
            <a:pPr algn="ctr"/>
            <a:r>
              <a:rPr lang="en-US" sz="1400" b="1">
                <a:latin typeface="+mj-lt"/>
                <a:cs typeface="Helvetica"/>
              </a:rPr>
              <a:t>Oct. 2020-Jan. 2021</a:t>
            </a:r>
          </a:p>
          <a:p>
            <a:pPr algn="ctr"/>
            <a:r>
              <a:rPr lang="en-US" sz="1300">
                <a:solidFill>
                  <a:srgbClr val="454E60"/>
                </a:solidFill>
                <a:cs typeface="Helvetica"/>
              </a:rPr>
              <a:t>Conduct desk review and landscape.</a:t>
            </a:r>
          </a:p>
          <a:p>
            <a:pPr marL="285750" indent="-285750">
              <a:buFont typeface="Arial" panose="020B0604020202020204" pitchFamily="34" charset="0"/>
              <a:buChar char="•"/>
            </a:pPr>
            <a:endParaRPr lang="en-US" sz="1600">
              <a:solidFill>
                <a:srgbClr val="454E60"/>
              </a:solidFill>
              <a:latin typeface="Helvetica" pitchFamily="2" charset="0"/>
            </a:endParaRPr>
          </a:p>
        </p:txBody>
      </p:sp>
      <p:sp>
        <p:nvSpPr>
          <p:cNvPr id="31" name="TextBox 30">
            <a:extLst>
              <a:ext uri="{FF2B5EF4-FFF2-40B4-BE49-F238E27FC236}">
                <a16:creationId xmlns:a16="http://schemas.microsoft.com/office/drawing/2014/main" id="{B4981CAB-D828-4DAC-9DDF-737D094EA76C}"/>
              </a:ext>
            </a:extLst>
          </p:cNvPr>
          <p:cNvSpPr txBox="1"/>
          <p:nvPr/>
        </p:nvSpPr>
        <p:spPr>
          <a:xfrm>
            <a:off x="2849762" y="3063577"/>
            <a:ext cx="1706709" cy="479043"/>
          </a:xfrm>
          <a:prstGeom prst="rect">
            <a:avLst/>
          </a:prstGeom>
          <a:noFill/>
        </p:spPr>
        <p:txBody>
          <a:bodyPr wrap="square" lIns="0" tIns="0" rIns="0" bIns="0" rtlCol="0" anchor="t">
            <a:noAutofit/>
          </a:bodyPr>
          <a:lstStyle/>
          <a:p>
            <a:pPr algn="ctr"/>
            <a:r>
              <a:rPr lang="en-US" sz="1400" b="1">
                <a:latin typeface="+mj-lt"/>
                <a:cs typeface="Helvetica"/>
              </a:rPr>
              <a:t>Feb.-Aug. 2021</a:t>
            </a:r>
          </a:p>
          <a:p>
            <a:pPr algn="ctr"/>
            <a:r>
              <a:rPr lang="en-US" sz="1300">
                <a:solidFill>
                  <a:srgbClr val="454E60"/>
                </a:solidFill>
                <a:cs typeface="Helvetica"/>
              </a:rPr>
              <a:t>Facilitate interviews and cross-country conversations.</a:t>
            </a:r>
          </a:p>
          <a:p>
            <a:pPr marL="285750" indent="-285750">
              <a:buFont typeface="Arial" panose="020B0604020202020204" pitchFamily="34" charset="0"/>
              <a:buChar char="•"/>
            </a:pPr>
            <a:endParaRPr lang="en-US" sz="1600">
              <a:solidFill>
                <a:srgbClr val="454E60"/>
              </a:solidFill>
              <a:latin typeface="Helvetica" pitchFamily="2" charset="0"/>
            </a:endParaRPr>
          </a:p>
        </p:txBody>
      </p:sp>
      <p:sp>
        <p:nvSpPr>
          <p:cNvPr id="32" name="TextBox 31">
            <a:extLst>
              <a:ext uri="{FF2B5EF4-FFF2-40B4-BE49-F238E27FC236}">
                <a16:creationId xmlns:a16="http://schemas.microsoft.com/office/drawing/2014/main" id="{4B7B08A5-D0B3-4237-989C-0AC43B98766A}"/>
              </a:ext>
            </a:extLst>
          </p:cNvPr>
          <p:cNvSpPr txBox="1"/>
          <p:nvPr/>
        </p:nvSpPr>
        <p:spPr>
          <a:xfrm>
            <a:off x="5039256" y="3078106"/>
            <a:ext cx="1660367" cy="506481"/>
          </a:xfrm>
          <a:prstGeom prst="rect">
            <a:avLst/>
          </a:prstGeom>
          <a:noFill/>
        </p:spPr>
        <p:txBody>
          <a:bodyPr wrap="square" lIns="0" tIns="0" rIns="0" bIns="0" rtlCol="0" anchor="t">
            <a:noAutofit/>
          </a:bodyPr>
          <a:lstStyle/>
          <a:p>
            <a:pPr algn="ctr"/>
            <a:r>
              <a:rPr lang="en-US" sz="1400" b="1">
                <a:latin typeface="+mj-lt"/>
                <a:cs typeface="Helvetica"/>
              </a:rPr>
              <a:t>Aug. 2021-Feb. 2022</a:t>
            </a:r>
          </a:p>
          <a:p>
            <a:pPr algn="ctr"/>
            <a:r>
              <a:rPr lang="en-US" sz="1300">
                <a:solidFill>
                  <a:srgbClr val="454E60"/>
                </a:solidFill>
                <a:cs typeface="Helvetica"/>
              </a:rPr>
              <a:t>Develop digital transformation model based on findings.</a:t>
            </a:r>
          </a:p>
          <a:p>
            <a:pPr marL="285750" indent="-285750">
              <a:buFont typeface="Arial" panose="020B0604020202020204" pitchFamily="34" charset="0"/>
              <a:buChar char="•"/>
            </a:pPr>
            <a:endParaRPr lang="en-US" sz="1600">
              <a:solidFill>
                <a:srgbClr val="454E60"/>
              </a:solidFill>
              <a:latin typeface="Helvetica" pitchFamily="2" charset="0"/>
            </a:endParaRPr>
          </a:p>
        </p:txBody>
      </p:sp>
      <p:sp>
        <p:nvSpPr>
          <p:cNvPr id="33" name="TextBox 32">
            <a:extLst>
              <a:ext uri="{FF2B5EF4-FFF2-40B4-BE49-F238E27FC236}">
                <a16:creationId xmlns:a16="http://schemas.microsoft.com/office/drawing/2014/main" id="{D3D553B1-F012-4065-ABFC-4E62BE627EC2}"/>
              </a:ext>
            </a:extLst>
          </p:cNvPr>
          <p:cNvSpPr txBox="1"/>
          <p:nvPr/>
        </p:nvSpPr>
        <p:spPr>
          <a:xfrm>
            <a:off x="7224367" y="3063577"/>
            <a:ext cx="1660367" cy="506481"/>
          </a:xfrm>
          <a:prstGeom prst="rect">
            <a:avLst/>
          </a:prstGeom>
          <a:noFill/>
        </p:spPr>
        <p:txBody>
          <a:bodyPr wrap="square" lIns="0" tIns="0" rIns="0" bIns="0" rtlCol="0" anchor="t">
            <a:noAutofit/>
          </a:bodyPr>
          <a:lstStyle/>
          <a:p>
            <a:pPr algn="ctr"/>
            <a:r>
              <a:rPr lang="en-US" sz="1400" b="1">
                <a:latin typeface="+mj-lt"/>
                <a:cs typeface="Helvetica"/>
              </a:rPr>
              <a:t>Feb. 2022-Dec. 2022</a:t>
            </a:r>
            <a:endParaRPr lang="en-US" sz="1400">
              <a:latin typeface="+mj-lt"/>
              <a:cs typeface="Arial"/>
            </a:endParaRPr>
          </a:p>
          <a:p>
            <a:pPr algn="ctr"/>
            <a:r>
              <a:rPr lang="en-US" sz="1300">
                <a:solidFill>
                  <a:srgbClr val="454E60"/>
                </a:solidFill>
                <a:cs typeface="Helvetica"/>
              </a:rPr>
              <a:t>Engage and build awareness of model with key stakeholders</a:t>
            </a:r>
            <a:r>
              <a:rPr lang="en-US" sz="1200">
                <a:solidFill>
                  <a:srgbClr val="454E60"/>
                </a:solidFill>
                <a:latin typeface="Helvetica" pitchFamily="2" charset="0"/>
                <a:cs typeface="Helvetica"/>
              </a:rPr>
              <a:t>.</a:t>
            </a:r>
            <a:endParaRPr lang="en-US" sz="1300"/>
          </a:p>
        </p:txBody>
      </p:sp>
      <p:sp>
        <p:nvSpPr>
          <p:cNvPr id="34" name="Arrow: Chevron 33">
            <a:extLst>
              <a:ext uri="{FF2B5EF4-FFF2-40B4-BE49-F238E27FC236}">
                <a16:creationId xmlns:a16="http://schemas.microsoft.com/office/drawing/2014/main" id="{B98DFC77-7BEE-43A2-8908-D1E1D888B445}"/>
              </a:ext>
            </a:extLst>
          </p:cNvPr>
          <p:cNvSpPr/>
          <p:nvPr/>
        </p:nvSpPr>
        <p:spPr>
          <a:xfrm>
            <a:off x="614892" y="4303594"/>
            <a:ext cx="3669511" cy="2057653"/>
          </a:xfrm>
          <a:prstGeom prst="chevron">
            <a:avLst/>
          </a:prstGeom>
          <a:solidFill>
            <a:srgbClr val="A5DFE5">
              <a:alpha val="67059"/>
            </a:srgb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cs typeface="Arial"/>
            </a:endParaRPr>
          </a:p>
        </p:txBody>
      </p:sp>
      <p:sp>
        <p:nvSpPr>
          <p:cNvPr id="35" name="Arrow: Chevron 34">
            <a:extLst>
              <a:ext uri="{FF2B5EF4-FFF2-40B4-BE49-F238E27FC236}">
                <a16:creationId xmlns:a16="http://schemas.microsoft.com/office/drawing/2014/main" id="{4A35CEF0-9F98-4E6B-82AA-F9304E677E7C}"/>
              </a:ext>
            </a:extLst>
          </p:cNvPr>
          <p:cNvSpPr/>
          <p:nvPr/>
        </p:nvSpPr>
        <p:spPr>
          <a:xfrm>
            <a:off x="3247148" y="4306169"/>
            <a:ext cx="3570556" cy="2055078"/>
          </a:xfrm>
          <a:prstGeom prst="chevron">
            <a:avLst/>
          </a:prstGeom>
          <a:solidFill>
            <a:schemeClr val="accent5">
              <a:alpha val="67059"/>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AF4E566-024A-4EAA-8088-796A2ED4C67C}"/>
              </a:ext>
            </a:extLst>
          </p:cNvPr>
          <p:cNvSpPr txBox="1"/>
          <p:nvPr/>
        </p:nvSpPr>
        <p:spPr>
          <a:xfrm>
            <a:off x="1275733" y="4487686"/>
            <a:ext cx="7055893" cy="843202"/>
          </a:xfrm>
          <a:prstGeom prst="rect">
            <a:avLst/>
          </a:prstGeom>
          <a:noFill/>
        </p:spPr>
        <p:txBody>
          <a:bodyPr wrap="square" lIns="0" tIns="0" rIns="0" bIns="0" rtlCol="0">
            <a:noAutofit/>
          </a:bodyPr>
          <a:lstStyle/>
          <a:p>
            <a:pPr algn="ctr"/>
            <a:r>
              <a:rPr lang="en-US" sz="2600" b="1">
                <a:solidFill>
                  <a:sysClr val="windowText" lastClr="000000"/>
                </a:solidFill>
                <a:latin typeface="+mj-lt"/>
              </a:rPr>
              <a:t>Stakeholder engagement</a:t>
            </a:r>
          </a:p>
          <a:p>
            <a:pPr algn="ctr"/>
            <a:r>
              <a:rPr lang="en-US" b="1">
                <a:solidFill>
                  <a:sysClr val="windowText" lastClr="000000"/>
                </a:solidFill>
                <a:latin typeface="+mj-lt"/>
              </a:rPr>
              <a:t>Continuous engagement to ensure buy-in and build digital ambassadors  </a:t>
            </a:r>
          </a:p>
        </p:txBody>
      </p:sp>
      <p:pic>
        <p:nvPicPr>
          <p:cNvPr id="39" name="Graphic 38" descr="Lightbulb and gear">
            <a:extLst>
              <a:ext uri="{FF2B5EF4-FFF2-40B4-BE49-F238E27FC236}">
                <a16:creationId xmlns:a16="http://schemas.microsoft.com/office/drawing/2014/main" id="{805A6276-11C3-441E-903A-31654988A98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07614" y="889839"/>
            <a:ext cx="808170" cy="808170"/>
          </a:xfrm>
          <a:prstGeom prst="rect">
            <a:avLst/>
          </a:prstGeom>
        </p:spPr>
      </p:pic>
      <p:pic>
        <p:nvPicPr>
          <p:cNvPr id="40" name="Graphic 39" descr="Research">
            <a:extLst>
              <a:ext uri="{FF2B5EF4-FFF2-40B4-BE49-F238E27FC236}">
                <a16:creationId xmlns:a16="http://schemas.microsoft.com/office/drawing/2014/main" id="{45511C06-B9B0-44EF-85CC-88222A0BDB80}"/>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196428" y="931102"/>
            <a:ext cx="804672" cy="804672"/>
          </a:xfrm>
          <a:prstGeom prst="rect">
            <a:avLst/>
          </a:prstGeom>
        </p:spPr>
      </p:pic>
      <p:pic>
        <p:nvPicPr>
          <p:cNvPr id="41" name="Graphic 40" descr="Cube">
            <a:extLst>
              <a:ext uri="{FF2B5EF4-FFF2-40B4-BE49-F238E27FC236}">
                <a16:creationId xmlns:a16="http://schemas.microsoft.com/office/drawing/2014/main" id="{6ADD1C6D-6379-4A58-9A2A-3F7E00A7FA39}"/>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444335" y="882550"/>
            <a:ext cx="804672" cy="804672"/>
          </a:xfrm>
          <a:prstGeom prst="rect">
            <a:avLst/>
          </a:prstGeom>
        </p:spPr>
      </p:pic>
      <p:pic>
        <p:nvPicPr>
          <p:cNvPr id="42" name="Graphic 41" descr="Share">
            <a:extLst>
              <a:ext uri="{FF2B5EF4-FFF2-40B4-BE49-F238E27FC236}">
                <a16:creationId xmlns:a16="http://schemas.microsoft.com/office/drawing/2014/main" id="{B08B9D77-A48E-4A81-B70C-193304D56AA2}"/>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565669" y="852690"/>
            <a:ext cx="914400" cy="914400"/>
          </a:xfrm>
          <a:prstGeom prst="rect">
            <a:avLst/>
          </a:prstGeom>
        </p:spPr>
      </p:pic>
      <p:sp>
        <p:nvSpPr>
          <p:cNvPr id="37" name="TextBox 36">
            <a:extLst>
              <a:ext uri="{FF2B5EF4-FFF2-40B4-BE49-F238E27FC236}">
                <a16:creationId xmlns:a16="http://schemas.microsoft.com/office/drawing/2014/main" id="{BD20B2A5-6E33-40EB-8A6C-D585E8859270}"/>
              </a:ext>
            </a:extLst>
          </p:cNvPr>
          <p:cNvSpPr txBox="1"/>
          <p:nvPr/>
        </p:nvSpPr>
        <p:spPr>
          <a:xfrm>
            <a:off x="1336220" y="5392707"/>
            <a:ext cx="2373066" cy="843202"/>
          </a:xfrm>
          <a:prstGeom prst="rect">
            <a:avLst/>
          </a:prstGeom>
          <a:noFill/>
        </p:spPr>
        <p:txBody>
          <a:bodyPr wrap="square" lIns="0" tIns="0" rIns="0" bIns="0" rtlCol="0" anchor="t">
            <a:noAutofit/>
          </a:bodyPr>
          <a:lstStyle/>
          <a:p>
            <a:pPr algn="ctr"/>
            <a:r>
              <a:rPr lang="en-US" sz="1400" b="1">
                <a:latin typeface="+mj-lt"/>
                <a:cs typeface="Helvetica"/>
              </a:rPr>
              <a:t>Expert consultation</a:t>
            </a:r>
          </a:p>
          <a:p>
            <a:pPr algn="ctr"/>
            <a:r>
              <a:rPr lang="en-US" sz="1400" i="1">
                <a:latin typeface="+mj-lt"/>
                <a:cs typeface="Helvetica"/>
              </a:rPr>
              <a:t>Technical consultation</a:t>
            </a:r>
          </a:p>
        </p:txBody>
      </p:sp>
      <p:sp>
        <p:nvSpPr>
          <p:cNvPr id="38" name="TextBox 37">
            <a:extLst>
              <a:ext uri="{FF2B5EF4-FFF2-40B4-BE49-F238E27FC236}">
                <a16:creationId xmlns:a16="http://schemas.microsoft.com/office/drawing/2014/main" id="{C55C1138-6709-46C0-9458-33DF79327467}"/>
              </a:ext>
            </a:extLst>
          </p:cNvPr>
          <p:cNvSpPr txBox="1"/>
          <p:nvPr/>
        </p:nvSpPr>
        <p:spPr>
          <a:xfrm>
            <a:off x="4240659" y="5392707"/>
            <a:ext cx="1988037" cy="843202"/>
          </a:xfrm>
          <a:prstGeom prst="rect">
            <a:avLst/>
          </a:prstGeom>
          <a:noFill/>
        </p:spPr>
        <p:txBody>
          <a:bodyPr wrap="square" lIns="0" tIns="0" rIns="0" bIns="0" rtlCol="0" anchor="t">
            <a:noAutofit/>
          </a:bodyPr>
          <a:lstStyle/>
          <a:p>
            <a:pPr algn="ctr"/>
            <a:r>
              <a:rPr lang="en-US" sz="1400" b="1">
                <a:latin typeface="+mj-lt"/>
                <a:cs typeface="Helvetica"/>
              </a:rPr>
              <a:t>Convene advisors</a:t>
            </a:r>
          </a:p>
          <a:p>
            <a:pPr algn="ctr"/>
            <a:r>
              <a:rPr lang="en-US" sz="1400" i="1">
                <a:latin typeface="+mj-lt"/>
                <a:cs typeface="Helvetica"/>
              </a:rPr>
              <a:t>Digital health leaders</a:t>
            </a:r>
          </a:p>
        </p:txBody>
      </p:sp>
      <p:sp>
        <p:nvSpPr>
          <p:cNvPr id="43" name="TextBox 42">
            <a:extLst>
              <a:ext uri="{FF2B5EF4-FFF2-40B4-BE49-F238E27FC236}">
                <a16:creationId xmlns:a16="http://schemas.microsoft.com/office/drawing/2014/main" id="{B5E786AA-260D-43D0-8AB6-2B40BEF21662}"/>
              </a:ext>
            </a:extLst>
          </p:cNvPr>
          <p:cNvSpPr txBox="1"/>
          <p:nvPr/>
        </p:nvSpPr>
        <p:spPr>
          <a:xfrm>
            <a:off x="6752916" y="5424391"/>
            <a:ext cx="2252927" cy="843202"/>
          </a:xfrm>
          <a:prstGeom prst="rect">
            <a:avLst/>
          </a:prstGeom>
          <a:noFill/>
        </p:spPr>
        <p:txBody>
          <a:bodyPr wrap="square" lIns="0" tIns="0" rIns="0" bIns="0" rtlCol="0" anchor="t">
            <a:noAutofit/>
          </a:bodyPr>
          <a:lstStyle/>
          <a:p>
            <a:pPr algn="ctr"/>
            <a:r>
              <a:rPr lang="en-US" sz="1400" b="1">
                <a:latin typeface="+mj-lt"/>
                <a:cs typeface="Helvetica"/>
              </a:rPr>
              <a:t>Broad sharing with stakeholders</a:t>
            </a:r>
          </a:p>
          <a:p>
            <a:pPr algn="ctr"/>
            <a:r>
              <a:rPr lang="en-US" sz="1400" i="1">
                <a:latin typeface="+mj-lt"/>
                <a:cs typeface="Helvetica"/>
              </a:rPr>
              <a:t>Funders, policymakers, implementers, countries</a:t>
            </a:r>
          </a:p>
        </p:txBody>
      </p:sp>
    </p:spTree>
    <p:extLst>
      <p:ext uri="{BB962C8B-B14F-4D97-AF65-F5344CB8AC3E}">
        <p14:creationId xmlns:p14="http://schemas.microsoft.com/office/powerpoint/2010/main" val="322855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C2AF8B-3E7A-9BF0-853C-594D4868EA4E}"/>
              </a:ext>
            </a:extLst>
          </p:cNvPr>
          <p:cNvSpPr>
            <a:spLocks noGrp="1"/>
          </p:cNvSpPr>
          <p:nvPr>
            <p:ph type="body" idx="1"/>
          </p:nvPr>
        </p:nvSpPr>
        <p:spPr/>
        <p:txBody>
          <a:bodyPr/>
          <a:lstStyle/>
          <a:p>
            <a:r>
              <a:rPr lang="en-US" sz="3000" b="0" dirty="0"/>
              <a:t>Resources available on the DUAL website</a:t>
            </a:r>
          </a:p>
        </p:txBody>
      </p:sp>
      <p:sp>
        <p:nvSpPr>
          <p:cNvPr id="8" name="Content Placeholder 3">
            <a:extLst>
              <a:ext uri="{FF2B5EF4-FFF2-40B4-BE49-F238E27FC236}">
                <a16:creationId xmlns:a16="http://schemas.microsoft.com/office/drawing/2014/main" id="{B4D889AF-D061-D8CE-485F-6B70A8E2A44A}"/>
              </a:ext>
            </a:extLst>
          </p:cNvPr>
          <p:cNvSpPr txBox="1">
            <a:spLocks/>
          </p:cNvSpPr>
          <p:nvPr/>
        </p:nvSpPr>
        <p:spPr>
          <a:xfrm>
            <a:off x="838200" y="1828800"/>
            <a:ext cx="5257800" cy="2360613"/>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900"/>
              </a:spcBef>
              <a:buFont typeface="Arial" panose="020B0604020202020204" pitchFamily="34" charset="0"/>
              <a:buNone/>
              <a:defRPr sz="2000" b="1" kern="1200">
                <a:solidFill>
                  <a:schemeClr val="tx2"/>
                </a:solidFill>
                <a:latin typeface="+mn-lt"/>
                <a:ea typeface="+mn-ea"/>
                <a:cs typeface="+mn-cs"/>
              </a:defRPr>
            </a:lvl1pPr>
            <a:lvl2pPr marL="457200" indent="0" algn="l" defTabSz="914400" rtl="0" eaLnBrk="1" latinLnBrk="0" hangingPunct="1">
              <a:lnSpc>
                <a:spcPct val="90000"/>
              </a:lnSpc>
              <a:spcBef>
                <a:spcPts val="9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900"/>
              </a:spcBef>
              <a:buSzPct val="75000"/>
              <a:buFont typeface="Courier New" panose="02070309020205020404" pitchFamily="49"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900"/>
              </a:spcBef>
              <a:buSzPct val="80000"/>
              <a:buFont typeface="Wingdings" pitchFamily="2"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9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2400" b="0" dirty="0">
                <a:solidFill>
                  <a:schemeClr val="tx1"/>
                </a:solidFill>
                <a:cs typeface="Arial"/>
              </a:rPr>
              <a:t>Full DUAL report</a:t>
            </a:r>
          </a:p>
          <a:p>
            <a:pPr marL="342900" indent="-342900">
              <a:buFont typeface="Arial" panose="020B0604020202020204" pitchFamily="34" charset="0"/>
              <a:buChar char="•"/>
            </a:pPr>
            <a:r>
              <a:rPr lang="en-US" sz="2400" b="0" dirty="0">
                <a:solidFill>
                  <a:schemeClr val="tx1"/>
                </a:solidFill>
                <a:cs typeface="Arial"/>
              </a:rPr>
              <a:t>Factsheets</a:t>
            </a:r>
          </a:p>
          <a:p>
            <a:pPr marL="342900" indent="-342900">
              <a:buFont typeface="Arial" panose="020B0604020202020204" pitchFamily="34" charset="0"/>
              <a:buChar char="•"/>
            </a:pPr>
            <a:r>
              <a:rPr lang="en-US" sz="2400" b="0" dirty="0">
                <a:solidFill>
                  <a:schemeClr val="tx1"/>
                </a:solidFill>
                <a:cs typeface="Arial"/>
              </a:rPr>
              <a:t>Slides</a:t>
            </a:r>
          </a:p>
          <a:p>
            <a:pPr marL="342900" indent="-342900">
              <a:buFont typeface="Arial" panose="020B0604020202020204" pitchFamily="34" charset="0"/>
              <a:buChar char="•"/>
            </a:pPr>
            <a:r>
              <a:rPr lang="en-US" sz="2400" b="0" dirty="0">
                <a:solidFill>
                  <a:schemeClr val="tx1"/>
                </a:solidFill>
                <a:cs typeface="Arial"/>
              </a:rPr>
              <a:t>Case studies</a:t>
            </a:r>
          </a:p>
          <a:p>
            <a:pPr marL="342900" indent="-342900">
              <a:buFont typeface="Arial" panose="020B0604020202020204" pitchFamily="34" charset="0"/>
              <a:buChar char="•"/>
            </a:pPr>
            <a:r>
              <a:rPr lang="en-US" sz="2400" b="0" dirty="0">
                <a:solidFill>
                  <a:schemeClr val="tx1"/>
                </a:solidFill>
                <a:cs typeface="Arial"/>
              </a:rPr>
              <a:t>FAQs</a:t>
            </a:r>
          </a:p>
        </p:txBody>
      </p:sp>
      <p:sp>
        <p:nvSpPr>
          <p:cNvPr id="2" name="Text Placeholder 2">
            <a:extLst>
              <a:ext uri="{FF2B5EF4-FFF2-40B4-BE49-F238E27FC236}">
                <a16:creationId xmlns:a16="http://schemas.microsoft.com/office/drawing/2014/main" id="{0DE2F959-B191-AC04-8381-D6B31FBFA345}"/>
              </a:ext>
            </a:extLst>
          </p:cNvPr>
          <p:cNvSpPr txBox="1">
            <a:spLocks/>
          </p:cNvSpPr>
          <p:nvPr/>
        </p:nvSpPr>
        <p:spPr>
          <a:xfrm>
            <a:off x="838200" y="4386309"/>
            <a:ext cx="6858000" cy="393793"/>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900"/>
              </a:spcBef>
              <a:buFont typeface="Arial" panose="020B0604020202020204" pitchFamily="34" charset="0"/>
              <a:buNone/>
              <a:defRPr sz="2000" b="1" kern="1200">
                <a:solidFill>
                  <a:schemeClr val="tx2"/>
                </a:solidFill>
                <a:latin typeface="+mn-lt"/>
                <a:ea typeface="+mn-ea"/>
                <a:cs typeface="+mn-cs"/>
              </a:defRPr>
            </a:lvl1pPr>
            <a:lvl2pPr marL="457200" indent="0" algn="l" defTabSz="914400" rtl="0" eaLnBrk="1" latinLnBrk="0" hangingPunct="1">
              <a:lnSpc>
                <a:spcPct val="90000"/>
              </a:lnSpc>
              <a:spcBef>
                <a:spcPts val="9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900"/>
              </a:spcBef>
              <a:buSzPct val="75000"/>
              <a:buFont typeface="Courier New" panose="02070309020205020404" pitchFamily="49"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900"/>
              </a:spcBef>
              <a:buSzPct val="80000"/>
              <a:buFont typeface="Wingdings" pitchFamily="2"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9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000" b="0" dirty="0"/>
              <a:t>https://www.acceleratedatause.org </a:t>
            </a:r>
          </a:p>
        </p:txBody>
      </p:sp>
    </p:spTree>
    <p:extLst>
      <p:ext uri="{BB962C8B-B14F-4D97-AF65-F5344CB8AC3E}">
        <p14:creationId xmlns:p14="http://schemas.microsoft.com/office/powerpoint/2010/main" val="289452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89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36B21E-1BCA-4DCA-B9CD-A282EB737D10}"/>
              </a:ext>
            </a:extLst>
          </p:cNvPr>
          <p:cNvSpPr/>
          <p:nvPr/>
        </p:nvSpPr>
        <p:spPr>
          <a:xfrm>
            <a:off x="4790008" y="5251568"/>
            <a:ext cx="3365773" cy="1314669"/>
          </a:xfrm>
          <a:prstGeom prst="rect">
            <a:avLst/>
          </a:prstGeom>
          <a:solidFill>
            <a:srgbClr val="A5DFE5">
              <a:alpha val="8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92405F-0AD6-4442-9985-0695333411A7}"/>
              </a:ext>
            </a:extLst>
          </p:cNvPr>
          <p:cNvSpPr/>
          <p:nvPr/>
        </p:nvSpPr>
        <p:spPr>
          <a:xfrm>
            <a:off x="4315457" y="3657552"/>
            <a:ext cx="3365773" cy="1314669"/>
          </a:xfrm>
          <a:prstGeom prst="rect">
            <a:avLst/>
          </a:prstGeom>
          <a:solidFill>
            <a:srgbClr val="A5DFE5">
              <a:alpha val="8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AACEA4-BCA0-4EA7-B5C7-5E95B34AE21B}"/>
              </a:ext>
            </a:extLst>
          </p:cNvPr>
          <p:cNvSpPr/>
          <p:nvPr/>
        </p:nvSpPr>
        <p:spPr>
          <a:xfrm>
            <a:off x="4305902" y="1912693"/>
            <a:ext cx="3365773" cy="1314669"/>
          </a:xfrm>
          <a:prstGeom prst="rect">
            <a:avLst/>
          </a:prstGeom>
          <a:solidFill>
            <a:srgbClr val="A5DFE5">
              <a:alpha val="8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CFE5194-1C20-442A-A493-549A49D830B1}"/>
              </a:ext>
            </a:extLst>
          </p:cNvPr>
          <p:cNvSpPr/>
          <p:nvPr/>
        </p:nvSpPr>
        <p:spPr>
          <a:xfrm>
            <a:off x="4777790" y="172109"/>
            <a:ext cx="3365773" cy="1314669"/>
          </a:xfrm>
          <a:prstGeom prst="rect">
            <a:avLst/>
          </a:prstGeom>
          <a:solidFill>
            <a:srgbClr val="A5DFE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nut 8">
            <a:extLst>
              <a:ext uri="{FF2B5EF4-FFF2-40B4-BE49-F238E27FC236}">
                <a16:creationId xmlns:a16="http://schemas.microsoft.com/office/drawing/2014/main" id="{4E6B5723-DD18-4D4A-81D6-9E1DD272B26D}"/>
              </a:ext>
            </a:extLst>
          </p:cNvPr>
          <p:cNvSpPr/>
          <p:nvPr/>
        </p:nvSpPr>
        <p:spPr>
          <a:xfrm>
            <a:off x="7653014" y="61952"/>
            <a:ext cx="1640191" cy="1645920"/>
          </a:xfrm>
          <a:prstGeom prst="donut">
            <a:avLst>
              <a:gd name="adj" fmla="val 1139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2">
            <a:extLst>
              <a:ext uri="{FF2B5EF4-FFF2-40B4-BE49-F238E27FC236}">
                <a16:creationId xmlns:a16="http://schemas.microsoft.com/office/drawing/2014/main" id="{58840966-698A-4995-AB9B-D2CC737B9FAE}"/>
              </a:ext>
            </a:extLst>
          </p:cNvPr>
          <p:cNvSpPr/>
          <p:nvPr/>
        </p:nvSpPr>
        <p:spPr>
          <a:xfrm>
            <a:off x="6908435" y="1691316"/>
            <a:ext cx="1640191" cy="1645920"/>
          </a:xfrm>
          <a:prstGeom prst="donut">
            <a:avLst>
              <a:gd name="adj" fmla="val 1139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3">
            <a:extLst>
              <a:ext uri="{FF2B5EF4-FFF2-40B4-BE49-F238E27FC236}">
                <a16:creationId xmlns:a16="http://schemas.microsoft.com/office/drawing/2014/main" id="{EEABA539-C790-4385-9017-49B95004920A}"/>
              </a:ext>
            </a:extLst>
          </p:cNvPr>
          <p:cNvSpPr/>
          <p:nvPr/>
        </p:nvSpPr>
        <p:spPr>
          <a:xfrm>
            <a:off x="6919824" y="3460739"/>
            <a:ext cx="1640191" cy="1645920"/>
          </a:xfrm>
          <a:prstGeom prst="donut">
            <a:avLst>
              <a:gd name="adj" fmla="val 1139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4">
            <a:extLst>
              <a:ext uri="{FF2B5EF4-FFF2-40B4-BE49-F238E27FC236}">
                <a16:creationId xmlns:a16="http://schemas.microsoft.com/office/drawing/2014/main" id="{4CEE4086-E344-433E-B2F4-F0708D333BAB}"/>
              </a:ext>
            </a:extLst>
          </p:cNvPr>
          <p:cNvSpPr/>
          <p:nvPr/>
        </p:nvSpPr>
        <p:spPr>
          <a:xfrm>
            <a:off x="7746920" y="5070752"/>
            <a:ext cx="1640191" cy="1645920"/>
          </a:xfrm>
          <a:prstGeom prst="donut">
            <a:avLst>
              <a:gd name="adj" fmla="val 1139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6AE4650E-A9DE-4918-9E8B-62A15964B301}"/>
              </a:ext>
            </a:extLst>
          </p:cNvPr>
          <p:cNvSpPr/>
          <p:nvPr/>
        </p:nvSpPr>
        <p:spPr>
          <a:xfrm>
            <a:off x="7842313" y="254708"/>
            <a:ext cx="1280160" cy="128016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70A501B-1170-4276-A5C0-F67FFCEC24AC}"/>
              </a:ext>
            </a:extLst>
          </p:cNvPr>
          <p:cNvSpPr/>
          <p:nvPr/>
        </p:nvSpPr>
        <p:spPr>
          <a:xfrm>
            <a:off x="7080857" y="1874196"/>
            <a:ext cx="1280160" cy="128016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0506C83-6FEA-4450-9B79-BD9471DF02DC}"/>
              </a:ext>
            </a:extLst>
          </p:cNvPr>
          <p:cNvSpPr/>
          <p:nvPr/>
        </p:nvSpPr>
        <p:spPr>
          <a:xfrm>
            <a:off x="7092378" y="3622265"/>
            <a:ext cx="1280160" cy="128016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635E50D-8865-4A5A-B57E-17DDD9F614CD}"/>
              </a:ext>
            </a:extLst>
          </p:cNvPr>
          <p:cNvSpPr/>
          <p:nvPr/>
        </p:nvSpPr>
        <p:spPr>
          <a:xfrm>
            <a:off x="7909817" y="5323132"/>
            <a:ext cx="1280160" cy="128016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DCFAA6-7620-4AEA-8C42-A776EAE7C8F6}"/>
              </a:ext>
            </a:extLst>
          </p:cNvPr>
          <p:cNvSpPr/>
          <p:nvPr/>
        </p:nvSpPr>
        <p:spPr>
          <a:xfrm>
            <a:off x="4919099" y="290803"/>
            <a:ext cx="2924536" cy="815608"/>
          </a:xfrm>
          <a:prstGeom prst="rect">
            <a:avLst/>
          </a:prstGeom>
        </p:spPr>
        <p:txBody>
          <a:bodyPr wrap="square">
            <a:spAutoFit/>
          </a:bodyPr>
          <a:lstStyle/>
          <a:p>
            <a:r>
              <a:rPr lang="en-US" b="1">
                <a:latin typeface="+mj-lt"/>
                <a:cs typeface="Arial"/>
              </a:rPr>
              <a:t>Implementers</a:t>
            </a:r>
          </a:p>
          <a:p>
            <a:r>
              <a:rPr lang="en-US" sz="1450">
                <a:latin typeface="+mj-lt"/>
                <a:cs typeface="Arial"/>
              </a:rPr>
              <a:t>Uptake of the digital transformation model in other countries.</a:t>
            </a:r>
          </a:p>
        </p:txBody>
      </p:sp>
      <p:sp>
        <p:nvSpPr>
          <p:cNvPr id="19" name="Rectangle 18">
            <a:extLst>
              <a:ext uri="{FF2B5EF4-FFF2-40B4-BE49-F238E27FC236}">
                <a16:creationId xmlns:a16="http://schemas.microsoft.com/office/drawing/2014/main" id="{8E09062A-4404-4DB3-8F5B-76A3DA7DCB14}"/>
              </a:ext>
            </a:extLst>
          </p:cNvPr>
          <p:cNvSpPr/>
          <p:nvPr/>
        </p:nvSpPr>
        <p:spPr>
          <a:xfrm>
            <a:off x="4528721" y="1923696"/>
            <a:ext cx="2544252" cy="1261884"/>
          </a:xfrm>
          <a:prstGeom prst="rect">
            <a:avLst/>
          </a:prstGeom>
        </p:spPr>
        <p:txBody>
          <a:bodyPr wrap="square">
            <a:spAutoFit/>
          </a:bodyPr>
          <a:lstStyle/>
          <a:p>
            <a:r>
              <a:rPr lang="en-US" b="1">
                <a:latin typeface="+mj-lt"/>
                <a:cs typeface="Arial"/>
              </a:rPr>
              <a:t>Countries</a:t>
            </a:r>
          </a:p>
          <a:p>
            <a:r>
              <a:rPr lang="en-US" sz="1450">
                <a:latin typeface="+mj-lt"/>
                <a:cs typeface="Arial"/>
              </a:rPr>
              <a:t>Greater alignment between digital initiatives and integration of learnings within national strategies.</a:t>
            </a:r>
          </a:p>
        </p:txBody>
      </p:sp>
      <p:sp>
        <p:nvSpPr>
          <p:cNvPr id="20" name="Rectangle 19">
            <a:extLst>
              <a:ext uri="{FF2B5EF4-FFF2-40B4-BE49-F238E27FC236}">
                <a16:creationId xmlns:a16="http://schemas.microsoft.com/office/drawing/2014/main" id="{0BF83B39-2F5A-4BA0-9723-AAC5ECEC9445}"/>
              </a:ext>
            </a:extLst>
          </p:cNvPr>
          <p:cNvSpPr/>
          <p:nvPr/>
        </p:nvSpPr>
        <p:spPr>
          <a:xfrm>
            <a:off x="4537970" y="3673776"/>
            <a:ext cx="2331725" cy="1261884"/>
          </a:xfrm>
          <a:prstGeom prst="rect">
            <a:avLst/>
          </a:prstGeom>
        </p:spPr>
        <p:txBody>
          <a:bodyPr wrap="square">
            <a:spAutoFit/>
          </a:bodyPr>
          <a:lstStyle/>
          <a:p>
            <a:r>
              <a:rPr lang="en-US" b="1">
                <a:latin typeface="+mj-lt"/>
                <a:cs typeface="Arial"/>
              </a:rPr>
              <a:t>Funders</a:t>
            </a:r>
          </a:p>
          <a:p>
            <a:r>
              <a:rPr lang="en-US" sz="1450">
                <a:latin typeface="+mj-lt"/>
                <a:cs typeface="Arial"/>
              </a:rPr>
              <a:t>Greater coordination between investments and with countries’ national strategies.</a:t>
            </a:r>
          </a:p>
        </p:txBody>
      </p:sp>
      <p:sp>
        <p:nvSpPr>
          <p:cNvPr id="21" name="Rectangle 20">
            <a:extLst>
              <a:ext uri="{FF2B5EF4-FFF2-40B4-BE49-F238E27FC236}">
                <a16:creationId xmlns:a16="http://schemas.microsoft.com/office/drawing/2014/main" id="{C9AF1E34-A2A3-427A-8DA4-2B18774C5F27}"/>
              </a:ext>
            </a:extLst>
          </p:cNvPr>
          <p:cNvSpPr/>
          <p:nvPr/>
        </p:nvSpPr>
        <p:spPr>
          <a:xfrm>
            <a:off x="4970141" y="5283640"/>
            <a:ext cx="2589170" cy="1023357"/>
          </a:xfrm>
          <a:prstGeom prst="rect">
            <a:avLst/>
          </a:prstGeom>
        </p:spPr>
        <p:txBody>
          <a:bodyPr wrap="square">
            <a:spAutoFit/>
          </a:bodyPr>
          <a:lstStyle/>
          <a:p>
            <a:r>
              <a:rPr lang="en-US" sz="1700" b="1">
                <a:latin typeface="+mj-lt"/>
                <a:cs typeface="Arial"/>
              </a:rPr>
              <a:t>Policymakers</a:t>
            </a:r>
          </a:p>
          <a:p>
            <a:r>
              <a:rPr lang="en-US" sz="1450">
                <a:latin typeface="+mj-lt"/>
                <a:cs typeface="Arial"/>
              </a:rPr>
              <a:t>Increased normative guidance around best practices in digital transformation and data use.</a:t>
            </a:r>
          </a:p>
        </p:txBody>
      </p:sp>
      <p:sp>
        <p:nvSpPr>
          <p:cNvPr id="22" name="Rectangle 21">
            <a:extLst>
              <a:ext uri="{FF2B5EF4-FFF2-40B4-BE49-F238E27FC236}">
                <a16:creationId xmlns:a16="http://schemas.microsoft.com/office/drawing/2014/main" id="{B08AE602-7082-408E-8CD6-7697825AAF19}"/>
              </a:ext>
            </a:extLst>
          </p:cNvPr>
          <p:cNvSpPr/>
          <p:nvPr/>
        </p:nvSpPr>
        <p:spPr>
          <a:xfrm rot="5400000">
            <a:off x="4085139" y="760211"/>
            <a:ext cx="1314669" cy="138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FAE96F11-49E7-4A2E-8E81-E2B5EE4FCC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4431" y="5456780"/>
            <a:ext cx="765168" cy="765168"/>
          </a:xfrm>
          <a:prstGeom prst="rect">
            <a:avLst/>
          </a:prstGeom>
        </p:spPr>
      </p:pic>
      <p:pic>
        <p:nvPicPr>
          <p:cNvPr id="24" name="Picture 23">
            <a:extLst>
              <a:ext uri="{FF2B5EF4-FFF2-40B4-BE49-F238E27FC236}">
                <a16:creationId xmlns:a16="http://schemas.microsoft.com/office/drawing/2014/main" id="{EB7D7322-FB2A-444F-9676-A310748C2C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8174" y="3859966"/>
            <a:ext cx="888195" cy="888195"/>
          </a:xfrm>
          <a:prstGeom prst="rect">
            <a:avLst/>
          </a:prstGeom>
        </p:spPr>
      </p:pic>
      <p:pic>
        <p:nvPicPr>
          <p:cNvPr id="25" name="Picture 24">
            <a:extLst>
              <a:ext uri="{FF2B5EF4-FFF2-40B4-BE49-F238E27FC236}">
                <a16:creationId xmlns:a16="http://schemas.microsoft.com/office/drawing/2014/main" id="{EE115776-554E-43E2-A76C-410A9F752F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6391" y="472415"/>
            <a:ext cx="865721" cy="865721"/>
          </a:xfrm>
          <a:prstGeom prst="rect">
            <a:avLst/>
          </a:prstGeom>
        </p:spPr>
      </p:pic>
      <p:sp>
        <p:nvSpPr>
          <p:cNvPr id="26" name="Rectangle 25">
            <a:extLst>
              <a:ext uri="{FF2B5EF4-FFF2-40B4-BE49-F238E27FC236}">
                <a16:creationId xmlns:a16="http://schemas.microsoft.com/office/drawing/2014/main" id="{B8E12F76-C1AB-4A91-B223-B577C31F72ED}"/>
              </a:ext>
            </a:extLst>
          </p:cNvPr>
          <p:cNvSpPr/>
          <p:nvPr/>
        </p:nvSpPr>
        <p:spPr>
          <a:xfrm rot="5400000">
            <a:off x="3718852" y="2493295"/>
            <a:ext cx="1314669" cy="138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14AFBB-94EF-468B-9FA3-8AD50DE84F80}"/>
              </a:ext>
            </a:extLst>
          </p:cNvPr>
          <p:cNvSpPr/>
          <p:nvPr/>
        </p:nvSpPr>
        <p:spPr>
          <a:xfrm rot="5400000">
            <a:off x="3713414" y="4241776"/>
            <a:ext cx="1314669" cy="138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565EA7D-3356-4DF9-AE9A-CCAA9E993F51}"/>
              </a:ext>
            </a:extLst>
          </p:cNvPr>
          <p:cNvSpPr/>
          <p:nvPr/>
        </p:nvSpPr>
        <p:spPr>
          <a:xfrm rot="5400000">
            <a:off x="4089889" y="5839668"/>
            <a:ext cx="1314669" cy="138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World with solid fill">
            <a:extLst>
              <a:ext uri="{FF2B5EF4-FFF2-40B4-BE49-F238E27FC236}">
                <a16:creationId xmlns:a16="http://schemas.microsoft.com/office/drawing/2014/main" id="{C2E92110-6B46-49DD-9E70-2BC869CF779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82283" y="2038366"/>
            <a:ext cx="914400" cy="914400"/>
          </a:xfrm>
          <a:prstGeom prst="rect">
            <a:avLst/>
          </a:prstGeom>
        </p:spPr>
      </p:pic>
      <p:sp>
        <p:nvSpPr>
          <p:cNvPr id="30" name="Title 1">
            <a:extLst>
              <a:ext uri="{FF2B5EF4-FFF2-40B4-BE49-F238E27FC236}">
                <a16:creationId xmlns:a16="http://schemas.microsoft.com/office/drawing/2014/main" id="{A0E631EF-5B6D-431F-BA52-CA74CDC514AA}"/>
              </a:ext>
            </a:extLst>
          </p:cNvPr>
          <p:cNvSpPr txBox="1">
            <a:spLocks/>
          </p:cNvSpPr>
          <p:nvPr/>
        </p:nvSpPr>
        <p:spPr>
          <a:xfrm>
            <a:off x="828512" y="699790"/>
            <a:ext cx="3200729" cy="78654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r>
              <a:rPr lang="en-US"/>
              <a:t>Catalyzing digital</a:t>
            </a:r>
          </a:p>
          <a:p>
            <a:r>
              <a:rPr lang="en-US"/>
              <a:t>transformation</a:t>
            </a:r>
          </a:p>
        </p:txBody>
      </p:sp>
      <p:sp>
        <p:nvSpPr>
          <p:cNvPr id="31" name="Content Placeholder 2">
            <a:extLst>
              <a:ext uri="{FF2B5EF4-FFF2-40B4-BE49-F238E27FC236}">
                <a16:creationId xmlns:a16="http://schemas.microsoft.com/office/drawing/2014/main" id="{59DF5AFF-901C-4C63-A697-7E1D9C5A7590}"/>
              </a:ext>
            </a:extLst>
          </p:cNvPr>
          <p:cNvSpPr txBox="1">
            <a:spLocks/>
          </p:cNvSpPr>
          <p:nvPr/>
        </p:nvSpPr>
        <p:spPr>
          <a:xfrm>
            <a:off x="837295" y="1828800"/>
            <a:ext cx="2786854" cy="1891451"/>
          </a:xfrm>
          <a:prstGeom prst="rect">
            <a:avLst/>
          </a:prstGeom>
        </p:spPr>
        <p:txBody>
          <a:bodyPr lIns="91440" tIns="45720" rIns="91440" bIns="45720" anchor="t"/>
          <a:lstStyle>
            <a:lvl1pPr marL="0" indent="0" algn="l" defTabSz="914400" rtl="0" eaLnBrk="1" latinLnBrk="0" hangingPunct="1">
              <a:lnSpc>
                <a:spcPct val="90000"/>
              </a:lnSpc>
              <a:spcBef>
                <a:spcPts val="900"/>
              </a:spcBef>
              <a:buFont typeface="Arial" panose="020B0604020202020204" pitchFamily="34" charset="0"/>
              <a:buNone/>
              <a:defRPr sz="1600" kern="1200">
                <a:solidFill>
                  <a:schemeClr val="tx1"/>
                </a:solidFill>
                <a:latin typeface="+mn-lt"/>
                <a:ea typeface="+mn-ea"/>
                <a:cs typeface="+mn-cs"/>
              </a:defRPr>
            </a:lvl1pPr>
            <a:lvl2pPr marL="0" indent="-228600" algn="l" defTabSz="914400" rtl="0" eaLnBrk="1" latinLnBrk="0" hangingPunct="1">
              <a:lnSpc>
                <a:spcPct val="90000"/>
              </a:lnSpc>
              <a:spcBef>
                <a:spcPts val="900"/>
              </a:spcBef>
              <a:buFont typeface="Arial" panose="020B0604020202020204" pitchFamily="34" charset="0"/>
              <a:buChar char="•"/>
              <a:defRPr sz="1600" kern="1200">
                <a:solidFill>
                  <a:schemeClr val="tx1"/>
                </a:solidFill>
                <a:latin typeface="+mn-lt"/>
                <a:ea typeface="+mn-ea"/>
                <a:cs typeface="+mn-cs"/>
              </a:defRPr>
            </a:lvl2pPr>
            <a:lvl3pPr marL="457200" indent="-228600" algn="l" defTabSz="914400" rtl="0" eaLnBrk="1" latinLnBrk="0" hangingPunct="1">
              <a:lnSpc>
                <a:spcPct val="90000"/>
              </a:lnSpc>
              <a:spcBef>
                <a:spcPts val="900"/>
              </a:spcBef>
              <a:buSzPct val="75000"/>
              <a:buFont typeface="Courier New" panose="02070309020205020404" pitchFamily="49" charset="0"/>
              <a:buChar char="o"/>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900"/>
              </a:spcBef>
              <a:buSzPct val="80000"/>
              <a:buFont typeface="Wingdings" pitchFamily="2" charset="2"/>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9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cs typeface="Arial"/>
              </a:rPr>
              <a:t>DUAL has translated country learnings into a model for digital transformation for data use and a package of actionable advocacy materials to inspire change among key audiences.</a:t>
            </a:r>
          </a:p>
          <a:p>
            <a:endParaRPr lang="en-US" sz="2000"/>
          </a:p>
        </p:txBody>
      </p:sp>
      <p:pic>
        <p:nvPicPr>
          <p:cNvPr id="36" name="Picture 35" descr="A person looking at a phone&#10;&#10;Description automatically generated with low confidence">
            <a:extLst>
              <a:ext uri="{FF2B5EF4-FFF2-40B4-BE49-F238E27FC236}">
                <a16:creationId xmlns:a16="http://schemas.microsoft.com/office/drawing/2014/main" id="{5A86A316-FFB2-4C2A-9B21-D485EE85ECEC}"/>
              </a:ext>
            </a:extLst>
          </p:cNvPr>
          <p:cNvPicPr preferRelativeResize="0">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413430" y="578232"/>
            <a:ext cx="5617737" cy="5493907"/>
          </a:xfrm>
          <a:prstGeom prst="ellipse">
            <a:avLst/>
          </a:prstGeom>
          <a:ln w="101600">
            <a:solidFill>
              <a:schemeClr val="accent2"/>
            </a:solidFill>
          </a:ln>
        </p:spPr>
      </p:pic>
      <p:sp>
        <p:nvSpPr>
          <p:cNvPr id="32" name="Text Placeholder 4">
            <a:extLst>
              <a:ext uri="{FF2B5EF4-FFF2-40B4-BE49-F238E27FC236}">
                <a16:creationId xmlns:a16="http://schemas.microsoft.com/office/drawing/2014/main" id="{B9B05ECB-3DBE-45B3-889C-DA7B31D61B93}"/>
              </a:ext>
            </a:extLst>
          </p:cNvPr>
          <p:cNvSpPr txBox="1">
            <a:spLocks/>
          </p:cNvSpPr>
          <p:nvPr/>
        </p:nvSpPr>
        <p:spPr>
          <a:xfrm>
            <a:off x="10333655" y="15196"/>
            <a:ext cx="2657061" cy="434612"/>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Photo: PATH/Trevor Snapp</a:t>
            </a:r>
          </a:p>
        </p:txBody>
      </p:sp>
    </p:spTree>
    <p:extLst>
      <p:ext uri="{BB962C8B-B14F-4D97-AF65-F5344CB8AC3E}">
        <p14:creationId xmlns:p14="http://schemas.microsoft.com/office/powerpoint/2010/main" val="357361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E47A9-9D3D-4DA2-AE60-9210CE15BD99}"/>
              </a:ext>
            </a:extLst>
          </p:cNvPr>
          <p:cNvSpPr>
            <a:spLocks noGrp="1"/>
          </p:cNvSpPr>
          <p:nvPr>
            <p:ph type="title"/>
          </p:nvPr>
        </p:nvSpPr>
        <p:spPr>
          <a:xfrm>
            <a:off x="838200" y="674695"/>
            <a:ext cx="3126300" cy="514025"/>
          </a:xfrm>
        </p:spPr>
        <p:txBody>
          <a:bodyPr>
            <a:normAutofit/>
          </a:bodyPr>
          <a:lstStyle/>
          <a:p>
            <a:r>
              <a:rPr lang="en-US" sz="2800"/>
              <a:t>Existing models</a:t>
            </a:r>
          </a:p>
        </p:txBody>
      </p:sp>
      <p:pic>
        <p:nvPicPr>
          <p:cNvPr id="8" name="Picture 7" descr="Diagram&#10;&#10;Description automatically generated">
            <a:extLst>
              <a:ext uri="{FF2B5EF4-FFF2-40B4-BE49-F238E27FC236}">
                <a16:creationId xmlns:a16="http://schemas.microsoft.com/office/drawing/2014/main" id="{4EC80B47-8ADE-455A-8492-4F1AF62EE9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1910035"/>
            <a:ext cx="3088949" cy="2095038"/>
          </a:xfrm>
          <a:prstGeom prst="rect">
            <a:avLst/>
          </a:prstGeom>
        </p:spPr>
      </p:pic>
      <p:pic>
        <p:nvPicPr>
          <p:cNvPr id="4" name="Picture 3">
            <a:extLst>
              <a:ext uri="{FF2B5EF4-FFF2-40B4-BE49-F238E27FC236}">
                <a16:creationId xmlns:a16="http://schemas.microsoft.com/office/drawing/2014/main" id="{9F11F269-B48D-B6E9-E38B-641D6281ED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2865" y="2195231"/>
            <a:ext cx="3195829" cy="1549977"/>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B6C8CC48-BFC2-40FD-A7BA-8E36465D3F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0182" y="2440197"/>
            <a:ext cx="3023618" cy="1060045"/>
          </a:xfrm>
          <a:prstGeom prst="rect">
            <a:avLst/>
          </a:prstGeom>
        </p:spPr>
      </p:pic>
      <p:sp>
        <p:nvSpPr>
          <p:cNvPr id="3" name="TextBox 2">
            <a:extLst>
              <a:ext uri="{FF2B5EF4-FFF2-40B4-BE49-F238E27FC236}">
                <a16:creationId xmlns:a16="http://schemas.microsoft.com/office/drawing/2014/main" id="{CF22EFF5-FE9A-9A00-B5E8-AAF37BC520E3}"/>
              </a:ext>
            </a:extLst>
          </p:cNvPr>
          <p:cNvSpPr txBox="1"/>
          <p:nvPr/>
        </p:nvSpPr>
        <p:spPr>
          <a:xfrm>
            <a:off x="8159308" y="4206189"/>
            <a:ext cx="3194492" cy="646331"/>
          </a:xfrm>
          <a:prstGeom prst="rect">
            <a:avLst/>
          </a:prstGeom>
          <a:noFill/>
        </p:spPr>
        <p:txBody>
          <a:bodyPr wrap="square" lIns="91440" tIns="45720" rIns="91440" bIns="45720" rtlCol="0" anchor="t">
            <a:spAutoFit/>
          </a:bodyPr>
          <a:lstStyle/>
          <a:p>
            <a:pPr algn="ctr"/>
            <a:r>
              <a:rPr lang="en-US"/>
              <a:t> National eHealth Strategy Toolkit (WHO/ITU)</a:t>
            </a:r>
          </a:p>
        </p:txBody>
      </p:sp>
      <p:sp>
        <p:nvSpPr>
          <p:cNvPr id="7" name="TextBox 6">
            <a:extLst>
              <a:ext uri="{FF2B5EF4-FFF2-40B4-BE49-F238E27FC236}">
                <a16:creationId xmlns:a16="http://schemas.microsoft.com/office/drawing/2014/main" id="{486C6E7A-5FA0-8427-F7C4-E342A4AAE25C}"/>
              </a:ext>
            </a:extLst>
          </p:cNvPr>
          <p:cNvSpPr txBox="1"/>
          <p:nvPr/>
        </p:nvSpPr>
        <p:spPr>
          <a:xfrm>
            <a:off x="4495227" y="4206189"/>
            <a:ext cx="3195830" cy="1067343"/>
          </a:xfrm>
          <a:prstGeom prst="rect">
            <a:avLst/>
          </a:prstGeom>
          <a:noFill/>
        </p:spPr>
        <p:txBody>
          <a:bodyPr wrap="square" lIns="91440" tIns="45720" rIns="91440" bIns="45720" anchor="t">
            <a:spAutoFit/>
          </a:bodyPr>
          <a:lstStyle/>
          <a:p>
            <a:pPr marR="0" lvl="0" algn="ctr">
              <a:lnSpc>
                <a:spcPct val="120000"/>
              </a:lnSpc>
              <a:spcBef>
                <a:spcPts val="0"/>
              </a:spcBef>
              <a:spcAft>
                <a:spcPts val="600"/>
              </a:spcAft>
              <a:buClr>
                <a:srgbClr val="008C9B"/>
              </a:buClr>
              <a:buSzPts val="1100"/>
            </a:pPr>
            <a:r>
              <a:rPr lang="en-US">
                <a:effectLst/>
                <a:ea typeface="Times New Roman" panose="02020603050405020304" pitchFamily="18" charset="0"/>
                <a:cs typeface="Times New Roman" panose="02020603050405020304" pitchFamily="18" charset="0"/>
              </a:rPr>
              <a:t>Performance of Routine Information System Management Series</a:t>
            </a:r>
            <a:r>
              <a:rPr lang="en-US">
                <a:ea typeface="Times New Roman" panose="02020603050405020304" pitchFamily="18" charset="0"/>
                <a:cs typeface="Times New Roman" panose="02020603050405020304" pitchFamily="18" charset="0"/>
              </a:rPr>
              <a:t> (</a:t>
            </a:r>
            <a:r>
              <a:rPr lang="en-US">
                <a:effectLst/>
                <a:ea typeface="Times New Roman" panose="02020603050405020304" pitchFamily="18" charset="0"/>
                <a:cs typeface="Times New Roman" panose="02020603050405020304" pitchFamily="18" charset="0"/>
              </a:rPr>
              <a:t>PRISM)</a:t>
            </a:r>
            <a:endParaRPr lang="en-US">
              <a:effectLst/>
              <a:ea typeface="Arial" panose="020B06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F072D950-EA7E-F29F-B308-E83B407AB53B}"/>
              </a:ext>
            </a:extLst>
          </p:cNvPr>
          <p:cNvSpPr txBox="1"/>
          <p:nvPr/>
        </p:nvSpPr>
        <p:spPr>
          <a:xfrm>
            <a:off x="831145" y="4206189"/>
            <a:ext cx="3195831" cy="1067343"/>
          </a:xfrm>
          <a:prstGeom prst="rect">
            <a:avLst/>
          </a:prstGeom>
          <a:noFill/>
        </p:spPr>
        <p:txBody>
          <a:bodyPr wrap="square" lIns="91440" tIns="45720" rIns="91440" bIns="45720" anchor="t">
            <a:spAutoFit/>
          </a:bodyPr>
          <a:lstStyle/>
          <a:p>
            <a:pPr algn="ctr">
              <a:lnSpc>
                <a:spcPct val="120000"/>
              </a:lnSpc>
              <a:spcAft>
                <a:spcPts val="600"/>
              </a:spcAft>
              <a:buClr>
                <a:srgbClr val="008C9B"/>
              </a:buClr>
              <a:buSzPts val="1100"/>
            </a:pPr>
            <a:r>
              <a:rPr lang="en-US">
                <a:effectLst/>
                <a:ea typeface="Arial" panose="020B0604020202020204" pitchFamily="34" charset="0"/>
                <a:cs typeface="Times New Roman"/>
              </a:rPr>
              <a:t>Theory of Change for the</a:t>
            </a:r>
            <a:r>
              <a:rPr lang="en-US">
                <a:ea typeface="Arial" panose="020B0604020202020204" pitchFamily="34" charset="0"/>
                <a:cs typeface="Times New Roman"/>
              </a:rPr>
              <a:t> </a:t>
            </a:r>
            <a:r>
              <a:rPr lang="en-US">
                <a:effectLst/>
                <a:ea typeface="Arial" panose="020B0604020202020204" pitchFamily="34" charset="0"/>
                <a:cs typeface="Times New Roman"/>
              </a:rPr>
              <a:t>Tanzania Data Use Partnership</a:t>
            </a:r>
            <a:endParaRPr lang="en-US">
              <a:cs typeface="Times New Roman"/>
            </a:endParaRPr>
          </a:p>
        </p:txBody>
      </p:sp>
      <p:sp>
        <p:nvSpPr>
          <p:cNvPr id="12" name="TextBox 11">
            <a:extLst>
              <a:ext uri="{FF2B5EF4-FFF2-40B4-BE49-F238E27FC236}">
                <a16:creationId xmlns:a16="http://schemas.microsoft.com/office/drawing/2014/main" id="{DF6AFE46-5B33-504C-FFE3-BC1ACF9ED3A3}"/>
              </a:ext>
            </a:extLst>
          </p:cNvPr>
          <p:cNvSpPr txBox="1"/>
          <p:nvPr/>
        </p:nvSpPr>
        <p:spPr>
          <a:xfrm>
            <a:off x="838200" y="1174206"/>
            <a:ext cx="8017822" cy="400110"/>
          </a:xfrm>
          <a:prstGeom prst="rect">
            <a:avLst/>
          </a:prstGeom>
          <a:noFill/>
        </p:spPr>
        <p:txBody>
          <a:bodyPr wrap="square">
            <a:spAutoFit/>
          </a:bodyPr>
          <a:lstStyle/>
          <a:p>
            <a:r>
              <a:rPr lang="en-US" sz="2000"/>
              <a:t>DUALs work built upon existing normative guidance and models</a:t>
            </a:r>
          </a:p>
        </p:txBody>
      </p:sp>
      <p:cxnSp>
        <p:nvCxnSpPr>
          <p:cNvPr id="16" name="Straight Connector 15">
            <a:extLst>
              <a:ext uri="{FF2B5EF4-FFF2-40B4-BE49-F238E27FC236}">
                <a16:creationId xmlns:a16="http://schemas.microsoft.com/office/drawing/2014/main" id="{84765B20-EE31-BD5C-BD77-356F29A330A4}"/>
              </a:ext>
            </a:extLst>
          </p:cNvPr>
          <p:cNvCxnSpPr/>
          <p:nvPr/>
        </p:nvCxnSpPr>
        <p:spPr>
          <a:xfrm>
            <a:off x="4261104" y="1828800"/>
            <a:ext cx="0" cy="25146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9B298E-2CC2-F8EA-41B0-AF9AD1D654C0}"/>
              </a:ext>
            </a:extLst>
          </p:cNvPr>
          <p:cNvCxnSpPr/>
          <p:nvPr/>
        </p:nvCxnSpPr>
        <p:spPr>
          <a:xfrm>
            <a:off x="7970520" y="1828800"/>
            <a:ext cx="0" cy="25146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88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5F15A3-E465-51AC-8A8D-7F72AC5A0AAA}"/>
              </a:ext>
            </a:extLst>
          </p:cNvPr>
          <p:cNvSpPr>
            <a:spLocks noGrp="1"/>
          </p:cNvSpPr>
          <p:nvPr>
            <p:ph type="title"/>
          </p:nvPr>
        </p:nvSpPr>
        <p:spPr>
          <a:xfrm>
            <a:off x="6096000" y="685801"/>
            <a:ext cx="5605462" cy="914400"/>
          </a:xfrm>
        </p:spPr>
        <p:txBody>
          <a:bodyPr/>
          <a:lstStyle/>
          <a:p>
            <a:r>
              <a:rPr lang="en-US"/>
              <a:t>A collaborative research approach</a:t>
            </a:r>
          </a:p>
        </p:txBody>
      </p:sp>
      <p:graphicFrame>
        <p:nvGraphicFramePr>
          <p:cNvPr id="8" name="Content Placeholder 3">
            <a:extLst>
              <a:ext uri="{FF2B5EF4-FFF2-40B4-BE49-F238E27FC236}">
                <a16:creationId xmlns:a16="http://schemas.microsoft.com/office/drawing/2014/main" id="{30596A92-BE5A-2B48-704D-C1BAECB610F9}"/>
              </a:ext>
            </a:extLst>
          </p:cNvPr>
          <p:cNvGraphicFramePr>
            <a:graphicFrameLocks noGrp="1"/>
          </p:cNvGraphicFramePr>
          <p:nvPr>
            <p:ph sz="half" idx="1"/>
            <p:extLst>
              <p:ext uri="{D42A27DB-BD31-4B8C-83A1-F6EECF244321}">
                <p14:modId xmlns:p14="http://schemas.microsoft.com/office/powerpoint/2010/main" val="1238259716"/>
              </p:ext>
            </p:extLst>
          </p:nvPr>
        </p:nvGraphicFramePr>
        <p:xfrm>
          <a:off x="6096000" y="1825625"/>
          <a:ext cx="5605462" cy="411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957A2668-E094-71A8-FFCB-B1970F236E82}"/>
              </a:ext>
            </a:extLst>
          </p:cNvPr>
          <p:cNvSpPr>
            <a:spLocks noGrp="1"/>
          </p:cNvSpPr>
          <p:nvPr>
            <p:ph type="body" sz="quarter" idx="11"/>
          </p:nvPr>
        </p:nvSpPr>
        <p:spPr/>
        <p:txBody>
          <a:bodyPr/>
          <a:lstStyle/>
          <a:p>
            <a:r>
              <a:rPr lang="en-US"/>
              <a:t>Photo: PATH/ Trevor Snapp</a:t>
            </a:r>
          </a:p>
        </p:txBody>
      </p:sp>
      <p:pic>
        <p:nvPicPr>
          <p:cNvPr id="6" name="Picture Placeholder 5">
            <a:extLst>
              <a:ext uri="{FF2B5EF4-FFF2-40B4-BE49-F238E27FC236}">
                <a16:creationId xmlns:a16="http://schemas.microsoft.com/office/drawing/2014/main" id="{7D6B09E3-A001-3AC1-0FBE-3A26A39F3CC2}"/>
              </a:ext>
            </a:extLst>
          </p:cNvPr>
          <p:cNvPicPr>
            <a:picLocks noGrp="1" noChangeAspect="1"/>
          </p:cNvPicPr>
          <p:nvPr>
            <p:ph type="pic" sz="quarter" idx="10"/>
          </p:nvPr>
        </p:nvPicPr>
        <p:blipFill>
          <a:blip r:embed="rId8" cstate="print">
            <a:extLst>
              <a:ext uri="{28A0092B-C50C-407E-A947-70E740481C1C}">
                <a14:useLocalDpi xmlns:a14="http://schemas.microsoft.com/office/drawing/2010/main"/>
              </a:ext>
            </a:extLst>
          </a:blip>
          <a:srcRect/>
          <a:stretch>
            <a:fillRect/>
          </a:stretch>
        </p:blipFill>
        <p:spPr>
          <a:xfrm>
            <a:off x="0" y="0"/>
            <a:ext cx="5605463" cy="6858000"/>
          </a:xfrm>
          <a:prstGeom prst="rect">
            <a:avLst/>
          </a:prstGeom>
        </p:spPr>
      </p:pic>
    </p:spTree>
    <p:extLst>
      <p:ext uri="{BB962C8B-B14F-4D97-AF65-F5344CB8AC3E}">
        <p14:creationId xmlns:p14="http://schemas.microsoft.com/office/powerpoint/2010/main" val="249881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0CF2049-CC3B-469C-9FFD-1407050AB606}"/>
              </a:ext>
            </a:extLst>
          </p:cNvPr>
          <p:cNvSpPr/>
          <p:nvPr/>
        </p:nvSpPr>
        <p:spPr>
          <a:xfrm>
            <a:off x="3123456" y="4125020"/>
            <a:ext cx="3912554" cy="1760950"/>
          </a:xfrm>
          <a:prstGeom prst="rect">
            <a:avLst/>
          </a:prstGeom>
          <a:solidFill>
            <a:schemeClr val="bg2"/>
          </a:solidFill>
          <a:ln w="76200">
            <a:solidFill>
              <a:schemeClr val="accent5">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Chevron 22">
            <a:extLst>
              <a:ext uri="{FF2B5EF4-FFF2-40B4-BE49-F238E27FC236}">
                <a16:creationId xmlns:a16="http://schemas.microsoft.com/office/drawing/2014/main" id="{EC1D2ABF-0845-E962-9EFF-BF597AE7D49F}"/>
              </a:ext>
            </a:extLst>
          </p:cNvPr>
          <p:cNvSpPr/>
          <p:nvPr/>
        </p:nvSpPr>
        <p:spPr>
          <a:xfrm rot="10800000">
            <a:off x="6095999" y="4073037"/>
            <a:ext cx="5257799" cy="1847260"/>
          </a:xfrm>
          <a:custGeom>
            <a:avLst/>
            <a:gdLst>
              <a:gd name="connsiteX0" fmla="*/ 0 w 4850296"/>
              <a:gd name="connsiteY0" fmla="*/ 0 h 1847260"/>
              <a:gd name="connsiteX1" fmla="*/ 3926666 w 4850296"/>
              <a:gd name="connsiteY1" fmla="*/ 0 h 1847260"/>
              <a:gd name="connsiteX2" fmla="*/ 4850296 w 4850296"/>
              <a:gd name="connsiteY2" fmla="*/ 923630 h 1847260"/>
              <a:gd name="connsiteX3" fmla="*/ 3926666 w 4850296"/>
              <a:gd name="connsiteY3" fmla="*/ 1847260 h 1847260"/>
              <a:gd name="connsiteX4" fmla="*/ 0 w 4850296"/>
              <a:gd name="connsiteY4" fmla="*/ 1847260 h 1847260"/>
              <a:gd name="connsiteX5" fmla="*/ 923630 w 4850296"/>
              <a:gd name="connsiteY5" fmla="*/ 923630 h 1847260"/>
              <a:gd name="connsiteX6" fmla="*/ 0 w 4850296"/>
              <a:gd name="connsiteY6" fmla="*/ 0 h 1847260"/>
              <a:gd name="connsiteX0" fmla="*/ 1527 w 4851823"/>
              <a:gd name="connsiteY0" fmla="*/ 0 h 1847260"/>
              <a:gd name="connsiteX1" fmla="*/ 3928193 w 4851823"/>
              <a:gd name="connsiteY1" fmla="*/ 0 h 1847260"/>
              <a:gd name="connsiteX2" fmla="*/ 4851823 w 4851823"/>
              <a:gd name="connsiteY2" fmla="*/ 923630 h 1847260"/>
              <a:gd name="connsiteX3" fmla="*/ 3928193 w 4851823"/>
              <a:gd name="connsiteY3" fmla="*/ 1847260 h 1847260"/>
              <a:gd name="connsiteX4" fmla="*/ 1527 w 4851823"/>
              <a:gd name="connsiteY4" fmla="*/ 1847260 h 1847260"/>
              <a:gd name="connsiteX5" fmla="*/ 0 w 4851823"/>
              <a:gd name="connsiteY5" fmla="*/ 912872 h 1847260"/>
              <a:gd name="connsiteX6" fmla="*/ 1527 w 4851823"/>
              <a:gd name="connsiteY6" fmla="*/ 0 h 184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823" h="1847260">
                <a:moveTo>
                  <a:pt x="1527" y="0"/>
                </a:moveTo>
                <a:lnTo>
                  <a:pt x="3928193" y="0"/>
                </a:lnTo>
                <a:lnTo>
                  <a:pt x="4851823" y="923630"/>
                </a:lnTo>
                <a:lnTo>
                  <a:pt x="3928193" y="1847260"/>
                </a:lnTo>
                <a:lnTo>
                  <a:pt x="1527" y="1847260"/>
                </a:lnTo>
                <a:lnTo>
                  <a:pt x="0" y="912872"/>
                </a:lnTo>
                <a:lnTo>
                  <a:pt x="1527" y="0"/>
                </a:lnTo>
                <a:close/>
              </a:path>
            </a:pathLst>
          </a:cu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cs typeface="Arial"/>
            </a:endParaRPr>
          </a:p>
        </p:txBody>
      </p:sp>
      <p:sp>
        <p:nvSpPr>
          <p:cNvPr id="6" name="Triangle 5">
            <a:extLst>
              <a:ext uri="{FF2B5EF4-FFF2-40B4-BE49-F238E27FC236}">
                <a16:creationId xmlns:a16="http://schemas.microsoft.com/office/drawing/2014/main" id="{022C0E38-B434-0246-48D5-301EE5A7AD7B}"/>
              </a:ext>
            </a:extLst>
          </p:cNvPr>
          <p:cNvSpPr/>
          <p:nvPr/>
        </p:nvSpPr>
        <p:spPr>
          <a:xfrm rot="10800000">
            <a:off x="9647739" y="3961948"/>
            <a:ext cx="1742738" cy="902241"/>
          </a:xfrm>
          <a:prstGeom prst="triangle">
            <a:avLst/>
          </a:prstGeom>
          <a:solidFill>
            <a:schemeClr val="accent5">
              <a:lumMod val="60000"/>
              <a:lumOff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Chevron 25">
            <a:extLst>
              <a:ext uri="{FF2B5EF4-FFF2-40B4-BE49-F238E27FC236}">
                <a16:creationId xmlns:a16="http://schemas.microsoft.com/office/drawing/2014/main" id="{30C4ECAF-B5CE-408D-A5F3-687269E89AF5}"/>
              </a:ext>
            </a:extLst>
          </p:cNvPr>
          <p:cNvSpPr/>
          <p:nvPr/>
        </p:nvSpPr>
        <p:spPr>
          <a:xfrm>
            <a:off x="6743246" y="2133641"/>
            <a:ext cx="4610553" cy="1864856"/>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C50F61C-297B-4CCD-B3C9-5425D09970B2}"/>
              </a:ext>
            </a:extLst>
          </p:cNvPr>
          <p:cNvSpPr/>
          <p:nvPr/>
        </p:nvSpPr>
        <p:spPr>
          <a:xfrm>
            <a:off x="10283868" y="6225436"/>
            <a:ext cx="1265129" cy="49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6C739971-F50A-494A-893E-D89CFF40A79A}"/>
              </a:ext>
            </a:extLst>
          </p:cNvPr>
          <p:cNvSpPr/>
          <p:nvPr/>
        </p:nvSpPr>
        <p:spPr>
          <a:xfrm>
            <a:off x="2027582" y="2122847"/>
            <a:ext cx="5656107" cy="1886445"/>
          </a:xfrm>
          <a:prstGeom prst="chevron">
            <a:avLst/>
          </a:prstGeom>
          <a:solidFill>
            <a:schemeClr val="accent5">
              <a:lumMod val="40000"/>
              <a:lumOff val="60000"/>
            </a:schemeClr>
          </a:solidFill>
          <a:ln w="603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cs typeface="Arial"/>
            </a:endParaRPr>
          </a:p>
        </p:txBody>
      </p:sp>
      <p:sp>
        <p:nvSpPr>
          <p:cNvPr id="21" name="Title 2">
            <a:extLst>
              <a:ext uri="{FF2B5EF4-FFF2-40B4-BE49-F238E27FC236}">
                <a16:creationId xmlns:a16="http://schemas.microsoft.com/office/drawing/2014/main" id="{EF674445-745A-4089-B7FD-181D76BD693F}"/>
              </a:ext>
            </a:extLst>
          </p:cNvPr>
          <p:cNvSpPr txBox="1">
            <a:spLocks/>
          </p:cNvSpPr>
          <p:nvPr/>
        </p:nvSpPr>
        <p:spPr>
          <a:xfrm>
            <a:off x="857998" y="707672"/>
            <a:ext cx="5257800" cy="9144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r>
              <a:rPr lang="en-US"/>
              <a:t>Research methodology</a:t>
            </a:r>
          </a:p>
        </p:txBody>
      </p:sp>
      <p:sp>
        <p:nvSpPr>
          <p:cNvPr id="28" name="TextBox 27">
            <a:extLst>
              <a:ext uri="{FF2B5EF4-FFF2-40B4-BE49-F238E27FC236}">
                <a16:creationId xmlns:a16="http://schemas.microsoft.com/office/drawing/2014/main" id="{F2C66637-11EC-4D3D-9E31-E84D50649C0F}"/>
              </a:ext>
            </a:extLst>
          </p:cNvPr>
          <p:cNvSpPr txBox="1"/>
          <p:nvPr/>
        </p:nvSpPr>
        <p:spPr>
          <a:xfrm>
            <a:off x="8020795" y="2482746"/>
            <a:ext cx="3253887" cy="1001718"/>
          </a:xfrm>
          <a:prstGeom prst="rect">
            <a:avLst/>
          </a:prstGeom>
          <a:noFill/>
        </p:spPr>
        <p:txBody>
          <a:bodyPr wrap="square" rtlCol="0">
            <a:noAutofit/>
          </a:bodyPr>
          <a:lstStyle/>
          <a:p>
            <a:r>
              <a:rPr lang="en-US" sz="2000" b="1">
                <a:effectLst/>
                <a:ea typeface="Calibri" panose="020F0502020204030204" pitchFamily="34" charset="0"/>
                <a:cs typeface="Times New Roman" panose="02020603050405020304" pitchFamily="18" charset="0"/>
              </a:rPr>
              <a:t>Phase 2 </a:t>
            </a:r>
            <a:r>
              <a:rPr lang="en-US" sz="2000" i="1"/>
              <a:t>(completed)</a:t>
            </a:r>
          </a:p>
          <a:p>
            <a:r>
              <a:rPr lang="en-US" sz="1200">
                <a:effectLst/>
                <a:ea typeface="Calibri" panose="020F0502020204030204" pitchFamily="34" charset="0"/>
                <a:cs typeface="Times New Roman" panose="02020603050405020304" pitchFamily="18" charset="0"/>
              </a:rPr>
              <a:t>A qualitative assessment included KIIs, online surveys, and a series of webinars and virtual discussions with key representatives of our country audiences.</a:t>
            </a:r>
          </a:p>
        </p:txBody>
      </p:sp>
      <p:sp>
        <p:nvSpPr>
          <p:cNvPr id="15" name="TextBox 14">
            <a:extLst>
              <a:ext uri="{FF2B5EF4-FFF2-40B4-BE49-F238E27FC236}">
                <a16:creationId xmlns:a16="http://schemas.microsoft.com/office/drawing/2014/main" id="{F45BF707-A2C7-4064-958B-216E330F15FB}"/>
              </a:ext>
            </a:extLst>
          </p:cNvPr>
          <p:cNvSpPr txBox="1"/>
          <p:nvPr/>
        </p:nvSpPr>
        <p:spPr>
          <a:xfrm>
            <a:off x="3755763" y="2514600"/>
            <a:ext cx="2950805" cy="914400"/>
          </a:xfrm>
          <a:prstGeom prst="rect">
            <a:avLst/>
          </a:prstGeom>
          <a:noFill/>
        </p:spPr>
        <p:txBody>
          <a:bodyPr wrap="square" rtlCol="0">
            <a:noAutofit/>
          </a:bodyPr>
          <a:lstStyle/>
          <a:p>
            <a:r>
              <a:rPr lang="en-US" sz="2000" b="1"/>
              <a:t>Phase 1 </a:t>
            </a:r>
            <a:r>
              <a:rPr lang="en-US" sz="2000" i="1"/>
              <a:t>(completed)</a:t>
            </a:r>
          </a:p>
          <a:p>
            <a:r>
              <a:rPr lang="en-US" sz="1200">
                <a:effectLst/>
                <a:ea typeface="Calibri" panose="020F0502020204030204" pitchFamily="34" charset="0"/>
                <a:cs typeface="Times New Roman" panose="02020603050405020304" pitchFamily="18" charset="0"/>
              </a:rPr>
              <a:t>A comprehensive document review helped to determine key themes within the current evidence base from our five focal countries.</a:t>
            </a:r>
          </a:p>
          <a:p>
            <a:endParaRPr lang="en-US" sz="200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0C44D8F8-925D-4E4D-85B4-51A2F3DE7518}"/>
              </a:ext>
            </a:extLst>
          </p:cNvPr>
          <p:cNvSpPr txBox="1"/>
          <p:nvPr/>
        </p:nvSpPr>
        <p:spPr>
          <a:xfrm>
            <a:off x="3444073" y="4567822"/>
            <a:ext cx="2751268" cy="795802"/>
          </a:xfrm>
          <a:prstGeom prst="rect">
            <a:avLst/>
          </a:prstGeom>
          <a:noFill/>
        </p:spPr>
        <p:txBody>
          <a:bodyPr wrap="square" rtlCol="0">
            <a:noAutofit/>
          </a:bodyPr>
          <a:lstStyle/>
          <a:p>
            <a:r>
              <a:rPr lang="en-US" sz="2000" b="1"/>
              <a:t>Where are we now?</a:t>
            </a:r>
          </a:p>
          <a:p>
            <a:r>
              <a:rPr lang="en-US" sz="1200">
                <a:cs typeface="Times New Roman" panose="02020603050405020304" pitchFamily="18" charset="0"/>
              </a:rPr>
              <a:t>Engaging and building awareness of model with key stakeholders.</a:t>
            </a:r>
            <a:endParaRPr lang="en-US">
              <a:cs typeface="Times New Roman" panose="02020603050405020304" pitchFamily="18" charset="0"/>
            </a:endParaRPr>
          </a:p>
        </p:txBody>
      </p:sp>
      <p:sp>
        <p:nvSpPr>
          <p:cNvPr id="24" name="TextBox 23">
            <a:extLst>
              <a:ext uri="{FF2B5EF4-FFF2-40B4-BE49-F238E27FC236}">
                <a16:creationId xmlns:a16="http://schemas.microsoft.com/office/drawing/2014/main" id="{D9FBB5A0-B2F4-0E71-2EC4-2DC9466AA37C}"/>
              </a:ext>
            </a:extLst>
          </p:cNvPr>
          <p:cNvSpPr txBox="1"/>
          <p:nvPr/>
        </p:nvSpPr>
        <p:spPr>
          <a:xfrm>
            <a:off x="7019370" y="4420683"/>
            <a:ext cx="3264498" cy="1250834"/>
          </a:xfrm>
          <a:prstGeom prst="rect">
            <a:avLst/>
          </a:prstGeom>
          <a:noFill/>
        </p:spPr>
        <p:txBody>
          <a:bodyPr wrap="square" rtlCol="0">
            <a:noAutofit/>
          </a:bodyPr>
          <a:lstStyle/>
          <a:p>
            <a:r>
              <a:rPr lang="en-US" sz="2000" b="1">
                <a:solidFill>
                  <a:schemeClr val="bg1"/>
                </a:solidFill>
              </a:rPr>
              <a:t>Phase 3 </a:t>
            </a:r>
            <a:r>
              <a:rPr lang="en-US" sz="2000" i="1">
                <a:solidFill>
                  <a:schemeClr val="bg1"/>
                </a:solidFill>
              </a:rPr>
              <a:t>(completed)</a:t>
            </a:r>
          </a:p>
          <a:p>
            <a:r>
              <a:rPr lang="en-US" sz="1200">
                <a:solidFill>
                  <a:schemeClr val="bg1"/>
                </a:solidFill>
                <a:effectLst/>
                <a:ea typeface="Calibri" panose="020F0502020204030204" pitchFamily="34" charset="0"/>
                <a:cs typeface="Times New Roman" panose="02020603050405020304" pitchFamily="18" charset="0"/>
              </a:rPr>
              <a:t>An analysis of all five countries’ data helped to select themes for cross-country conversations after which the findings were compiled synthesis process. The DUAL model was developed.</a:t>
            </a:r>
          </a:p>
          <a:p>
            <a:endParaRPr lang="en-US" sz="2000">
              <a:solidFill>
                <a:schemeClr val="bg1"/>
              </a:solidFill>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8713310B-D206-01C5-6335-DA47AD28885A}"/>
              </a:ext>
            </a:extLst>
          </p:cNvPr>
          <p:cNvSpPr/>
          <p:nvPr/>
        </p:nvSpPr>
        <p:spPr>
          <a:xfrm>
            <a:off x="627224" y="1627544"/>
            <a:ext cx="2859674" cy="285967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5" name="Group 4">
            <a:extLst>
              <a:ext uri="{FF2B5EF4-FFF2-40B4-BE49-F238E27FC236}">
                <a16:creationId xmlns:a16="http://schemas.microsoft.com/office/drawing/2014/main" id="{A27723F3-C559-913C-4471-4F85DBDD0E8F}"/>
              </a:ext>
            </a:extLst>
          </p:cNvPr>
          <p:cNvGrpSpPr/>
          <p:nvPr/>
        </p:nvGrpSpPr>
        <p:grpSpPr>
          <a:xfrm>
            <a:off x="1029869" y="1957365"/>
            <a:ext cx="2194561" cy="2210171"/>
            <a:chOff x="1029869" y="1581790"/>
            <a:chExt cx="2194561" cy="2210171"/>
          </a:xfrm>
        </p:grpSpPr>
        <p:sp>
          <p:nvSpPr>
            <p:cNvPr id="16" name="Arc 15">
              <a:extLst>
                <a:ext uri="{FF2B5EF4-FFF2-40B4-BE49-F238E27FC236}">
                  <a16:creationId xmlns:a16="http://schemas.microsoft.com/office/drawing/2014/main" id="{0FA8EBCF-DBBE-4DE4-834E-6A84ED2EC635}"/>
                </a:ext>
              </a:extLst>
            </p:cNvPr>
            <p:cNvSpPr/>
            <p:nvPr/>
          </p:nvSpPr>
          <p:spPr>
            <a:xfrm>
              <a:off x="1029869" y="1597401"/>
              <a:ext cx="2194560" cy="2194560"/>
            </a:xfrm>
            <a:prstGeom prst="arc">
              <a:avLst>
                <a:gd name="adj1" fmla="val 20739845"/>
                <a:gd name="adj2" fmla="val 10101459"/>
              </a:avLst>
            </a:prstGeom>
            <a:ln w="381000">
              <a:solidFill>
                <a:schemeClr val="accent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299FBC59-6250-4954-A929-7716FA686765}"/>
                </a:ext>
              </a:extLst>
            </p:cNvPr>
            <p:cNvSpPr/>
            <p:nvPr/>
          </p:nvSpPr>
          <p:spPr>
            <a:xfrm>
              <a:off x="1029870" y="1581790"/>
              <a:ext cx="2194560" cy="2194560"/>
            </a:xfrm>
            <a:prstGeom prst="arc">
              <a:avLst>
                <a:gd name="adj1" fmla="val 9891699"/>
                <a:gd name="adj2" fmla="val 20824655"/>
              </a:avLst>
            </a:prstGeom>
            <a:ln w="381000">
              <a:solidFill>
                <a:srgbClr val="A5DFE5"/>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grpSp>
          <p:nvGrpSpPr>
            <p:cNvPr id="2" name="Group 1">
              <a:extLst>
                <a:ext uri="{FF2B5EF4-FFF2-40B4-BE49-F238E27FC236}">
                  <a16:creationId xmlns:a16="http://schemas.microsoft.com/office/drawing/2014/main" id="{EEEF7F48-6146-0951-2783-63DF884AC90F}"/>
                </a:ext>
              </a:extLst>
            </p:cNvPr>
            <p:cNvGrpSpPr/>
            <p:nvPr/>
          </p:nvGrpSpPr>
          <p:grpSpPr>
            <a:xfrm>
              <a:off x="1318789" y="1856110"/>
              <a:ext cx="1645920" cy="1645920"/>
              <a:chOff x="1056589" y="1797961"/>
              <a:chExt cx="1645920" cy="1645920"/>
            </a:xfrm>
          </p:grpSpPr>
          <p:sp>
            <p:nvSpPr>
              <p:cNvPr id="17" name="Oval 16">
                <a:extLst>
                  <a:ext uri="{FF2B5EF4-FFF2-40B4-BE49-F238E27FC236}">
                    <a16:creationId xmlns:a16="http://schemas.microsoft.com/office/drawing/2014/main" id="{66F5C46A-6685-4B3C-9100-3CC20DF1777D}"/>
                  </a:ext>
                </a:extLst>
              </p:cNvPr>
              <p:cNvSpPr/>
              <p:nvPr/>
            </p:nvSpPr>
            <p:spPr>
              <a:xfrm>
                <a:off x="1056589" y="1797961"/>
                <a:ext cx="1645920" cy="1645920"/>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b="1">
                  <a:solidFill>
                    <a:schemeClr val="tx1"/>
                  </a:solidFill>
                </a:endParaRPr>
              </a:p>
              <a:p>
                <a:pPr algn="ctr"/>
                <a:endParaRPr lang="en-US" sz="1700" b="1">
                  <a:solidFill>
                    <a:schemeClr val="tx1"/>
                  </a:solidFill>
                </a:endParaRPr>
              </a:p>
            </p:txBody>
          </p:sp>
          <p:sp>
            <p:nvSpPr>
              <p:cNvPr id="19" name="TextBox 18">
                <a:extLst>
                  <a:ext uri="{FF2B5EF4-FFF2-40B4-BE49-F238E27FC236}">
                    <a16:creationId xmlns:a16="http://schemas.microsoft.com/office/drawing/2014/main" id="{24808181-0C52-4292-A73D-74B40C0D01A9}"/>
                  </a:ext>
                </a:extLst>
              </p:cNvPr>
              <p:cNvSpPr txBox="1"/>
              <p:nvPr/>
            </p:nvSpPr>
            <p:spPr>
              <a:xfrm>
                <a:off x="1271538" y="2663195"/>
                <a:ext cx="1197342" cy="477079"/>
              </a:xfrm>
              <a:prstGeom prst="rect">
                <a:avLst/>
              </a:prstGeom>
              <a:noFill/>
            </p:spPr>
            <p:txBody>
              <a:bodyPr wrap="square" lIns="0" tIns="0" rIns="0" bIns="0" rtlCol="0">
                <a:noAutofit/>
              </a:bodyPr>
              <a:lstStyle/>
              <a:p>
                <a:pPr algn="ctr"/>
                <a:r>
                  <a:rPr lang="en-US" sz="2000" b="1">
                    <a:cs typeface="Calibri Light" panose="020F0302020204030204" pitchFamily="34" charset="0"/>
                  </a:rPr>
                  <a:t>Gather </a:t>
                </a:r>
              </a:p>
              <a:p>
                <a:pPr algn="ctr"/>
                <a:r>
                  <a:rPr lang="en-US" sz="2000" b="1">
                    <a:cs typeface="Calibri Light" panose="020F0302020204030204" pitchFamily="34" charset="0"/>
                  </a:rPr>
                  <a:t>evidence</a:t>
                </a:r>
              </a:p>
            </p:txBody>
          </p:sp>
          <p:pic>
            <p:nvPicPr>
              <p:cNvPr id="20" name="Graphic 19" descr="Research">
                <a:extLst>
                  <a:ext uri="{FF2B5EF4-FFF2-40B4-BE49-F238E27FC236}">
                    <a16:creationId xmlns:a16="http://schemas.microsoft.com/office/drawing/2014/main" id="{62E7A80B-C752-4B9B-BB9E-7204A79868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15995" y="1942436"/>
                <a:ext cx="697910" cy="697910"/>
              </a:xfrm>
              <a:prstGeom prst="rect">
                <a:avLst/>
              </a:prstGeom>
            </p:spPr>
          </p:pic>
        </p:grpSp>
      </p:grpSp>
    </p:spTree>
    <p:extLst>
      <p:ext uri="{BB962C8B-B14F-4D97-AF65-F5344CB8AC3E}">
        <p14:creationId xmlns:p14="http://schemas.microsoft.com/office/powerpoint/2010/main" val="120959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59FB65-A893-1D63-911C-364695B5BAC0}"/>
              </a:ext>
            </a:extLst>
          </p:cNvPr>
          <p:cNvSpPr>
            <a:spLocks noGrp="1"/>
          </p:cNvSpPr>
          <p:nvPr>
            <p:ph type="title"/>
          </p:nvPr>
        </p:nvSpPr>
        <p:spPr/>
        <p:txBody>
          <a:bodyPr/>
          <a:lstStyle/>
          <a:p>
            <a:r>
              <a:rPr lang="en-US"/>
              <a:t>A deeper dive</a:t>
            </a:r>
          </a:p>
        </p:txBody>
      </p:sp>
      <p:graphicFrame>
        <p:nvGraphicFramePr>
          <p:cNvPr id="9" name="Content Placeholder 6">
            <a:extLst>
              <a:ext uri="{FF2B5EF4-FFF2-40B4-BE49-F238E27FC236}">
                <a16:creationId xmlns:a16="http://schemas.microsoft.com/office/drawing/2014/main" id="{E8F7A3A2-F716-FD7E-16C8-8B26ECD21518}"/>
              </a:ext>
            </a:extLst>
          </p:cNvPr>
          <p:cNvGraphicFramePr>
            <a:graphicFrameLocks noGrp="1"/>
          </p:cNvGraphicFramePr>
          <p:nvPr>
            <p:ph idx="1"/>
            <p:extLst>
              <p:ext uri="{D42A27DB-BD31-4B8C-83A1-F6EECF244321}">
                <p14:modId xmlns:p14="http://schemas.microsoft.com/office/powerpoint/2010/main" val="3602516132"/>
              </p:ext>
            </p:extLst>
          </p:nvPr>
        </p:nvGraphicFramePr>
        <p:xfrm>
          <a:off x="838200" y="1370012"/>
          <a:ext cx="10668000" cy="411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649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UAL presentation">
  <a:themeElements>
    <a:clrScheme name="DUAL Theme 1">
      <a:dk1>
        <a:srgbClr val="404041"/>
      </a:dk1>
      <a:lt1>
        <a:srgbClr val="FFFFFF"/>
      </a:lt1>
      <a:dk2>
        <a:srgbClr val="4C8C2B"/>
      </a:dk2>
      <a:lt2>
        <a:srgbClr val="E7E6E6"/>
      </a:lt2>
      <a:accent1>
        <a:srgbClr val="71B333"/>
      </a:accent1>
      <a:accent2>
        <a:srgbClr val="0096B7"/>
      </a:accent2>
      <a:accent3>
        <a:srgbClr val="ECA909"/>
      </a:accent3>
      <a:accent4>
        <a:srgbClr val="AACA85"/>
      </a:accent4>
      <a:accent5>
        <a:srgbClr val="51B8CE"/>
      </a:accent5>
      <a:accent6>
        <a:srgbClr val="FFCC5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3FE141A1FA704C88F4CCE151DE4914" ma:contentTypeVersion="14" ma:contentTypeDescription="Create a new document." ma:contentTypeScope="" ma:versionID="ac6bf71479b734e67da111f355b96841">
  <xsd:schema xmlns:xsd="http://www.w3.org/2001/XMLSchema" xmlns:xs="http://www.w3.org/2001/XMLSchema" xmlns:p="http://schemas.microsoft.com/office/2006/metadata/properties" xmlns:ns3="915c2da3-e8ae-4f09-a2ac-7b252d047e0b" xmlns:ns4="46c72f06-2949-471d-b68b-dfc79e520f78" targetNamespace="http://schemas.microsoft.com/office/2006/metadata/properties" ma:root="true" ma:fieldsID="2a01b64c3f34767eed3d74d24b761ac1" ns3:_="" ns4:_="">
    <xsd:import namespace="915c2da3-e8ae-4f09-a2ac-7b252d047e0b"/>
    <xsd:import namespace="46c72f06-2949-471d-b68b-dfc79e520f7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5c2da3-e8ae-4f09-a2ac-7b252d047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c72f06-2949-471d-b68b-dfc79e520f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5A01D6-89AC-4A3C-84B5-9230DB89CAE9}">
  <ds:schemaRefs>
    <ds:schemaRef ds:uri="46c72f06-2949-471d-b68b-dfc79e520f78"/>
    <ds:schemaRef ds:uri="915c2da3-e8ae-4f09-a2ac-7b252d047e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56FAF4B-97B0-4845-B15B-39CD76EBA679}">
  <ds:schemaRefs>
    <ds:schemaRef ds:uri="46c72f06-2949-471d-b68b-dfc79e520f78"/>
    <ds:schemaRef ds:uri="915c2da3-e8ae-4f09-a2ac-7b252d047e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C8B60A-3DC8-4A1E-A505-899EAD4A80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1403</TotalTime>
  <Words>6776</Words>
  <Application>Microsoft Macintosh PowerPoint</Application>
  <PresentationFormat>Widescreen</PresentationFormat>
  <Paragraphs>631</Paragraphs>
  <Slides>41</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Courier New</vt:lpstr>
      <vt:lpstr>Helvetica</vt:lpstr>
      <vt:lpstr>Museo Sans 300</vt:lpstr>
      <vt:lpstr>Museo Sans 500</vt:lpstr>
      <vt:lpstr>Times New Roman</vt:lpstr>
      <vt:lpstr>Wingdings</vt:lpstr>
      <vt:lpstr>DUAL presentation</vt:lpstr>
      <vt:lpstr>Data Use Acceleration and Learning (DUAL)</vt:lpstr>
      <vt:lpstr>Advancing digital transformation for data use</vt:lpstr>
      <vt:lpstr>Catalyzing digital transformation  for data use </vt:lpstr>
      <vt:lpstr>PowerPoint Presentation</vt:lpstr>
      <vt:lpstr>PowerPoint Presentation</vt:lpstr>
      <vt:lpstr>Existing models</vt:lpstr>
      <vt:lpstr>A collaborative research approach</vt:lpstr>
      <vt:lpstr>PowerPoint Presentation</vt:lpstr>
      <vt:lpstr>A deeper dive</vt:lpstr>
      <vt:lpstr>DUAL implementation framework</vt:lpstr>
      <vt:lpstr>The DUAL model</vt:lpstr>
      <vt:lpstr>Data use ecosystem</vt:lpstr>
      <vt:lpstr>Change management</vt:lpstr>
      <vt:lpstr>Lessons learned</vt:lpstr>
      <vt:lpstr>The DUAL model at work: Tanzania</vt:lpstr>
      <vt:lpstr>PowerPoint Presentation</vt:lpstr>
      <vt:lpstr>The DUAL model at work:  South Africa</vt:lpstr>
      <vt:lpstr>The DUAL model at work: Tanzania</vt:lpstr>
      <vt:lpstr>The DUAL model at work:  Burkina Faso</vt:lpstr>
      <vt:lpstr>PowerPoint Presentation</vt:lpstr>
      <vt:lpstr>The DUAL model at work: Ethiopia</vt:lpstr>
      <vt:lpstr>The DUAL model at work: Malawi</vt:lpstr>
      <vt:lpstr>PowerPoint Presentation</vt:lpstr>
      <vt:lpstr>PowerPoint Presentation</vt:lpstr>
      <vt:lpstr>Cross-country findings</vt:lpstr>
      <vt:lpstr>Cross-country findings</vt:lpstr>
      <vt:lpstr>Cross-country findings</vt:lpstr>
      <vt:lpstr>Cross-country findings</vt:lpstr>
      <vt:lpstr>Cross-country findings</vt:lpstr>
      <vt:lpstr>Cross-country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Simpson, Dave</dc:creator>
  <cp:lastModifiedBy>Shawn Kavon</cp:lastModifiedBy>
  <cp:revision>7</cp:revision>
  <dcterms:created xsi:type="dcterms:W3CDTF">2021-03-15T16:51:50Z</dcterms:created>
  <dcterms:modified xsi:type="dcterms:W3CDTF">2022-10-12T18:52:45Z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0x010100A13FE141A1FA704C88F4CCE151DE4914</vt:lpwstr>
  </property>
</Properties>
</file>